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20" r:id="rId9"/>
    <p:sldMasterId id="2147483732" r:id="rId10"/>
  </p:sldMasterIdLst>
  <p:notesMasterIdLst>
    <p:notesMasterId r:id="rId84"/>
  </p:notesMasterIdLst>
  <p:sldIdLst>
    <p:sldId id="257" r:id="rId11"/>
    <p:sldId id="258" r:id="rId12"/>
    <p:sldId id="259" r:id="rId13"/>
    <p:sldId id="260" r:id="rId14"/>
    <p:sldId id="265" r:id="rId15"/>
    <p:sldId id="266" r:id="rId16"/>
    <p:sldId id="267" r:id="rId17"/>
    <p:sldId id="268" r:id="rId18"/>
    <p:sldId id="270" r:id="rId19"/>
    <p:sldId id="261" r:id="rId20"/>
    <p:sldId id="269" r:id="rId21"/>
    <p:sldId id="271" r:id="rId22"/>
    <p:sldId id="272" r:id="rId23"/>
    <p:sldId id="273" r:id="rId24"/>
    <p:sldId id="274" r:id="rId25"/>
    <p:sldId id="262" r:id="rId26"/>
    <p:sldId id="275" r:id="rId27"/>
    <p:sldId id="330" r:id="rId28"/>
    <p:sldId id="276" r:id="rId29"/>
    <p:sldId id="277" r:id="rId30"/>
    <p:sldId id="278" r:id="rId31"/>
    <p:sldId id="279" r:id="rId32"/>
    <p:sldId id="280" r:id="rId33"/>
    <p:sldId id="281" r:id="rId34"/>
    <p:sldId id="282" r:id="rId35"/>
    <p:sldId id="284" r:id="rId36"/>
    <p:sldId id="285" r:id="rId37"/>
    <p:sldId id="286" r:id="rId38"/>
    <p:sldId id="288" r:id="rId39"/>
    <p:sldId id="287" r:id="rId40"/>
    <p:sldId id="293" r:id="rId41"/>
    <p:sldId id="317" r:id="rId42"/>
    <p:sldId id="318" r:id="rId43"/>
    <p:sldId id="319" r:id="rId44"/>
    <p:sldId id="320" r:id="rId45"/>
    <p:sldId id="313" r:id="rId46"/>
    <p:sldId id="314" r:id="rId47"/>
    <p:sldId id="315" r:id="rId48"/>
    <p:sldId id="289" r:id="rId49"/>
    <p:sldId id="332" r:id="rId50"/>
    <p:sldId id="321" r:id="rId51"/>
    <p:sldId id="290" r:id="rId52"/>
    <p:sldId id="292" r:id="rId53"/>
    <p:sldId id="291" r:id="rId54"/>
    <p:sldId id="294" r:id="rId55"/>
    <p:sldId id="295" r:id="rId56"/>
    <p:sldId id="296" r:id="rId57"/>
    <p:sldId id="316" r:id="rId58"/>
    <p:sldId id="324" r:id="rId59"/>
    <p:sldId id="263" r:id="rId60"/>
    <p:sldId id="326" r:id="rId61"/>
    <p:sldId id="325" r:id="rId62"/>
    <p:sldId id="323" r:id="rId63"/>
    <p:sldId id="327" r:id="rId64"/>
    <p:sldId id="328" r:id="rId65"/>
    <p:sldId id="329" r:id="rId66"/>
    <p:sldId id="264"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11" r:id="rId82"/>
    <p:sldId id="312" r:id="rId8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99CCFF"/>
    <a:srgbClr val="66CC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autoAdjust="0"/>
    <p:restoredTop sz="94857" autoAdjust="0"/>
  </p:normalViewPr>
  <p:slideViewPr>
    <p:cSldViewPr snapToGrid="0">
      <p:cViewPr varScale="1">
        <p:scale>
          <a:sx n="61" d="100"/>
          <a:sy n="61" d="100"/>
        </p:scale>
        <p:origin x="882" y="24"/>
      </p:cViewPr>
      <p:guideLst/>
    </p:cSldViewPr>
  </p:slideViewPr>
  <p:notesTextViewPr>
    <p:cViewPr>
      <p:scale>
        <a:sx n="1" d="1"/>
        <a:sy n="1" d="1"/>
      </p:scale>
      <p:origin x="0" y="0"/>
    </p:cViewPr>
  </p:notesTextViewPr>
  <p:sorterViewPr>
    <p:cViewPr>
      <p:scale>
        <a:sx n="110" d="100"/>
        <a:sy n="110" d="100"/>
      </p:scale>
      <p:origin x="0" y="-230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8171762904636901"/>
          <c:y val="3.53007720625831E-2"/>
          <c:w val="0.77255314960629895"/>
          <c:h val="0.887492330504141"/>
        </c:manualLayout>
      </c:layout>
      <c:barChart>
        <c:barDir val="bar"/>
        <c:grouping val="clustered"/>
        <c:varyColors val="0"/>
        <c:ser>
          <c:idx val="0"/>
          <c:order val="0"/>
          <c:tx>
            <c:strRef>
              <c:f>Blad1!$B$11</c:f>
              <c:strCache>
                <c:ptCount val="1"/>
                <c:pt idx="0">
                  <c:v>Intervention, n = 35</c:v>
                </c:pt>
              </c:strCache>
            </c:strRef>
          </c:tx>
          <c:spPr>
            <a:solidFill>
              <a:schemeClr val="accent6"/>
            </a:solidFill>
            <a:ln>
              <a:solidFill>
                <a:schemeClr val="tx1"/>
              </a:solidFill>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Blad1!$A$12:$A$17</c:f>
              <c:strCache>
                <c:ptCount val="6"/>
                <c:pt idx="0">
                  <c:v>No intervention*</c:v>
                </c:pt>
                <c:pt idx="1">
                  <c:v>Adverse effects</c:v>
                </c:pt>
                <c:pt idx="2">
                  <c:v>Full dose</c:v>
                </c:pt>
                <c:pt idx="3">
                  <c:v>Comorbidities prohibits</c:v>
                </c:pt>
                <c:pt idx="4">
                  <c:v>Patient opposes_x000d_the treatment</c:v>
                </c:pt>
                <c:pt idx="5">
                  <c:v>Intervention _x000d_not sufficient</c:v>
                </c:pt>
              </c:strCache>
            </c:strRef>
          </c:cat>
          <c:val>
            <c:numRef>
              <c:f>Blad1!$B$12:$B$17</c:f>
              <c:numCache>
                <c:formatCode>General</c:formatCode>
                <c:ptCount val="6"/>
                <c:pt idx="0">
                  <c:v>0.2</c:v>
                </c:pt>
                <c:pt idx="1">
                  <c:v>8.5999999999999993E-2</c:v>
                </c:pt>
                <c:pt idx="2">
                  <c:v>0.371</c:v>
                </c:pt>
                <c:pt idx="3">
                  <c:v>0.114</c:v>
                </c:pt>
                <c:pt idx="4">
                  <c:v>0.14299999999999999</c:v>
                </c:pt>
                <c:pt idx="5">
                  <c:v>8.5999999999999993E-2</c:v>
                </c:pt>
              </c:numCache>
            </c:numRef>
          </c:val>
          <c:extLst>
            <c:ext xmlns:c16="http://schemas.microsoft.com/office/drawing/2014/chart" uri="{C3380CC4-5D6E-409C-BE32-E72D297353CC}">
              <c16:uniqueId val="{00000000-9DE7-42C4-A6AC-760A81708BB3}"/>
            </c:ext>
          </c:extLst>
        </c:ser>
        <c:ser>
          <c:idx val="1"/>
          <c:order val="1"/>
          <c:tx>
            <c:strRef>
              <c:f>Blad1!$C$11</c:f>
              <c:strCache>
                <c:ptCount val="1"/>
                <c:pt idx="0">
                  <c:v>Control, n = 64</c:v>
                </c:pt>
              </c:strCache>
            </c:strRef>
          </c:tx>
          <c:spPr>
            <a:solidFill>
              <a:schemeClr val="accent1"/>
            </a:solidFill>
            <a:ln>
              <a:solidFill>
                <a:schemeClr val="tx1"/>
              </a:solidFill>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Blad1!$A$12:$A$17</c:f>
              <c:strCache>
                <c:ptCount val="6"/>
                <c:pt idx="0">
                  <c:v>No intervention*</c:v>
                </c:pt>
                <c:pt idx="1">
                  <c:v>Adverse effects</c:v>
                </c:pt>
                <c:pt idx="2">
                  <c:v>Full dose</c:v>
                </c:pt>
                <c:pt idx="3">
                  <c:v>Comorbidities prohibits</c:v>
                </c:pt>
                <c:pt idx="4">
                  <c:v>Patient opposes_x000d_the treatment</c:v>
                </c:pt>
                <c:pt idx="5">
                  <c:v>Intervention _x000d_not sufficient</c:v>
                </c:pt>
              </c:strCache>
            </c:strRef>
          </c:cat>
          <c:val>
            <c:numRef>
              <c:f>Blad1!$C$12:$C$17</c:f>
              <c:numCache>
                <c:formatCode>General</c:formatCode>
                <c:ptCount val="6"/>
                <c:pt idx="0">
                  <c:v>0.76600000000000001</c:v>
                </c:pt>
                <c:pt idx="1">
                  <c:v>3.1E-2</c:v>
                </c:pt>
                <c:pt idx="2">
                  <c:v>6.3E-2</c:v>
                </c:pt>
                <c:pt idx="3">
                  <c:v>0</c:v>
                </c:pt>
                <c:pt idx="4">
                  <c:v>3.1E-2</c:v>
                </c:pt>
                <c:pt idx="5">
                  <c:v>0.109</c:v>
                </c:pt>
              </c:numCache>
            </c:numRef>
          </c:val>
          <c:extLst>
            <c:ext xmlns:c16="http://schemas.microsoft.com/office/drawing/2014/chart" uri="{C3380CC4-5D6E-409C-BE32-E72D297353CC}">
              <c16:uniqueId val="{00000001-9DE7-42C4-A6AC-760A81708BB3}"/>
            </c:ext>
          </c:extLst>
        </c:ser>
        <c:dLbls>
          <c:showLegendKey val="0"/>
          <c:showVal val="1"/>
          <c:showCatName val="0"/>
          <c:showSerName val="0"/>
          <c:showPercent val="0"/>
          <c:showBubbleSize val="0"/>
        </c:dLbls>
        <c:gapWidth val="50"/>
        <c:axId val="303691488"/>
        <c:axId val="310813784"/>
      </c:barChart>
      <c:catAx>
        <c:axId val="303691488"/>
        <c:scaling>
          <c:orientation val="minMax"/>
        </c:scaling>
        <c:delete val="0"/>
        <c:axPos val="l"/>
        <c:numFmt formatCode="General" sourceLinked="0"/>
        <c:majorTickMark val="out"/>
        <c:minorTickMark val="none"/>
        <c:tickLblPos val="nextTo"/>
        <c:txPr>
          <a:bodyPr/>
          <a:lstStyle/>
          <a:p>
            <a:pPr>
              <a:defRPr sz="900"/>
            </a:pPr>
            <a:endParaRPr lang="sv-SE"/>
          </a:p>
        </c:txPr>
        <c:crossAx val="310813784"/>
        <c:crosses val="autoZero"/>
        <c:auto val="1"/>
        <c:lblAlgn val="ctr"/>
        <c:lblOffset val="100"/>
        <c:noMultiLvlLbl val="0"/>
      </c:catAx>
      <c:valAx>
        <c:axId val="310813784"/>
        <c:scaling>
          <c:orientation val="minMax"/>
        </c:scaling>
        <c:delete val="0"/>
        <c:axPos val="b"/>
        <c:majorGridlines>
          <c:spPr>
            <a:ln>
              <a:solidFill>
                <a:schemeClr val="bg1">
                  <a:lumMod val="75000"/>
                </a:schemeClr>
              </a:solidFill>
            </a:ln>
          </c:spPr>
        </c:majorGridlines>
        <c:numFmt formatCode="0%" sourceLinked="0"/>
        <c:majorTickMark val="out"/>
        <c:minorTickMark val="none"/>
        <c:tickLblPos val="nextTo"/>
        <c:crossAx val="303691488"/>
        <c:crosses val="autoZero"/>
        <c:crossBetween val="between"/>
      </c:valAx>
    </c:plotArea>
    <c:legend>
      <c:legendPos val="r"/>
      <c:layout>
        <c:manualLayout>
          <c:xMode val="edge"/>
          <c:yMode val="edge"/>
          <c:x val="0.71792235345581801"/>
          <c:y val="3.95090883525923E-2"/>
          <c:w val="0.24596653543307101"/>
          <c:h val="0.14428623505395199"/>
        </c:manualLayout>
      </c:layout>
      <c:overlay val="0"/>
      <c:spPr>
        <a:solidFill>
          <a:schemeClr val="bg1"/>
        </a:solidFill>
        <a:ln>
          <a:solidFill>
            <a:schemeClr val="tx1"/>
          </a:solidFill>
        </a:ln>
      </c:spPr>
      <c:txPr>
        <a:bodyPr/>
        <a:lstStyle/>
        <a:p>
          <a:pPr>
            <a:defRPr sz="900"/>
          </a:pPr>
          <a:endParaRPr lang="sv-SE"/>
        </a:p>
      </c:txPr>
    </c:legend>
    <c:plotVisOnly val="1"/>
    <c:dispBlanksAs val="gap"/>
    <c:showDLblsOverMax val="0"/>
  </c:chart>
  <c:spPr>
    <a:ln>
      <a:noFill/>
    </a:ln>
  </c:spPr>
  <c:txPr>
    <a:bodyPr/>
    <a:lstStyle/>
    <a:p>
      <a:pPr>
        <a:defRPr sz="800">
          <a:latin typeface="Arial"/>
        </a:defRPr>
      </a:pPr>
      <a:endParaRPr lang="sv-S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8E4DB-FC63-48A0-82A6-67FC5B8E8F9A}" type="datetimeFigureOut">
              <a:rPr lang="sv-SE" smtClean="0"/>
              <a:t>2017-12-07</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6B7D8-EE19-4546-BED8-9D02A98CE44E}" type="slidenum">
              <a:rPr lang="sv-SE" smtClean="0"/>
              <a:t>‹#›</a:t>
            </a:fld>
            <a:endParaRPr lang="sv-SE"/>
          </a:p>
        </p:txBody>
      </p:sp>
    </p:spTree>
    <p:extLst>
      <p:ext uri="{BB962C8B-B14F-4D97-AF65-F5344CB8AC3E}">
        <p14:creationId xmlns:p14="http://schemas.microsoft.com/office/powerpoint/2010/main" val="267704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uptodate.com/contents/blood-pressure-management-in-patients-with-atherosclerotic-cardiovascular-disease/abstract/16" TargetMode="External"/><Relationship Id="rId3" Type="http://schemas.openxmlformats.org/officeDocument/2006/relationships/hyperlink" Target="http://www.uptodate.com/contents/blood-pressure-management-in-patients-with-atherosclerotic-cardiovascular-disease/abstract/10" TargetMode="External"/><Relationship Id="rId7" Type="http://schemas.openxmlformats.org/officeDocument/2006/relationships/hyperlink" Target="http://www.uptodate.com/contents/blood-pressure-management-in-patients-with-atherosclerotic-cardiovascular-disease/abstract/15"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uptodate.com/contents/aspirin-drug-information?source=see_link" TargetMode="External"/><Relationship Id="rId5" Type="http://schemas.openxmlformats.org/officeDocument/2006/relationships/hyperlink" Target="http://www.uptodate.com/contents/image?imageKey=CARD/74077&amp;topicKey=CARD/3843&amp;source=see_link" TargetMode="External"/><Relationship Id="rId4" Type="http://schemas.openxmlformats.org/officeDocument/2006/relationships/hyperlink" Target="http://www.uptodate.com/contents/ramipril-drug-information?source=see_lin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995.731.011_08/16 SE</a:t>
            </a:r>
            <a:endParaRPr lang="sv-SE" dirty="0"/>
          </a:p>
        </p:txBody>
      </p:sp>
      <p:sp>
        <p:nvSpPr>
          <p:cNvPr id="4" name="Platshållare för bildnummer 3"/>
          <p:cNvSpPr>
            <a:spLocks noGrp="1"/>
          </p:cNvSpPr>
          <p:nvPr>
            <p:ph type="sldNum" sz="quarter" idx="10"/>
          </p:nvPr>
        </p:nvSpPr>
        <p:spPr/>
        <p:txBody>
          <a:bodyPr/>
          <a:lstStyle/>
          <a:p>
            <a:pPr>
              <a:defRPr/>
            </a:pPr>
            <a:fld id="{5542AE98-0A7B-4443-8FE5-E63CD038E316}" type="slidenum">
              <a:rPr lang="sv-SE">
                <a:solidFill>
                  <a:prstClr val="black"/>
                </a:solidFill>
              </a:rPr>
              <a:pPr>
                <a:defRPr/>
              </a:pPr>
              <a:t>1</a:t>
            </a:fld>
            <a:endParaRPr lang="sv-SE">
              <a:solidFill>
                <a:prstClr val="black"/>
              </a:solidFill>
            </a:endParaRPr>
          </a:p>
        </p:txBody>
      </p:sp>
    </p:spTree>
    <p:extLst>
      <p:ext uri="{BB962C8B-B14F-4D97-AF65-F5344CB8AC3E}">
        <p14:creationId xmlns:p14="http://schemas.microsoft.com/office/powerpoint/2010/main" val="15394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REF: SoS</a:t>
            </a:r>
            <a:r>
              <a:rPr lang="sv-SE" baseline="0" dirty="0"/>
              <a:t> Nat riktlinjer</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13</a:t>
            </a:fld>
            <a:endParaRPr lang="sv-SE"/>
          </a:p>
        </p:txBody>
      </p:sp>
    </p:spTree>
    <p:extLst>
      <p:ext uri="{BB962C8B-B14F-4D97-AF65-F5344CB8AC3E}">
        <p14:creationId xmlns:p14="http://schemas.microsoft.com/office/powerpoint/2010/main" val="25331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REF: IMPROVE IT </a:t>
            </a:r>
            <a:r>
              <a:rPr lang="sv-SE" sz="1200" b="0" i="0" u="none" strike="noStrike" kern="1200" baseline="0" dirty="0" err="1">
                <a:solidFill>
                  <a:schemeClr val="tx1"/>
                </a:solidFill>
                <a:latin typeface="+mn-lt"/>
                <a:ea typeface="+mn-ea"/>
                <a:cs typeface="+mn-cs"/>
              </a:rPr>
              <a:t>Cannon</a:t>
            </a:r>
            <a:r>
              <a:rPr lang="sv-SE" sz="1200" b="0" i="0" u="none" strike="noStrike" kern="1200" baseline="0" dirty="0">
                <a:solidFill>
                  <a:schemeClr val="tx1"/>
                </a:solidFill>
                <a:latin typeface="+mn-lt"/>
                <a:ea typeface="+mn-ea"/>
                <a:cs typeface="+mn-cs"/>
              </a:rPr>
              <a:t> et al NEJM 2015;</a:t>
            </a:r>
            <a:r>
              <a:rPr lang="ro-RO" sz="1200" b="0" i="0" u="none" strike="noStrike" kern="1200" baseline="0" dirty="0">
                <a:solidFill>
                  <a:schemeClr val="tx1"/>
                </a:solidFill>
                <a:latin typeface="+mn-lt"/>
                <a:ea typeface="+mn-ea"/>
                <a:cs typeface="+mn-cs"/>
              </a:rPr>
              <a:t> DOI: 10.1056/NEJMoa1410489</a:t>
            </a:r>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Figure</a:t>
            </a:r>
            <a:r>
              <a:rPr lang="sv-SE" sz="1200" b="0" i="0" u="none" strike="noStrike" kern="1200" baseline="0" dirty="0">
                <a:solidFill>
                  <a:schemeClr val="tx1"/>
                </a:solidFill>
                <a:latin typeface="+mn-lt"/>
                <a:ea typeface="+mn-ea"/>
                <a:cs typeface="+mn-cs"/>
              </a:rPr>
              <a:t> 2. </a:t>
            </a:r>
            <a:r>
              <a:rPr lang="sv-SE" sz="1200" b="0" i="0" u="none" strike="noStrike" kern="1200" baseline="0" dirty="0" err="1">
                <a:solidFill>
                  <a:schemeClr val="tx1"/>
                </a:solidFill>
                <a:latin typeface="+mn-lt"/>
                <a:ea typeface="+mn-ea"/>
                <a:cs typeface="+mn-cs"/>
              </a:rPr>
              <a:t>Plot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the IMPROVE-IT Trial Data and Statin </a:t>
            </a:r>
            <a:r>
              <a:rPr lang="sv-SE" sz="1200" b="0" i="0" u="none" strike="noStrike" kern="1200" baseline="0" dirty="0" err="1">
                <a:solidFill>
                  <a:schemeClr val="tx1"/>
                </a:solidFill>
                <a:latin typeface="+mn-lt"/>
                <a:ea typeface="+mn-ea"/>
                <a:cs typeface="+mn-cs"/>
              </a:rPr>
              <a:t>Trials</a:t>
            </a:r>
            <a:r>
              <a:rPr lang="sv-SE" sz="1200" b="0" i="0" u="none" strike="noStrike" kern="1200" baseline="0" dirty="0">
                <a:solidFill>
                  <a:schemeClr val="tx1"/>
                </a:solidFill>
                <a:latin typeface="+mn-lt"/>
                <a:ea typeface="+mn-ea"/>
                <a:cs typeface="+mn-cs"/>
              </a:rPr>
              <a:t> for Change</a:t>
            </a:r>
          </a:p>
          <a:p>
            <a:r>
              <a:rPr lang="sv-SE" sz="1200" b="0" i="0" u="none" strike="noStrike" kern="1200" baseline="0" dirty="0">
                <a:solidFill>
                  <a:schemeClr val="tx1"/>
                </a:solidFill>
                <a:latin typeface="+mn-lt"/>
                <a:ea typeface="+mn-ea"/>
                <a:cs typeface="+mn-cs"/>
              </a:rPr>
              <a:t>in </a:t>
            </a:r>
            <a:r>
              <a:rPr lang="sv-SE" sz="1200" b="0" i="0" u="none" strike="noStrike" kern="1200" baseline="0" dirty="0" err="1">
                <a:solidFill>
                  <a:schemeClr val="tx1"/>
                </a:solidFill>
                <a:latin typeface="+mn-lt"/>
                <a:ea typeface="+mn-ea"/>
                <a:cs typeface="+mn-cs"/>
              </a:rPr>
              <a:t>Low-Density</a:t>
            </a:r>
            <a:r>
              <a:rPr lang="sv-SE" sz="1200" b="0" i="0" u="none" strike="noStrike" kern="1200" baseline="0" dirty="0">
                <a:solidFill>
                  <a:schemeClr val="tx1"/>
                </a:solidFill>
                <a:latin typeface="+mn-lt"/>
                <a:ea typeface="+mn-ea"/>
                <a:cs typeface="+mn-cs"/>
              </a:rPr>
              <a:t> Lipoprotein (LDL)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versus</a:t>
            </a:r>
            <a:r>
              <a:rPr lang="sv-SE" sz="1200" b="0" i="0" u="none" strike="noStrike" kern="1200" baseline="0" dirty="0">
                <a:solidFill>
                  <a:schemeClr val="tx1"/>
                </a:solidFill>
                <a:latin typeface="+mn-lt"/>
                <a:ea typeface="+mn-ea"/>
                <a:cs typeface="+mn-cs"/>
              </a:rPr>
              <a:t> Clinical Benefit.</a:t>
            </a:r>
          </a:p>
          <a:p>
            <a:r>
              <a:rPr lang="sv-SE" sz="1200" b="0" i="0" u="none" strike="noStrike" kern="1200" baseline="0" dirty="0">
                <a:solidFill>
                  <a:schemeClr val="tx1"/>
                </a:solidFill>
                <a:latin typeface="+mn-lt"/>
                <a:ea typeface="+mn-ea"/>
                <a:cs typeface="+mn-cs"/>
              </a:rPr>
              <a:t>The </a:t>
            </a:r>
            <a:r>
              <a:rPr lang="sv-SE" sz="1200" b="0" i="0" u="none" strike="noStrike" kern="1200" baseline="0" dirty="0" err="1">
                <a:solidFill>
                  <a:schemeClr val="tx1"/>
                </a:solidFill>
                <a:latin typeface="+mn-lt"/>
                <a:ea typeface="+mn-ea"/>
                <a:cs typeface="+mn-cs"/>
              </a:rPr>
              <a:t>hazard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ratio</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obtained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the </a:t>
            </a:r>
            <a:r>
              <a:rPr lang="sv-SE" sz="1200" b="0" i="0" u="none" strike="noStrike" kern="1200" baseline="0" dirty="0" err="1">
                <a:solidFill>
                  <a:schemeClr val="tx1"/>
                </a:solidFill>
                <a:latin typeface="+mn-lt"/>
                <a:ea typeface="+mn-ea"/>
                <a:cs typeface="+mn-cs"/>
              </a:rPr>
              <a:t>use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 Cox proportional-</a:t>
            </a:r>
            <a:r>
              <a:rPr lang="sv-SE" sz="1200" b="0" i="0" u="none" strike="noStrike" kern="1200" baseline="0" dirty="0" err="1">
                <a:solidFill>
                  <a:schemeClr val="tx1"/>
                </a:solidFill>
                <a:latin typeface="+mn-lt"/>
                <a:ea typeface="+mn-ea"/>
                <a:cs typeface="+mn-cs"/>
              </a:rPr>
              <a:t>hazards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model</a:t>
            </a:r>
            <a:r>
              <a:rPr lang="sv-SE" sz="1200" b="0" i="0" u="none" strike="noStrike" kern="1200" baseline="0" dirty="0">
                <a:solidFill>
                  <a:schemeClr val="tx1"/>
                </a:solidFill>
                <a:latin typeface="+mn-lt"/>
                <a:ea typeface="+mn-ea"/>
                <a:cs typeface="+mn-cs"/>
              </a:rPr>
              <a:t>)</a:t>
            </a:r>
          </a:p>
          <a:p>
            <a:r>
              <a:rPr lang="sv-SE" sz="1200" b="0" i="0" u="none" strike="noStrike" kern="1200" baseline="0" dirty="0">
                <a:solidFill>
                  <a:schemeClr val="tx1"/>
                </a:solidFill>
                <a:latin typeface="+mn-lt"/>
                <a:ea typeface="+mn-ea"/>
                <a:cs typeface="+mn-cs"/>
              </a:rPr>
              <a:t>for the </a:t>
            </a:r>
            <a:r>
              <a:rPr lang="sv-SE" sz="1200" b="0" i="0" u="none" strike="noStrike" kern="1200" baseline="0" dirty="0" err="1">
                <a:solidFill>
                  <a:schemeClr val="tx1"/>
                </a:solidFill>
                <a:latin typeface="+mn-lt"/>
                <a:ea typeface="+mn-ea"/>
                <a:cs typeface="+mn-cs"/>
              </a:rPr>
              <a:t>reduction</a:t>
            </a:r>
            <a:r>
              <a:rPr lang="sv-SE" sz="1200" b="0" i="0" u="none" strike="noStrike" kern="1200" baseline="0" dirty="0">
                <a:solidFill>
                  <a:schemeClr val="tx1"/>
                </a:solidFill>
                <a:latin typeface="+mn-lt"/>
                <a:ea typeface="+mn-ea"/>
                <a:cs typeface="+mn-cs"/>
              </a:rPr>
              <a:t> in major </a:t>
            </a:r>
            <a:r>
              <a:rPr lang="sv-SE" sz="1200" b="0" i="0" u="none" strike="noStrike" kern="1200" baseline="0" dirty="0" err="1">
                <a:solidFill>
                  <a:schemeClr val="tx1"/>
                </a:solidFill>
                <a:latin typeface="+mn-lt"/>
                <a:ea typeface="+mn-ea"/>
                <a:cs typeface="+mn-cs"/>
              </a:rPr>
              <a:t>vascular</a:t>
            </a:r>
            <a:r>
              <a:rPr lang="sv-SE" sz="1200" b="0" i="0" u="none" strike="noStrike" kern="1200" baseline="0" dirty="0">
                <a:solidFill>
                  <a:schemeClr val="tx1"/>
                </a:solidFill>
                <a:latin typeface="+mn-lt"/>
                <a:ea typeface="+mn-ea"/>
                <a:cs typeface="+mn-cs"/>
              </a:rPr>
              <a:t> events in the </a:t>
            </a:r>
            <a:r>
              <a:rPr lang="sv-SE" sz="1200" b="0" i="0" u="none" strike="noStrike" kern="1200" baseline="0" dirty="0" err="1">
                <a:solidFill>
                  <a:schemeClr val="tx1"/>
                </a:solidFill>
                <a:latin typeface="+mn-lt"/>
                <a:ea typeface="+mn-ea"/>
                <a:cs typeface="+mn-cs"/>
              </a:rPr>
              <a:t>simvastatin</a:t>
            </a:r>
            <a:r>
              <a:rPr lang="sv-SE" sz="1200" b="0" i="0" u="none" strike="noStrike" kern="1200" baseline="0" dirty="0">
                <a:solidFill>
                  <a:schemeClr val="tx1"/>
                </a:solidFill>
                <a:latin typeface="+mn-lt"/>
                <a:ea typeface="+mn-ea"/>
                <a:cs typeface="+mn-cs"/>
              </a:rPr>
              <a:t>–</a:t>
            </a:r>
            <a:r>
              <a:rPr lang="sv-SE" sz="1200" b="0" i="0" u="none" strike="noStrike" kern="1200" baseline="0" dirty="0" err="1">
                <a:solidFill>
                  <a:schemeClr val="tx1"/>
                </a:solidFill>
                <a:latin typeface="+mn-lt"/>
                <a:ea typeface="+mn-ea"/>
                <a:cs typeface="+mn-cs"/>
              </a:rPr>
              <a:t>ezetimibe</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group</a:t>
            </a:r>
            <a:r>
              <a:rPr lang="sv-SE" sz="1200" b="0" i="0" u="none" strike="noStrike" kern="1200" baseline="0" dirty="0">
                <a:solidFill>
                  <a:schemeClr val="tx1"/>
                </a:solidFill>
                <a:latin typeface="+mn-lt"/>
                <a:ea typeface="+mn-ea"/>
                <a:cs typeface="+mn-cs"/>
              </a:rPr>
              <a:t> as </a:t>
            </a:r>
            <a:r>
              <a:rPr lang="sv-SE" sz="1200" b="0" i="0" u="none" strike="noStrike" kern="1200" baseline="0" dirty="0" err="1">
                <a:solidFill>
                  <a:schemeClr val="tx1"/>
                </a:solidFill>
                <a:latin typeface="+mn-lt"/>
                <a:ea typeface="+mn-ea"/>
                <a:cs typeface="+mn-cs"/>
              </a:rPr>
              <a:t>compared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the </a:t>
            </a:r>
            <a:r>
              <a:rPr lang="sv-SE" sz="1200" b="0" i="0" u="none" strike="noStrike" kern="1200" baseline="0" dirty="0" err="1">
                <a:solidFill>
                  <a:schemeClr val="tx1"/>
                </a:solidFill>
                <a:latin typeface="+mn-lt"/>
                <a:ea typeface="+mn-ea"/>
                <a:cs typeface="+mn-cs"/>
              </a:rPr>
              <a:t>simvastatin-monotherapy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group</a:t>
            </a:r>
            <a:r>
              <a:rPr lang="sv-SE" sz="1200" b="0" i="0" u="none" strike="noStrike" kern="1200" baseline="0" dirty="0">
                <a:solidFill>
                  <a:schemeClr val="tx1"/>
                </a:solidFill>
                <a:latin typeface="+mn-lt"/>
                <a:ea typeface="+mn-ea"/>
                <a:cs typeface="+mn-cs"/>
              </a:rPr>
              <a:t> in IMPROVE-IT</a:t>
            </a:r>
          </a:p>
          <a:p>
            <a:r>
              <a:rPr lang="sv-SE" sz="1200" b="0" i="0" u="none" strike="noStrike" kern="1200" baseline="0" dirty="0">
                <a:solidFill>
                  <a:schemeClr val="tx1"/>
                </a:solidFill>
                <a:latin typeface="+mn-lt"/>
                <a:ea typeface="+mn-ea"/>
                <a:cs typeface="+mn-cs"/>
              </a:rPr>
              <a:t>is </a:t>
            </a:r>
            <a:r>
              <a:rPr lang="sv-SE" sz="1200" b="0" i="0" u="none" strike="noStrike" kern="1200" baseline="0" dirty="0" err="1">
                <a:solidFill>
                  <a:schemeClr val="tx1"/>
                </a:solidFill>
                <a:latin typeface="+mn-lt"/>
                <a:ea typeface="+mn-ea"/>
                <a:cs typeface="+mn-cs"/>
              </a:rPr>
              <a:t>plotted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against</a:t>
            </a:r>
            <a:r>
              <a:rPr lang="sv-SE" sz="1200" b="0" i="0" u="none" strike="noStrike" kern="1200" baseline="0" dirty="0">
                <a:solidFill>
                  <a:schemeClr val="tx1"/>
                </a:solidFill>
                <a:latin typeface="+mn-lt"/>
                <a:ea typeface="+mn-ea"/>
                <a:cs typeface="+mn-cs"/>
              </a:rPr>
              <a:t> data from </a:t>
            </a:r>
            <a:r>
              <a:rPr lang="sv-SE" sz="1200" b="0" i="0" u="none" strike="noStrike" kern="1200" baseline="0" dirty="0" err="1">
                <a:solidFill>
                  <a:schemeClr val="tx1"/>
                </a:solidFill>
                <a:latin typeface="+mn-lt"/>
                <a:ea typeface="+mn-ea"/>
                <a:cs typeface="+mn-cs"/>
              </a:rPr>
              <a:t>other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trials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statins </a:t>
            </a:r>
            <a:r>
              <a:rPr lang="sv-SE" sz="1200" b="0" i="0" u="none" strike="noStrike" kern="1200" baseline="0" dirty="0" err="1">
                <a:solidFill>
                  <a:schemeClr val="tx1"/>
                </a:solidFill>
                <a:latin typeface="+mn-lt"/>
                <a:ea typeface="+mn-ea"/>
                <a:cs typeface="+mn-cs"/>
              </a:rPr>
              <a:t>that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assessed</a:t>
            </a:r>
            <a:r>
              <a:rPr lang="sv-SE" sz="1200" b="0" i="0" u="none" strike="noStrike" kern="1200" baseline="0" dirty="0">
                <a:solidFill>
                  <a:schemeClr val="tx1"/>
                </a:solidFill>
                <a:latin typeface="+mn-lt"/>
                <a:ea typeface="+mn-ea"/>
                <a:cs typeface="+mn-cs"/>
              </a:rPr>
              <a:t> the association</a:t>
            </a:r>
          </a:p>
          <a:p>
            <a:r>
              <a:rPr lang="sv-SE" sz="1200" b="0" i="0" u="none" strike="noStrike" kern="1200" baseline="0" dirty="0" err="1">
                <a:solidFill>
                  <a:schemeClr val="tx1"/>
                </a:solidFill>
                <a:latin typeface="+mn-lt"/>
                <a:ea typeface="+mn-ea"/>
                <a:cs typeface="+mn-cs"/>
              </a:rPr>
              <a:t>between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change</a:t>
            </a:r>
            <a:r>
              <a:rPr lang="sv-SE" sz="1200" b="0" i="0" u="none" strike="noStrike" kern="1200" baseline="0" dirty="0">
                <a:solidFill>
                  <a:schemeClr val="tx1"/>
                </a:solidFill>
                <a:latin typeface="+mn-lt"/>
                <a:ea typeface="+mn-ea"/>
                <a:cs typeface="+mn-cs"/>
              </a:rPr>
              <a:t> in LDL and </a:t>
            </a:r>
            <a:r>
              <a:rPr lang="sv-SE" sz="1200" b="0" i="0" u="none" strike="noStrike" kern="1200" baseline="0" dirty="0" err="1">
                <a:solidFill>
                  <a:schemeClr val="tx1"/>
                </a:solidFill>
                <a:latin typeface="+mn-lt"/>
                <a:ea typeface="+mn-ea"/>
                <a:cs typeface="+mn-cs"/>
              </a:rPr>
              <a:t>clinical</a:t>
            </a:r>
            <a:r>
              <a:rPr lang="sv-SE" sz="1200" b="0" i="0" u="none" strike="noStrike" kern="1200" baseline="0" dirty="0">
                <a:solidFill>
                  <a:schemeClr val="tx1"/>
                </a:solidFill>
                <a:latin typeface="+mn-lt"/>
                <a:ea typeface="+mn-ea"/>
                <a:cs typeface="+mn-cs"/>
              </a:rPr>
              <a:t> benefit. Major </a:t>
            </a:r>
            <a:r>
              <a:rPr lang="sv-SE" sz="1200" b="0" i="0" u="none" strike="noStrike" kern="1200" baseline="0" dirty="0" err="1">
                <a:solidFill>
                  <a:schemeClr val="tx1"/>
                </a:solidFill>
                <a:latin typeface="+mn-lt"/>
                <a:ea typeface="+mn-ea"/>
                <a:cs typeface="+mn-cs"/>
              </a:rPr>
              <a:t>vascular</a:t>
            </a:r>
            <a:r>
              <a:rPr lang="sv-SE" sz="1200" b="0" i="0" u="none" strike="noStrike" kern="1200" baseline="0" dirty="0">
                <a:solidFill>
                  <a:schemeClr val="tx1"/>
                </a:solidFill>
                <a:latin typeface="+mn-lt"/>
                <a:ea typeface="+mn-ea"/>
                <a:cs typeface="+mn-cs"/>
              </a:rPr>
              <a:t> events </a:t>
            </a:r>
            <a:r>
              <a:rPr lang="sv-SE" sz="1200" b="0" i="0" u="none" strike="noStrike" kern="1200" baseline="0" dirty="0" err="1">
                <a:solidFill>
                  <a:schemeClr val="tx1"/>
                </a:solidFill>
                <a:latin typeface="+mn-lt"/>
                <a:ea typeface="+mn-ea"/>
                <a:cs typeface="+mn-cs"/>
              </a:rPr>
              <a:t>were</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defined</a:t>
            </a:r>
            <a:r>
              <a:rPr lang="sv-SE" sz="1200" b="0" i="0" u="none" strike="noStrike" kern="1200" baseline="0" dirty="0">
                <a:solidFill>
                  <a:schemeClr val="tx1"/>
                </a:solidFill>
                <a:latin typeface="+mn-lt"/>
                <a:ea typeface="+mn-ea"/>
                <a:cs typeface="+mn-cs"/>
              </a:rPr>
              <a:t> as a </a:t>
            </a:r>
            <a:r>
              <a:rPr lang="sv-SE" sz="1200" b="0" i="0" u="none" strike="noStrike" kern="1200" baseline="0" dirty="0" err="1">
                <a:solidFill>
                  <a:schemeClr val="tx1"/>
                </a:solidFill>
                <a:latin typeface="+mn-lt"/>
                <a:ea typeface="+mn-ea"/>
                <a:cs typeface="+mn-cs"/>
              </a:rPr>
              <a:t>composite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death</a:t>
            </a:r>
            <a:r>
              <a:rPr lang="sv-SE" sz="1200" b="0" i="0" u="none" strike="noStrike" kern="1200" baseline="0" dirty="0">
                <a:solidFill>
                  <a:schemeClr val="tx1"/>
                </a:solidFill>
                <a:latin typeface="+mn-lt"/>
                <a:ea typeface="+mn-ea"/>
                <a:cs typeface="+mn-cs"/>
              </a:rPr>
              <a:t> from </a:t>
            </a:r>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heart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disease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myocardial</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infarction</a:t>
            </a:r>
            <a:r>
              <a:rPr lang="sv-SE" sz="1200" b="0" i="0" u="none" strike="noStrike" kern="1200" baseline="0" dirty="0">
                <a:solidFill>
                  <a:schemeClr val="tx1"/>
                </a:solidFill>
                <a:latin typeface="+mn-lt"/>
                <a:ea typeface="+mn-ea"/>
                <a:cs typeface="+mn-cs"/>
              </a:rPr>
              <a:t>, stroke, or </a:t>
            </a:r>
            <a:r>
              <a:rPr lang="sv-SE" sz="1200" b="0" i="0" u="none" strike="noStrike" kern="1200" baseline="0" dirty="0" err="1">
                <a:solidFill>
                  <a:schemeClr val="tx1"/>
                </a:solidFill>
                <a:latin typeface="+mn-lt"/>
                <a:ea typeface="+mn-ea"/>
                <a:cs typeface="+mn-cs"/>
              </a:rPr>
              <a:t>revascularization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more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than</a:t>
            </a:r>
            <a:r>
              <a:rPr lang="sv-SE" sz="1200" b="0" i="0" u="none" strike="noStrike" kern="1200" baseline="0" dirty="0">
                <a:solidFill>
                  <a:schemeClr val="tx1"/>
                </a:solidFill>
                <a:latin typeface="+mn-lt"/>
                <a:ea typeface="+mn-ea"/>
                <a:cs typeface="+mn-cs"/>
              </a:rPr>
              <a:t> 30 </a:t>
            </a:r>
            <a:r>
              <a:rPr lang="sv-SE" sz="1200" b="0" i="0" u="none" strike="noStrike" kern="1200" baseline="0" dirty="0" err="1">
                <a:solidFill>
                  <a:schemeClr val="tx1"/>
                </a:solidFill>
                <a:latin typeface="+mn-lt"/>
                <a:ea typeface="+mn-ea"/>
                <a:cs typeface="+mn-cs"/>
              </a:rPr>
              <a:t>days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after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randomization</a:t>
            </a:r>
            <a:r>
              <a:rPr lang="sv-SE" sz="1200" b="0" i="0" u="none" strike="noStrike" kern="1200" baseline="0" dirty="0">
                <a:solidFill>
                  <a:schemeClr val="tx1"/>
                </a:solidFill>
                <a:latin typeface="+mn-lt"/>
                <a:ea typeface="+mn-ea"/>
                <a:cs typeface="+mn-cs"/>
              </a:rPr>
              <a:t>.</a:t>
            </a:r>
          </a:p>
          <a:p>
            <a:r>
              <a:rPr lang="sv-SE" sz="1200" b="0" i="0" u="none" strike="noStrike" kern="1200" baseline="0" dirty="0" err="1">
                <a:solidFill>
                  <a:schemeClr val="tx1"/>
                </a:solidFill>
                <a:latin typeface="+mn-lt"/>
                <a:ea typeface="+mn-ea"/>
                <a:cs typeface="+mn-cs"/>
              </a:rPr>
              <a:t>Vertical</a:t>
            </a:r>
            <a:r>
              <a:rPr lang="sv-SE" sz="1200" b="0" i="0" u="none" strike="noStrike" kern="1200" baseline="0" dirty="0">
                <a:solidFill>
                  <a:schemeClr val="tx1"/>
                </a:solidFill>
                <a:latin typeface="+mn-lt"/>
                <a:ea typeface="+mn-ea"/>
                <a:cs typeface="+mn-cs"/>
              </a:rPr>
              <a:t> bars </a:t>
            </a:r>
            <a:r>
              <a:rPr lang="sv-SE" sz="1200" b="0" i="0" u="none" strike="noStrike" kern="1200" baseline="0" dirty="0" err="1">
                <a:solidFill>
                  <a:schemeClr val="tx1"/>
                </a:solidFill>
                <a:latin typeface="+mn-lt"/>
                <a:ea typeface="+mn-ea"/>
                <a:cs typeface="+mn-cs"/>
              </a:rPr>
              <a:t>indicate</a:t>
            </a:r>
            <a:r>
              <a:rPr lang="sv-SE" sz="1200" b="0" i="0" u="none" strike="noStrike" kern="1200" baseline="0" dirty="0">
                <a:solidFill>
                  <a:schemeClr val="tx1"/>
                </a:solidFill>
                <a:latin typeface="+mn-lt"/>
                <a:ea typeface="+mn-ea"/>
                <a:cs typeface="+mn-cs"/>
              </a:rPr>
              <a:t> 1 SE. The </a:t>
            </a:r>
            <a:r>
              <a:rPr lang="sv-SE" sz="1200" b="0" i="0" u="none" strike="noStrike" kern="1200" baseline="0" dirty="0" err="1">
                <a:solidFill>
                  <a:schemeClr val="tx1"/>
                </a:solidFill>
                <a:latin typeface="+mn-lt"/>
                <a:ea typeface="+mn-ea"/>
                <a:cs typeface="+mn-cs"/>
              </a:rPr>
              <a:t>size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the box is proportional to the</a:t>
            </a:r>
          </a:p>
          <a:p>
            <a:r>
              <a:rPr lang="sv-SE" sz="1200" b="0" i="0" u="none" strike="noStrike" kern="1200" baseline="0" dirty="0" err="1">
                <a:solidFill>
                  <a:schemeClr val="tx1"/>
                </a:solidFill>
                <a:latin typeface="+mn-lt"/>
                <a:ea typeface="+mn-ea"/>
                <a:cs typeface="+mn-cs"/>
              </a:rPr>
              <a:t>number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end </a:t>
            </a:r>
            <a:r>
              <a:rPr lang="sv-SE" sz="1200" b="0" i="0" u="none" strike="noStrike" kern="1200" baseline="0" dirty="0" err="1">
                <a:solidFill>
                  <a:schemeClr val="tx1"/>
                </a:solidFill>
                <a:latin typeface="+mn-lt"/>
                <a:ea typeface="+mn-ea"/>
                <a:cs typeface="+mn-cs"/>
              </a:rPr>
              <a:t>points</a:t>
            </a:r>
            <a:r>
              <a:rPr lang="sv-SE" sz="1200" b="0" i="0" u="none" strike="noStrike" kern="1200" baseline="0" dirty="0">
                <a:solidFill>
                  <a:schemeClr val="tx1"/>
                </a:solidFill>
                <a:latin typeface="+mn-lt"/>
                <a:ea typeface="+mn-ea"/>
                <a:cs typeface="+mn-cs"/>
              </a:rPr>
              <a:t> in the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In IMPROVE-IT, the </a:t>
            </a:r>
            <a:r>
              <a:rPr lang="sv-SE" sz="1200" b="0" i="0" u="none" strike="noStrike" kern="1200" baseline="0" dirty="0" err="1">
                <a:solidFill>
                  <a:schemeClr val="tx1"/>
                </a:solidFill>
                <a:latin typeface="+mn-lt"/>
                <a:ea typeface="+mn-ea"/>
                <a:cs typeface="+mn-cs"/>
              </a:rPr>
              <a:t>between-group</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difference</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in LDL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was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calculated</a:t>
            </a:r>
            <a:r>
              <a:rPr lang="sv-SE" sz="1200" b="0" i="0" u="none" strike="noStrike" kern="1200" baseline="0" dirty="0">
                <a:solidFill>
                  <a:schemeClr val="tx1"/>
                </a:solidFill>
                <a:latin typeface="+mn-lt"/>
                <a:ea typeface="+mn-ea"/>
                <a:cs typeface="+mn-cs"/>
              </a:rPr>
              <a:t> as the </a:t>
            </a:r>
            <a:r>
              <a:rPr lang="sv-SE" sz="1200" b="0" i="0" u="none" strike="noStrike" kern="1200" baseline="0" dirty="0" err="1">
                <a:solidFill>
                  <a:schemeClr val="tx1"/>
                </a:solidFill>
                <a:latin typeface="+mn-lt"/>
                <a:ea typeface="+mn-ea"/>
                <a:cs typeface="+mn-cs"/>
              </a:rPr>
              <a:t>difference</a:t>
            </a:r>
            <a:r>
              <a:rPr lang="sv-SE" sz="1200" b="0" i="0" u="none" strike="noStrike" kern="1200" baseline="0" dirty="0">
                <a:solidFill>
                  <a:schemeClr val="tx1"/>
                </a:solidFill>
                <a:latin typeface="+mn-lt"/>
                <a:ea typeface="+mn-ea"/>
                <a:cs typeface="+mn-cs"/>
              </a:rPr>
              <a:t> in the </a:t>
            </a:r>
            <a:r>
              <a:rPr lang="sv-SE" sz="1200" b="0" i="0" u="none" strike="noStrike" kern="1200" baseline="0" dirty="0" err="1">
                <a:solidFill>
                  <a:schemeClr val="tx1"/>
                </a:solidFill>
                <a:latin typeface="+mn-lt"/>
                <a:ea typeface="+mn-ea"/>
                <a:cs typeface="+mn-cs"/>
              </a:rPr>
              <a:t>observed</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LDL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level</a:t>
            </a:r>
            <a:r>
              <a:rPr lang="sv-SE" sz="1200" b="0" i="0" u="none" strike="noStrike" kern="1200" baseline="0" dirty="0">
                <a:solidFill>
                  <a:schemeClr val="tx1"/>
                </a:solidFill>
                <a:latin typeface="+mn-lt"/>
                <a:ea typeface="+mn-ea"/>
                <a:cs typeface="+mn-cs"/>
              </a:rPr>
              <a:t> in patients from </a:t>
            </a:r>
            <a:r>
              <a:rPr lang="sv-SE" sz="1200" b="0" i="0" u="none" strike="noStrike" kern="1200" baseline="0" dirty="0" err="1">
                <a:solidFill>
                  <a:schemeClr val="tx1"/>
                </a:solidFill>
                <a:latin typeface="+mn-lt"/>
                <a:ea typeface="+mn-ea"/>
                <a:cs typeface="+mn-cs"/>
              </a:rPr>
              <a:t>whom</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blood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samples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were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obtained</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at 1 </a:t>
            </a:r>
            <a:r>
              <a:rPr lang="sv-SE" sz="1200" b="0" i="0" u="none" strike="noStrike" kern="1200" baseline="0" dirty="0" err="1">
                <a:solidFill>
                  <a:schemeClr val="tx1"/>
                </a:solidFill>
                <a:latin typeface="+mn-lt"/>
                <a:ea typeface="+mn-ea"/>
                <a:cs typeface="+mn-cs"/>
              </a:rPr>
              <a:t>year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imputation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the </a:t>
            </a:r>
            <a:r>
              <a:rPr lang="sv-SE" sz="1200" b="0" i="0" u="none" strike="noStrike" kern="1200" baseline="0" dirty="0" err="1">
                <a:solidFill>
                  <a:schemeClr val="tx1"/>
                </a:solidFill>
                <a:latin typeface="+mn-lt"/>
                <a:ea typeface="+mn-ea"/>
                <a:cs typeface="+mn-cs"/>
              </a:rPr>
              <a:t>value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measured</a:t>
            </a:r>
            <a:r>
              <a:rPr lang="sv-SE" sz="1200" b="0" i="0" u="none" strike="noStrike" kern="1200" baseline="0" dirty="0">
                <a:solidFill>
                  <a:schemeClr val="tx1"/>
                </a:solidFill>
                <a:latin typeface="+mn-lt"/>
                <a:ea typeface="+mn-ea"/>
                <a:cs typeface="+mn-cs"/>
              </a:rPr>
              <a:t> at the </a:t>
            </a:r>
            <a:r>
              <a:rPr lang="sv-SE" sz="1200" b="0" i="0" u="none" strike="noStrike" kern="1200" baseline="0" dirty="0" err="1">
                <a:solidFill>
                  <a:schemeClr val="tx1"/>
                </a:solidFill>
                <a:latin typeface="+mn-lt"/>
                <a:ea typeface="+mn-ea"/>
                <a:cs typeface="+mn-cs"/>
              </a:rPr>
              <a:t>time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randomization</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for patients from </a:t>
            </a:r>
            <a:r>
              <a:rPr lang="sv-SE" sz="1200" b="0" i="0" u="none" strike="noStrike" kern="1200" baseline="0" dirty="0" err="1">
                <a:solidFill>
                  <a:schemeClr val="tx1"/>
                </a:solidFill>
                <a:latin typeface="+mn-lt"/>
                <a:ea typeface="+mn-ea"/>
                <a:cs typeface="+mn-cs"/>
              </a:rPr>
              <a:t>whom</a:t>
            </a:r>
            <a:r>
              <a:rPr lang="sv-SE" sz="1200" b="0" i="0" u="none" strike="noStrike" kern="1200" baseline="0" dirty="0">
                <a:solidFill>
                  <a:schemeClr val="tx1"/>
                </a:solidFill>
                <a:latin typeface="+mn-lt"/>
                <a:ea typeface="+mn-ea"/>
                <a:cs typeface="+mn-cs"/>
              </a:rPr>
              <a:t> a </a:t>
            </a:r>
            <a:r>
              <a:rPr lang="sv-SE" sz="1200" b="0" i="0" u="none" strike="noStrike" kern="1200" baseline="0" dirty="0" err="1">
                <a:solidFill>
                  <a:schemeClr val="tx1"/>
                </a:solidFill>
                <a:latin typeface="+mn-lt"/>
                <a:ea typeface="+mn-ea"/>
                <a:cs typeface="+mn-cs"/>
              </a:rPr>
              <a:t>blood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sample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was</a:t>
            </a:r>
            <a:r>
              <a:rPr lang="sv-SE" sz="1200" b="0" i="0" u="none" strike="noStrike" kern="1200" baseline="0" dirty="0">
                <a:solidFill>
                  <a:schemeClr val="tx1"/>
                </a:solidFill>
                <a:latin typeface="+mn-lt"/>
                <a:ea typeface="+mn-ea"/>
                <a:cs typeface="+mn-cs"/>
              </a:rPr>
              <a:t> not </a:t>
            </a:r>
            <a:r>
              <a:rPr lang="sv-SE" sz="1200" b="0" i="0" u="none" strike="noStrike" kern="1200" baseline="0" dirty="0" err="1">
                <a:solidFill>
                  <a:schemeClr val="tx1"/>
                </a:solidFill>
                <a:latin typeface="+mn-lt"/>
                <a:ea typeface="+mn-ea"/>
                <a:cs typeface="+mn-cs"/>
              </a:rPr>
              <a:t>obtained</a:t>
            </a:r>
            <a:r>
              <a:rPr lang="sv-SE" sz="1200" b="0" i="0" u="none" strike="noStrike" kern="1200" baseline="0" dirty="0">
                <a:solidFill>
                  <a:schemeClr val="tx1"/>
                </a:solidFill>
                <a:latin typeface="+mn-lt"/>
                <a:ea typeface="+mn-ea"/>
                <a:cs typeface="+mn-cs"/>
              </a:rPr>
              <a:t> or </a:t>
            </a:r>
            <a:r>
              <a:rPr lang="sv-SE" sz="1200" b="0" i="0" u="none" strike="noStrike" kern="1200" baseline="0" dirty="0" err="1">
                <a:solidFill>
                  <a:schemeClr val="tx1"/>
                </a:solidFill>
                <a:latin typeface="+mn-lt"/>
                <a:ea typeface="+mn-ea"/>
                <a:cs typeface="+mn-cs"/>
              </a:rPr>
              <a:t>was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missing</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a:t>
            </a:r>
            <a:r>
              <a:rPr lang="sv-SE" sz="1200" b="0" i="0" u="none" strike="noStrike" kern="1200" baseline="0" dirty="0" err="1">
                <a:solidFill>
                  <a:schemeClr val="tx1"/>
                </a:solidFill>
                <a:latin typeface="+mn-lt"/>
                <a:ea typeface="+mn-ea"/>
                <a:cs typeface="+mn-cs"/>
              </a:rPr>
              <a:t>including</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those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who</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had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died</a:t>
            </a:r>
            <a:r>
              <a:rPr lang="sv-SE" sz="1200" b="0" i="0" u="none" strike="noStrike" kern="1200" baseline="0" dirty="0">
                <a:solidFill>
                  <a:schemeClr val="tx1"/>
                </a:solidFill>
                <a:latin typeface="+mn-lt"/>
                <a:ea typeface="+mn-ea"/>
                <a:cs typeface="+mn-cs"/>
              </a:rPr>
              <a:t>). Letters from a to n </a:t>
            </a:r>
            <a:r>
              <a:rPr lang="sv-SE" sz="1200" b="0" i="0" u="none" strike="noStrike" kern="1200" baseline="0" dirty="0" err="1">
                <a:solidFill>
                  <a:schemeClr val="tx1"/>
                </a:solidFill>
                <a:latin typeface="+mn-lt"/>
                <a:ea typeface="+mn-ea"/>
                <a:cs typeface="+mn-cs"/>
              </a:rPr>
              <a:t>denote</a:t>
            </a:r>
            <a:r>
              <a:rPr lang="sv-SE" sz="1200" b="0" i="0" u="none" strike="noStrike" kern="1200" baseline="0" dirty="0">
                <a:solidFill>
                  <a:schemeClr val="tx1"/>
                </a:solidFill>
                <a:latin typeface="+mn-lt"/>
                <a:ea typeface="+mn-ea"/>
                <a:cs typeface="+mn-cs"/>
              </a:rPr>
              <a:t> the </a:t>
            </a:r>
            <a:r>
              <a:rPr lang="sv-SE" sz="1200" b="0" i="0" u="none" strike="noStrike" kern="1200" baseline="0" dirty="0" err="1">
                <a:solidFill>
                  <a:schemeClr val="tx1"/>
                </a:solidFill>
                <a:latin typeface="+mn-lt"/>
                <a:ea typeface="+mn-ea"/>
                <a:cs typeface="+mn-cs"/>
              </a:rPr>
              <a:t>following</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trials</a:t>
            </a:r>
            <a:r>
              <a:rPr lang="sv-SE" sz="1200" b="0" i="0" u="none" strike="noStrike" kern="1200" baseline="0" dirty="0">
                <a:solidFill>
                  <a:schemeClr val="tx1"/>
                </a:solidFill>
                <a:latin typeface="+mn-lt"/>
                <a:ea typeface="+mn-ea"/>
                <a:cs typeface="+mn-cs"/>
              </a:rPr>
              <a:t>: a: </a:t>
            </a:r>
            <a:r>
              <a:rPr lang="sv-SE" sz="1200" b="0" i="0" u="none" strike="noStrike" kern="1200" baseline="0" dirty="0" err="1">
                <a:solidFill>
                  <a:schemeClr val="tx1"/>
                </a:solidFill>
                <a:latin typeface="+mn-lt"/>
                <a:ea typeface="+mn-ea"/>
                <a:cs typeface="+mn-cs"/>
              </a:rPr>
              <a:t>Gruppo</a:t>
            </a:r>
            <a:r>
              <a:rPr lang="sv-SE" sz="1200" b="0" i="0" u="none" strike="noStrike" kern="1200" baseline="0" dirty="0">
                <a:solidFill>
                  <a:schemeClr val="tx1"/>
                </a:solidFill>
                <a:latin typeface="+mn-lt"/>
                <a:ea typeface="+mn-ea"/>
                <a:cs typeface="+mn-cs"/>
              </a:rPr>
              <a:t> Italiano per lo Studio della </a:t>
            </a:r>
            <a:r>
              <a:rPr lang="sv-SE" sz="1200" b="0" i="0" u="none" strike="noStrike" kern="1200" baseline="0" dirty="0" err="1">
                <a:solidFill>
                  <a:schemeClr val="tx1"/>
                </a:solidFill>
                <a:latin typeface="+mn-lt"/>
                <a:ea typeface="+mn-ea"/>
                <a:cs typeface="+mn-cs"/>
              </a:rPr>
              <a:t>Sopravvivenza</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nell’Infarto</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Miocardico</a:t>
            </a:r>
            <a:r>
              <a:rPr lang="sv-SE" sz="1200" b="0" i="0" u="none" strike="noStrike" kern="1200" baseline="0" dirty="0">
                <a:solidFill>
                  <a:schemeClr val="tx1"/>
                </a:solidFill>
                <a:latin typeface="+mn-lt"/>
                <a:ea typeface="+mn-ea"/>
                <a:cs typeface="+mn-cs"/>
              </a:rPr>
              <a:t> (GISSI </a:t>
            </a:r>
            <a:r>
              <a:rPr lang="sv-SE" sz="1200" b="0" i="0" u="none" strike="noStrike" kern="1200" baseline="0" dirty="0" err="1">
                <a:solidFill>
                  <a:schemeClr val="tx1"/>
                </a:solidFill>
                <a:latin typeface="+mn-lt"/>
                <a:ea typeface="+mn-ea"/>
                <a:cs typeface="+mn-cs"/>
              </a:rPr>
              <a:t>Prevenzione</a:t>
            </a:r>
            <a:r>
              <a:rPr lang="sv-SE" sz="1200" b="0" i="0" u="none" strike="noStrike" kern="1200" baseline="0" dirty="0">
                <a:solidFill>
                  <a:schemeClr val="tx1"/>
                </a:solidFill>
                <a:latin typeface="+mn-lt"/>
                <a:ea typeface="+mn-ea"/>
                <a:cs typeface="+mn-cs"/>
              </a:rPr>
              <a:t>)27; b: </a:t>
            </a:r>
            <a:r>
              <a:rPr lang="sv-SE" sz="1200" b="0" i="0" u="none" strike="noStrike" kern="1200" baseline="0" dirty="0" err="1">
                <a:solidFill>
                  <a:schemeClr val="tx1"/>
                </a:solidFill>
                <a:latin typeface="+mn-lt"/>
                <a:ea typeface="+mn-ea"/>
                <a:cs typeface="+mn-cs"/>
              </a:rPr>
              <a:t>Antihypertensive</a:t>
            </a:r>
            <a:r>
              <a:rPr lang="sv-SE" sz="1200" b="0" i="0" u="none" strike="noStrike" kern="1200" baseline="0" dirty="0">
                <a:solidFill>
                  <a:schemeClr val="tx1"/>
                </a:solidFill>
                <a:latin typeface="+mn-lt"/>
                <a:ea typeface="+mn-ea"/>
                <a:cs typeface="+mn-cs"/>
              </a:rPr>
              <a:t> and Lipid-Lowering</a:t>
            </a:r>
          </a:p>
          <a:p>
            <a:r>
              <a:rPr lang="sv-SE" sz="1200" b="0" i="0" u="none" strike="noStrike" kern="1200" baseline="0" dirty="0" err="1">
                <a:solidFill>
                  <a:schemeClr val="tx1"/>
                </a:solidFill>
                <a:latin typeface="+mn-lt"/>
                <a:ea typeface="+mn-ea"/>
                <a:cs typeface="+mn-cs"/>
              </a:rPr>
              <a:t>Treatment</a:t>
            </a:r>
            <a:r>
              <a:rPr lang="sv-SE" sz="1200" b="0" i="0" u="none" strike="noStrike" kern="1200" baseline="0" dirty="0">
                <a:solidFill>
                  <a:schemeClr val="tx1"/>
                </a:solidFill>
                <a:latin typeface="+mn-lt"/>
                <a:ea typeface="+mn-ea"/>
                <a:cs typeface="+mn-cs"/>
              </a:rPr>
              <a:t> to </a:t>
            </a:r>
            <a:r>
              <a:rPr lang="sv-SE" sz="1200" b="0" i="0" u="none" strike="noStrike" kern="1200" baseline="0" dirty="0" err="1">
                <a:solidFill>
                  <a:schemeClr val="tx1"/>
                </a:solidFill>
                <a:latin typeface="+mn-lt"/>
                <a:ea typeface="+mn-ea"/>
                <a:cs typeface="+mn-cs"/>
              </a:rPr>
              <a:t>Prevent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Heart</a:t>
            </a:r>
            <a:r>
              <a:rPr lang="sv-SE" sz="1200" b="0" i="0" u="none" strike="noStrike" kern="1200" baseline="0" dirty="0">
                <a:solidFill>
                  <a:schemeClr val="tx1"/>
                </a:solidFill>
                <a:latin typeface="+mn-lt"/>
                <a:ea typeface="+mn-ea"/>
                <a:cs typeface="+mn-cs"/>
              </a:rPr>
              <a:t> Attack Trial–Lipid Lowering Trial (ALLHAT-LLT)28;</a:t>
            </a:r>
          </a:p>
          <a:p>
            <a:r>
              <a:rPr lang="sv-SE" sz="1200" b="0" i="0" u="none" strike="noStrike" kern="1200" baseline="0" dirty="0">
                <a:solidFill>
                  <a:schemeClr val="tx1"/>
                </a:solidFill>
                <a:latin typeface="+mn-lt"/>
                <a:ea typeface="+mn-ea"/>
                <a:cs typeface="+mn-cs"/>
              </a:rPr>
              <a:t>c: </a:t>
            </a:r>
            <a:r>
              <a:rPr lang="sv-SE" sz="1200" b="0" i="0" u="none" strike="noStrike" kern="1200" baseline="0" dirty="0" err="1">
                <a:solidFill>
                  <a:schemeClr val="tx1"/>
                </a:solidFill>
                <a:latin typeface="+mn-lt"/>
                <a:ea typeface="+mn-ea"/>
                <a:cs typeface="+mn-cs"/>
              </a:rPr>
              <a:t>Assessment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Lescol</a:t>
            </a:r>
            <a:r>
              <a:rPr lang="sv-SE" sz="1200" b="0" i="0" u="none" strike="noStrike" kern="1200" baseline="0" dirty="0">
                <a:solidFill>
                  <a:schemeClr val="tx1"/>
                </a:solidFill>
                <a:latin typeface="+mn-lt"/>
                <a:ea typeface="+mn-ea"/>
                <a:cs typeface="+mn-cs"/>
              </a:rPr>
              <a:t> in </a:t>
            </a:r>
            <a:r>
              <a:rPr lang="sv-SE" sz="1200" b="0" i="0" u="none" strike="noStrike" kern="1200" baseline="0" dirty="0" err="1">
                <a:solidFill>
                  <a:schemeClr val="tx1"/>
                </a:solidFill>
                <a:latin typeface="+mn-lt"/>
                <a:ea typeface="+mn-ea"/>
                <a:cs typeface="+mn-cs"/>
              </a:rPr>
              <a:t>Renal</a:t>
            </a:r>
            <a:r>
              <a:rPr lang="sv-SE" sz="1200" b="0" i="0" u="none" strike="noStrike" kern="1200" baseline="0" dirty="0">
                <a:solidFill>
                  <a:schemeClr val="tx1"/>
                </a:solidFill>
                <a:latin typeface="+mn-lt"/>
                <a:ea typeface="+mn-ea"/>
                <a:cs typeface="+mn-cs"/>
              </a:rPr>
              <a:t> Transplantation (ALERT)29; d: </a:t>
            </a:r>
            <a:r>
              <a:rPr lang="sv-SE" sz="1200" b="0" i="0" u="none" strike="noStrike" kern="1200" baseline="0" dirty="0" err="1">
                <a:solidFill>
                  <a:schemeClr val="tx1"/>
                </a:solidFill>
                <a:latin typeface="+mn-lt"/>
                <a:ea typeface="+mn-ea"/>
                <a:cs typeface="+mn-cs"/>
              </a:rPr>
              <a:t>Lescol</a:t>
            </a:r>
            <a:r>
              <a:rPr lang="sv-SE" sz="1200" b="0" i="0" u="none" strike="noStrike" kern="1200" baseline="0" dirty="0">
                <a:solidFill>
                  <a:schemeClr val="tx1"/>
                </a:solidFill>
                <a:latin typeface="+mn-lt"/>
                <a:ea typeface="+mn-ea"/>
                <a:cs typeface="+mn-cs"/>
              </a:rPr>
              <a:t> Intervention</a:t>
            </a:r>
          </a:p>
          <a:p>
            <a:r>
              <a:rPr lang="sv-SE" sz="1200" b="0" i="0" u="none" strike="noStrike" kern="1200" baseline="0" dirty="0">
                <a:solidFill>
                  <a:schemeClr val="tx1"/>
                </a:solidFill>
                <a:latin typeface="+mn-lt"/>
                <a:ea typeface="+mn-ea"/>
                <a:cs typeface="+mn-cs"/>
              </a:rPr>
              <a:t>Prevention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(LIPS)30; e: Air Force/Texas </a:t>
            </a:r>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Atherosclerosis</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Prevention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(AFCAPS/</a:t>
            </a:r>
            <a:r>
              <a:rPr lang="sv-SE" sz="1200" b="0" i="0" u="none" strike="noStrike" kern="1200" baseline="0" dirty="0" err="1">
                <a:solidFill>
                  <a:schemeClr val="tx1"/>
                </a:solidFill>
                <a:latin typeface="+mn-lt"/>
                <a:ea typeface="+mn-ea"/>
                <a:cs typeface="+mn-cs"/>
              </a:rPr>
              <a:t>TexCAPS</a:t>
            </a:r>
            <a:r>
              <a:rPr lang="sv-SE" sz="1200" b="0" i="0" u="none" strike="noStrike" kern="1200" baseline="0" dirty="0">
                <a:solidFill>
                  <a:schemeClr val="tx1"/>
                </a:solidFill>
                <a:latin typeface="+mn-lt"/>
                <a:ea typeface="+mn-ea"/>
                <a:cs typeface="+mn-cs"/>
              </a:rPr>
              <a:t>)31; f: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Recurrent</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Events (CARE)32; g: Long-term Intervention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Pravastatin</a:t>
            </a:r>
            <a:r>
              <a:rPr lang="sv-SE" sz="1200" b="0" i="0" u="none" strike="noStrike" kern="1200" baseline="0" dirty="0">
                <a:solidFill>
                  <a:schemeClr val="tx1"/>
                </a:solidFill>
                <a:latin typeface="+mn-lt"/>
                <a:ea typeface="+mn-ea"/>
                <a:cs typeface="+mn-cs"/>
              </a:rPr>
              <a:t> in </a:t>
            </a:r>
            <a:r>
              <a:rPr lang="sv-SE" sz="1200" b="0" i="0" u="none" strike="noStrike" kern="1200" baseline="0" dirty="0" err="1">
                <a:solidFill>
                  <a:schemeClr val="tx1"/>
                </a:solidFill>
                <a:latin typeface="+mn-lt"/>
                <a:ea typeface="+mn-ea"/>
                <a:cs typeface="+mn-cs"/>
              </a:rPr>
              <a:t>Ischaemic</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Disease</a:t>
            </a:r>
            <a:r>
              <a:rPr lang="sv-SE" sz="1200" b="0" i="0" u="none" strike="noStrike" kern="1200" baseline="0" dirty="0">
                <a:solidFill>
                  <a:schemeClr val="tx1"/>
                </a:solidFill>
                <a:latin typeface="+mn-lt"/>
                <a:ea typeface="+mn-ea"/>
                <a:cs typeface="+mn-cs"/>
              </a:rPr>
              <a:t> (LIPID)33; h: </a:t>
            </a:r>
            <a:r>
              <a:rPr lang="sv-SE" sz="1200" b="0" i="0" u="none" strike="noStrike" kern="1200" baseline="0" dirty="0" err="1">
                <a:solidFill>
                  <a:schemeClr val="tx1"/>
                </a:solidFill>
                <a:latin typeface="+mn-lt"/>
                <a:ea typeface="+mn-ea"/>
                <a:cs typeface="+mn-cs"/>
              </a:rPr>
              <a:t>Prospective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Pravastatin</a:t>
            </a:r>
            <a:r>
              <a:rPr lang="sv-SE" sz="1200" b="0" i="0" u="none" strike="noStrike" kern="1200" baseline="0" dirty="0">
                <a:solidFill>
                  <a:schemeClr val="tx1"/>
                </a:solidFill>
                <a:latin typeface="+mn-lt"/>
                <a:ea typeface="+mn-ea"/>
                <a:cs typeface="+mn-cs"/>
              </a:rPr>
              <a:t> in the </a:t>
            </a:r>
            <a:r>
              <a:rPr lang="sv-SE" sz="1200" b="0" i="0" u="none" strike="noStrike" kern="1200" baseline="0" dirty="0" err="1">
                <a:solidFill>
                  <a:schemeClr val="tx1"/>
                </a:solidFill>
                <a:latin typeface="+mn-lt"/>
                <a:ea typeface="+mn-ea"/>
                <a:cs typeface="+mn-cs"/>
              </a:rPr>
              <a:t>Elderly</a:t>
            </a:r>
            <a:r>
              <a:rPr lang="sv-SE" sz="1200" b="0" i="0" u="none" strike="noStrike" kern="1200" baseline="0" dirty="0">
                <a:solidFill>
                  <a:schemeClr val="tx1"/>
                </a:solidFill>
                <a:latin typeface="+mn-lt"/>
                <a:ea typeface="+mn-ea"/>
                <a:cs typeface="+mn-cs"/>
              </a:rPr>
              <a:t> at Risk</a:t>
            </a:r>
          </a:p>
          <a:p>
            <a:r>
              <a:rPr lang="sv-SE" sz="1200" b="0" i="0" u="none" strike="noStrike" kern="1200" baseline="0" dirty="0">
                <a:solidFill>
                  <a:schemeClr val="tx1"/>
                </a:solidFill>
                <a:latin typeface="+mn-lt"/>
                <a:ea typeface="+mn-ea"/>
                <a:cs typeface="+mn-cs"/>
              </a:rPr>
              <a:t>(PROSPER)34; i: Anglo-Scandinavian </a:t>
            </a:r>
            <a:r>
              <a:rPr lang="sv-SE" sz="1200" b="0" i="0" u="none" strike="noStrike" kern="1200" baseline="0" dirty="0" err="1">
                <a:solidFill>
                  <a:schemeClr val="tx1"/>
                </a:solidFill>
                <a:latin typeface="+mn-lt"/>
                <a:ea typeface="+mn-ea"/>
                <a:cs typeface="+mn-cs"/>
              </a:rPr>
              <a:t>Cardiac</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Outcomes</a:t>
            </a:r>
            <a:r>
              <a:rPr lang="sv-SE" sz="1200" b="0" i="0" u="none" strike="noStrike" kern="1200" baseline="0" dirty="0">
                <a:solidFill>
                  <a:schemeClr val="tx1"/>
                </a:solidFill>
                <a:latin typeface="+mn-lt"/>
                <a:ea typeface="+mn-ea"/>
                <a:cs typeface="+mn-cs"/>
              </a:rPr>
              <a:t> Trial–Lipid Lowering</a:t>
            </a:r>
          </a:p>
          <a:p>
            <a:r>
              <a:rPr lang="sv-SE" sz="1200" b="0" i="0" u="none" strike="noStrike" kern="1200" baseline="0" dirty="0">
                <a:solidFill>
                  <a:schemeClr val="tx1"/>
                </a:solidFill>
                <a:latin typeface="+mn-lt"/>
                <a:ea typeface="+mn-ea"/>
                <a:cs typeface="+mn-cs"/>
              </a:rPr>
              <a:t>Arm (ASCOT-LLA)35; j: West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Scotland </a:t>
            </a:r>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Prevention </a:t>
            </a:r>
            <a:r>
              <a:rPr lang="sv-SE" sz="1200" b="0" i="0" u="none" strike="noStrike" kern="1200" baseline="0" dirty="0" err="1">
                <a:solidFill>
                  <a:schemeClr val="tx1"/>
                </a:solidFill>
                <a:latin typeface="+mn-lt"/>
                <a:ea typeface="+mn-ea"/>
                <a:cs typeface="+mn-cs"/>
              </a:rPr>
              <a:t>Study</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(WOSCOPS)36; k: Post–</a:t>
            </a:r>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Artery</a:t>
            </a:r>
            <a:r>
              <a:rPr lang="sv-SE" sz="1200" b="0" i="0" u="none" strike="noStrike" kern="1200" baseline="0" dirty="0">
                <a:solidFill>
                  <a:schemeClr val="tx1"/>
                </a:solidFill>
                <a:latin typeface="+mn-lt"/>
                <a:ea typeface="+mn-ea"/>
                <a:cs typeface="+mn-cs"/>
              </a:rPr>
              <a:t> Bypass </a:t>
            </a:r>
            <a:r>
              <a:rPr lang="sv-SE" sz="1200" b="0" i="0" u="none" strike="noStrike" kern="1200" baseline="0" dirty="0" err="1">
                <a:solidFill>
                  <a:schemeClr val="tx1"/>
                </a:solidFill>
                <a:latin typeface="+mn-lt"/>
                <a:ea typeface="+mn-ea"/>
                <a:cs typeface="+mn-cs"/>
              </a:rPr>
              <a:t>Graft</a:t>
            </a:r>
            <a:r>
              <a:rPr lang="sv-SE" sz="1200" b="0" i="0" u="none" strike="noStrike" kern="1200" baseline="0" dirty="0">
                <a:solidFill>
                  <a:schemeClr val="tx1"/>
                </a:solidFill>
                <a:latin typeface="+mn-lt"/>
                <a:ea typeface="+mn-ea"/>
                <a:cs typeface="+mn-cs"/>
              </a:rPr>
              <a:t> (Post CABG)37; l:</a:t>
            </a:r>
          </a:p>
          <a:p>
            <a:r>
              <a:rPr lang="sv-SE" sz="1200" b="0" i="0" u="none" strike="noStrike" kern="1200" baseline="0" dirty="0" err="1">
                <a:solidFill>
                  <a:schemeClr val="tx1"/>
                </a:solidFill>
                <a:latin typeface="+mn-lt"/>
                <a:ea typeface="+mn-ea"/>
                <a:cs typeface="+mn-cs"/>
              </a:rPr>
              <a:t>Collaborative</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Atorvastatin</a:t>
            </a:r>
            <a:r>
              <a:rPr lang="sv-SE" sz="1200" b="0" i="0" u="none" strike="noStrike" kern="1200" baseline="0" dirty="0">
                <a:solidFill>
                  <a:schemeClr val="tx1"/>
                </a:solidFill>
                <a:latin typeface="+mn-lt"/>
                <a:ea typeface="+mn-ea"/>
                <a:cs typeface="+mn-cs"/>
              </a:rPr>
              <a:t> Diabetes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(CARDS)38; m: </a:t>
            </a:r>
            <a:r>
              <a:rPr lang="sv-SE" sz="1200" b="0" i="0" u="none" strike="noStrike" kern="1200" baseline="0" dirty="0" err="1">
                <a:solidFill>
                  <a:schemeClr val="tx1"/>
                </a:solidFill>
                <a:latin typeface="+mn-lt"/>
                <a:ea typeface="+mn-ea"/>
                <a:cs typeface="+mn-cs"/>
              </a:rPr>
              <a:t>Heart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Protection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(HPS)2; and n: Scandinavian </a:t>
            </a:r>
            <a:r>
              <a:rPr lang="sv-SE" sz="1200" b="0" i="0" u="none" strike="noStrike" kern="1200" baseline="0" dirty="0" err="1">
                <a:solidFill>
                  <a:schemeClr val="tx1"/>
                </a:solidFill>
                <a:latin typeface="+mn-lt"/>
                <a:ea typeface="+mn-ea"/>
                <a:cs typeface="+mn-cs"/>
              </a:rPr>
              <a:t>Simvastatin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Survival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(4S)1.</a:t>
            </a:r>
          </a:p>
          <a:p>
            <a:r>
              <a:rPr lang="sv-SE" sz="1200" b="0" i="0" u="none" strike="noStrike" kern="1200" baseline="0" dirty="0">
                <a:solidFill>
                  <a:schemeClr val="tx1"/>
                </a:solidFill>
                <a:latin typeface="+mn-lt"/>
                <a:ea typeface="+mn-ea"/>
                <a:cs typeface="+mn-cs"/>
              </a:rPr>
              <a:t>1. Scandinavian </a:t>
            </a:r>
            <a:r>
              <a:rPr lang="sv-SE" sz="1200" b="0" i="0" u="none" strike="noStrike" kern="1200" baseline="0" dirty="0" err="1">
                <a:solidFill>
                  <a:schemeClr val="tx1"/>
                </a:solidFill>
                <a:latin typeface="+mn-lt"/>
                <a:ea typeface="+mn-ea"/>
                <a:cs typeface="+mn-cs"/>
              </a:rPr>
              <a:t>Simvastatin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Survival</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Group. </a:t>
            </a:r>
            <a:r>
              <a:rPr lang="sv-SE" sz="1200" b="0" i="0" u="none" strike="noStrike" kern="1200" baseline="0" dirty="0" err="1">
                <a:solidFill>
                  <a:schemeClr val="tx1"/>
                </a:solidFill>
                <a:latin typeface="+mn-lt"/>
                <a:ea typeface="+mn-ea"/>
                <a:cs typeface="+mn-cs"/>
              </a:rPr>
              <a:t>Randomised</a:t>
            </a:r>
            <a:r>
              <a:rPr lang="sv-SE" sz="1200" b="0" i="0" u="none" strike="noStrike" kern="1200" baseline="0" dirty="0">
                <a:solidFill>
                  <a:schemeClr val="tx1"/>
                </a:solidFill>
                <a:latin typeface="+mn-lt"/>
                <a:ea typeface="+mn-ea"/>
                <a:cs typeface="+mn-cs"/>
              </a:rPr>
              <a:t> trial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cholesterol</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lowering</a:t>
            </a:r>
            <a:r>
              <a:rPr lang="sv-SE" sz="1200" b="0" i="0" u="none" strike="noStrike" kern="1200" baseline="0" dirty="0">
                <a:solidFill>
                  <a:schemeClr val="tx1"/>
                </a:solidFill>
                <a:latin typeface="+mn-lt"/>
                <a:ea typeface="+mn-ea"/>
                <a:cs typeface="+mn-cs"/>
              </a:rPr>
              <a:t> in 4444 patients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coronary</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heart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disease</a:t>
            </a:r>
            <a:r>
              <a:rPr lang="sv-SE" sz="1200" b="0" i="0" u="none" strike="noStrike" kern="1200" baseline="0" dirty="0">
                <a:solidFill>
                  <a:schemeClr val="tx1"/>
                </a:solidFill>
                <a:latin typeface="+mn-lt"/>
                <a:ea typeface="+mn-ea"/>
                <a:cs typeface="+mn-cs"/>
              </a:rPr>
              <a:t>: the Scandinavian </a:t>
            </a:r>
            <a:r>
              <a:rPr lang="sv-SE" sz="1200" b="0" i="0" u="none" strike="noStrike" kern="1200" baseline="0" dirty="0" err="1">
                <a:solidFill>
                  <a:schemeClr val="tx1"/>
                </a:solidFill>
                <a:latin typeface="+mn-lt"/>
                <a:ea typeface="+mn-ea"/>
                <a:cs typeface="+mn-cs"/>
              </a:rPr>
              <a:t>Simvastatin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Survival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(4S). Lancet 1994;</a:t>
            </a:r>
          </a:p>
          <a:p>
            <a:r>
              <a:rPr lang="sv-SE" sz="1200" b="0" i="0" u="none" strike="noStrike" kern="1200" baseline="0" dirty="0">
                <a:solidFill>
                  <a:schemeClr val="tx1"/>
                </a:solidFill>
                <a:latin typeface="+mn-lt"/>
                <a:ea typeface="+mn-ea"/>
                <a:cs typeface="+mn-cs"/>
              </a:rPr>
              <a:t>344: 1383-9.</a:t>
            </a:r>
          </a:p>
          <a:p>
            <a:r>
              <a:rPr lang="sv-SE" sz="1200" b="0" i="0" u="none" strike="noStrike" kern="1200" baseline="0" dirty="0">
                <a:solidFill>
                  <a:schemeClr val="tx1"/>
                </a:solidFill>
                <a:latin typeface="+mn-lt"/>
                <a:ea typeface="+mn-ea"/>
                <a:cs typeface="+mn-cs"/>
              </a:rPr>
              <a:t>2. </a:t>
            </a:r>
            <a:r>
              <a:rPr lang="sv-SE" sz="1200" b="0" i="0" u="none" strike="noStrike" kern="1200" baseline="0" dirty="0" err="1">
                <a:solidFill>
                  <a:schemeClr val="tx1"/>
                </a:solidFill>
                <a:latin typeface="+mn-lt"/>
                <a:ea typeface="+mn-ea"/>
                <a:cs typeface="+mn-cs"/>
              </a:rPr>
              <a:t>Heart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Protection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Collaborative</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Group. MRC/BHF </a:t>
            </a:r>
            <a:r>
              <a:rPr lang="sv-SE" sz="1200" b="0" i="0" u="none" strike="noStrike" kern="1200" baseline="0" dirty="0" err="1">
                <a:solidFill>
                  <a:schemeClr val="tx1"/>
                </a:solidFill>
                <a:latin typeface="+mn-lt"/>
                <a:ea typeface="+mn-ea"/>
                <a:cs typeface="+mn-cs"/>
              </a:rPr>
              <a:t>Heart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Protection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Study</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lowering</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simvastatin</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in 20,536 </a:t>
            </a:r>
            <a:r>
              <a:rPr lang="sv-SE" sz="1200" b="0" i="0" u="none" strike="noStrike" kern="1200" baseline="0" dirty="0" err="1">
                <a:solidFill>
                  <a:schemeClr val="tx1"/>
                </a:solidFill>
                <a:latin typeface="+mn-lt"/>
                <a:ea typeface="+mn-ea"/>
                <a:cs typeface="+mn-cs"/>
              </a:rPr>
              <a:t>high</a:t>
            </a:r>
            <a:r>
              <a:rPr lang="sv-SE" sz="1200" b="0" i="0" u="none" strike="noStrike" kern="1200" baseline="0" dirty="0">
                <a:solidFill>
                  <a:schemeClr val="tx1"/>
                </a:solidFill>
                <a:latin typeface="+mn-lt"/>
                <a:ea typeface="+mn-ea"/>
                <a:cs typeface="+mn-cs"/>
              </a:rPr>
              <a:t>-risk </a:t>
            </a:r>
            <a:r>
              <a:rPr lang="sv-SE" sz="1200" b="0" i="0" u="none" strike="noStrike" kern="1200" baseline="0" dirty="0" err="1">
                <a:solidFill>
                  <a:schemeClr val="tx1"/>
                </a:solidFill>
                <a:latin typeface="+mn-lt"/>
                <a:ea typeface="+mn-ea"/>
                <a:cs typeface="+mn-cs"/>
              </a:rPr>
              <a:t>individuals</a:t>
            </a:r>
            <a:r>
              <a:rPr lang="sv-SE" sz="1200" b="0" i="0" u="none" strike="noStrike" kern="1200" baseline="0" dirty="0">
                <a:solidFill>
                  <a:schemeClr val="tx1"/>
                </a:solidFill>
                <a:latin typeface="+mn-lt"/>
                <a:ea typeface="+mn-ea"/>
                <a:cs typeface="+mn-cs"/>
              </a:rPr>
              <a:t>: a </a:t>
            </a:r>
            <a:r>
              <a:rPr lang="sv-SE" sz="1200" b="0" i="0" u="none" strike="noStrike" kern="1200" baseline="0" dirty="0" err="1">
                <a:solidFill>
                  <a:schemeClr val="tx1"/>
                </a:solidFill>
                <a:latin typeface="+mn-lt"/>
                <a:ea typeface="+mn-ea"/>
                <a:cs typeface="+mn-cs"/>
              </a:rPr>
              <a:t>randomised</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placebo-</a:t>
            </a:r>
            <a:r>
              <a:rPr lang="sv-SE" sz="1200" b="0" i="0" u="none" strike="noStrike" kern="1200" baseline="0" dirty="0" err="1">
                <a:solidFill>
                  <a:schemeClr val="tx1"/>
                </a:solidFill>
                <a:latin typeface="+mn-lt"/>
                <a:ea typeface="+mn-ea"/>
                <a:cs typeface="+mn-cs"/>
              </a:rPr>
              <a:t>controlled</a:t>
            </a:r>
            <a:r>
              <a:rPr lang="sv-SE" sz="1200" b="0" i="0" u="none" strike="noStrike" kern="1200" baseline="0" dirty="0">
                <a:solidFill>
                  <a:schemeClr val="tx1"/>
                </a:solidFill>
                <a:latin typeface="+mn-lt"/>
                <a:ea typeface="+mn-ea"/>
                <a:cs typeface="+mn-cs"/>
              </a:rPr>
              <a:t> trial. Lancet 2002;</a:t>
            </a:r>
          </a:p>
          <a:p>
            <a:r>
              <a:rPr lang="sv-SE" sz="1200" b="0" i="0" u="none" strike="noStrike" kern="1200" baseline="0" dirty="0">
                <a:solidFill>
                  <a:schemeClr val="tx1"/>
                </a:solidFill>
                <a:latin typeface="+mn-lt"/>
                <a:ea typeface="+mn-ea"/>
                <a:cs typeface="+mn-cs"/>
              </a:rPr>
              <a:t>360: 7-22.</a:t>
            </a:r>
          </a:p>
          <a:p>
            <a:r>
              <a:rPr lang="sv-SE" sz="1200" b="0" i="0" u="none" strike="noStrike" kern="1200" baseline="0" dirty="0">
                <a:solidFill>
                  <a:schemeClr val="tx1"/>
                </a:solidFill>
                <a:latin typeface="+mn-lt"/>
                <a:ea typeface="+mn-ea"/>
                <a:cs typeface="+mn-cs"/>
              </a:rPr>
              <a:t>27. GISSI </a:t>
            </a:r>
            <a:r>
              <a:rPr lang="sv-SE" sz="1200" b="0" i="0" u="none" strike="noStrike" kern="1200" baseline="0" dirty="0" err="1">
                <a:solidFill>
                  <a:schemeClr val="tx1"/>
                </a:solidFill>
                <a:latin typeface="+mn-lt"/>
                <a:ea typeface="+mn-ea"/>
                <a:cs typeface="+mn-cs"/>
              </a:rPr>
              <a:t>Prevenzione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Investigators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Gruppo</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Italiano per lo Studio della </a:t>
            </a:r>
            <a:r>
              <a:rPr lang="sv-SE" sz="1200" b="0" i="0" u="none" strike="noStrike" kern="1200" baseline="0" dirty="0" err="1">
                <a:solidFill>
                  <a:schemeClr val="tx1"/>
                </a:solidFill>
                <a:latin typeface="+mn-lt"/>
                <a:ea typeface="+mn-ea"/>
                <a:cs typeface="+mn-cs"/>
              </a:rPr>
              <a:t>Sopravvivenza</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nell’Infarto</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Miocardico</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Results</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the </a:t>
            </a:r>
            <a:r>
              <a:rPr lang="sv-SE" sz="1200" b="0" i="0" u="none" strike="noStrike" kern="1200" baseline="0" dirty="0" err="1">
                <a:solidFill>
                  <a:schemeClr val="tx1"/>
                </a:solidFill>
                <a:latin typeface="+mn-lt"/>
                <a:ea typeface="+mn-ea"/>
                <a:cs typeface="+mn-cs"/>
              </a:rPr>
              <a:t>lowdose</a:t>
            </a:r>
            <a:r>
              <a:rPr lang="sv-SE" sz="1200" b="0" i="0" u="none" strike="noStrike" kern="1200" baseline="0" dirty="0">
                <a:solidFill>
                  <a:schemeClr val="tx1"/>
                </a:solidFill>
                <a:latin typeface="+mn-lt"/>
                <a:ea typeface="+mn-ea"/>
                <a:cs typeface="+mn-cs"/>
              </a:rPr>
              <a:t> (20 mg) </a:t>
            </a:r>
            <a:r>
              <a:rPr lang="sv-SE" sz="1200" b="0" i="0" u="none" strike="noStrike" kern="1200" baseline="0" dirty="0" err="1">
                <a:solidFill>
                  <a:schemeClr val="tx1"/>
                </a:solidFill>
                <a:latin typeface="+mn-lt"/>
                <a:ea typeface="+mn-ea"/>
                <a:cs typeface="+mn-cs"/>
              </a:rPr>
              <a:t>pravastatin</a:t>
            </a:r>
            <a:r>
              <a:rPr lang="sv-SE" sz="1200" b="0" i="0" u="none" strike="noStrike" kern="1200" baseline="0" dirty="0">
                <a:solidFill>
                  <a:schemeClr val="tx1"/>
                </a:solidFill>
                <a:latin typeface="+mn-lt"/>
                <a:ea typeface="+mn-ea"/>
                <a:cs typeface="+mn-cs"/>
              </a:rPr>
              <a:t> GISSI</a:t>
            </a:r>
          </a:p>
          <a:p>
            <a:r>
              <a:rPr lang="sv-SE" sz="1200" b="0" i="0" u="none" strike="noStrike" kern="1200" baseline="0" dirty="0" err="1">
                <a:solidFill>
                  <a:schemeClr val="tx1"/>
                </a:solidFill>
                <a:latin typeface="+mn-lt"/>
                <a:ea typeface="+mn-ea"/>
                <a:cs typeface="+mn-cs"/>
              </a:rPr>
              <a:t>Prevenzione</a:t>
            </a:r>
            <a:r>
              <a:rPr lang="sv-SE" sz="1200" b="0" i="0" u="none" strike="noStrike" kern="1200" baseline="0" dirty="0">
                <a:solidFill>
                  <a:schemeClr val="tx1"/>
                </a:solidFill>
                <a:latin typeface="+mn-lt"/>
                <a:ea typeface="+mn-ea"/>
                <a:cs typeface="+mn-cs"/>
              </a:rPr>
              <a:t> trial in 4271 patients </a:t>
            </a:r>
            <a:r>
              <a:rPr lang="sv-SE" sz="1200" b="0" i="0" u="none" strike="noStrike" kern="1200" baseline="0" dirty="0" err="1">
                <a:solidFill>
                  <a:schemeClr val="tx1"/>
                </a:solidFill>
                <a:latin typeface="+mn-lt"/>
                <a:ea typeface="+mn-ea"/>
                <a:cs typeface="+mn-cs"/>
              </a:rPr>
              <a:t>with</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recent </a:t>
            </a:r>
            <a:r>
              <a:rPr lang="sv-SE" sz="1200" b="0" i="0" u="none" strike="noStrike" kern="1200" baseline="0" dirty="0" err="1">
                <a:solidFill>
                  <a:schemeClr val="tx1"/>
                </a:solidFill>
                <a:latin typeface="+mn-lt"/>
                <a:ea typeface="+mn-ea"/>
                <a:cs typeface="+mn-cs"/>
              </a:rPr>
              <a:t>myocardial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infarction</a:t>
            </a:r>
            <a:r>
              <a:rPr lang="sv-SE" sz="1200" b="0" i="0" u="none" strike="noStrike" kern="1200" baseline="0" dirty="0">
                <a:solidFill>
                  <a:schemeClr val="tx1"/>
                </a:solidFill>
                <a:latin typeface="+mn-lt"/>
                <a:ea typeface="+mn-ea"/>
                <a:cs typeface="+mn-cs"/>
              </a:rPr>
              <a:t>: do </a:t>
            </a:r>
            <a:r>
              <a:rPr lang="sv-SE" sz="1200" b="0" i="0" u="none" strike="noStrike" kern="1200" baseline="0" dirty="0" err="1">
                <a:solidFill>
                  <a:schemeClr val="tx1"/>
                </a:solidFill>
                <a:latin typeface="+mn-lt"/>
                <a:ea typeface="+mn-ea"/>
                <a:cs typeface="+mn-cs"/>
              </a:rPr>
              <a:t>stopped</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trials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contribute</a:t>
            </a:r>
            <a:r>
              <a:rPr lang="sv-SE" sz="1200" b="0" i="0" u="none" strike="noStrike" kern="1200" baseline="0" dirty="0">
                <a:solidFill>
                  <a:schemeClr val="tx1"/>
                </a:solidFill>
                <a:latin typeface="+mn-lt"/>
                <a:ea typeface="+mn-ea"/>
                <a:cs typeface="+mn-cs"/>
              </a:rPr>
              <a:t> to overall </a:t>
            </a:r>
            <a:r>
              <a:rPr lang="sv-SE" sz="1200" b="0" i="0" u="none" strike="noStrike" kern="1200" baseline="0" dirty="0" err="1">
                <a:solidFill>
                  <a:schemeClr val="tx1"/>
                </a:solidFill>
                <a:latin typeface="+mn-lt"/>
                <a:ea typeface="+mn-ea"/>
                <a:cs typeface="+mn-cs"/>
              </a:rPr>
              <a:t>knowledge</a:t>
            </a:r>
            <a:r>
              <a:rPr lang="sv-SE"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Ital Heart J 2000; 1: 810-20.</a:t>
            </a:r>
          </a:p>
          <a:p>
            <a:r>
              <a:rPr lang="en-US" sz="1200" b="0" i="0" u="none" strike="noStrike" kern="1200" baseline="0" dirty="0">
                <a:solidFill>
                  <a:schemeClr val="tx1"/>
                </a:solidFill>
                <a:latin typeface="+mn-lt"/>
                <a:ea typeface="+mn-ea"/>
                <a:cs typeface="+mn-cs"/>
              </a:rPr>
              <a:t>28. ALLHAT Officers and Coordinators</a:t>
            </a:r>
          </a:p>
          <a:p>
            <a:r>
              <a:rPr lang="en-US" sz="1200" b="0" i="0" u="none" strike="noStrike" kern="1200" baseline="0" dirty="0">
                <a:solidFill>
                  <a:schemeClr val="tx1"/>
                </a:solidFill>
                <a:latin typeface="+mn-lt"/>
                <a:ea typeface="+mn-ea"/>
                <a:cs typeface="+mn-cs"/>
              </a:rPr>
              <a:t>for the ALLHAT Collaborative Research</a:t>
            </a:r>
          </a:p>
          <a:p>
            <a:r>
              <a:rPr lang="en-US" sz="1200" b="0" i="0" u="none" strike="noStrike" kern="1200" baseline="0" dirty="0">
                <a:solidFill>
                  <a:schemeClr val="tx1"/>
                </a:solidFill>
                <a:latin typeface="+mn-lt"/>
                <a:ea typeface="+mn-ea"/>
                <a:cs typeface="+mn-cs"/>
              </a:rPr>
              <a:t>Group. Major outcomes in moderately </a:t>
            </a:r>
            <a:r>
              <a:rPr lang="en-US" sz="1200" b="0" i="0" u="none" strike="noStrike" kern="1200" baseline="0" dirty="0" err="1">
                <a:solidFill>
                  <a:schemeClr val="tx1"/>
                </a:solidFill>
                <a:latin typeface="+mn-lt"/>
                <a:ea typeface="+mn-ea"/>
                <a:cs typeface="+mn-cs"/>
              </a:rPr>
              <a:t>hypercholesterolemic</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hypertensive patients</a:t>
            </a:r>
          </a:p>
          <a:p>
            <a:r>
              <a:rPr lang="en-US" sz="1200" b="0" i="0" u="none" strike="noStrike" kern="1200" baseline="0" dirty="0">
                <a:solidFill>
                  <a:schemeClr val="tx1"/>
                </a:solidFill>
                <a:latin typeface="+mn-lt"/>
                <a:ea typeface="+mn-ea"/>
                <a:cs typeface="+mn-cs"/>
              </a:rPr>
              <a:t>randomized to pravastatin vs usual care:</a:t>
            </a:r>
          </a:p>
          <a:p>
            <a:r>
              <a:rPr lang="en-US" sz="1200" b="0" i="0" u="none" strike="noStrike" kern="1200" baseline="0" dirty="0">
                <a:solidFill>
                  <a:schemeClr val="tx1"/>
                </a:solidFill>
                <a:latin typeface="+mn-lt"/>
                <a:ea typeface="+mn-ea"/>
                <a:cs typeface="+mn-cs"/>
              </a:rPr>
              <a:t>the Antihypertensive and Lipid-Lowering</a:t>
            </a:r>
          </a:p>
          <a:p>
            <a:r>
              <a:rPr lang="en-US" sz="1200" b="0" i="0" u="none" strike="noStrike" kern="1200" baseline="0" dirty="0">
                <a:solidFill>
                  <a:schemeClr val="tx1"/>
                </a:solidFill>
                <a:latin typeface="+mn-lt"/>
                <a:ea typeface="+mn-ea"/>
                <a:cs typeface="+mn-cs"/>
              </a:rPr>
              <a:t>Treatment to Prevent Heart Attack Trial</a:t>
            </a:r>
          </a:p>
          <a:p>
            <a:r>
              <a:rPr lang="en-US" sz="1200" b="0" i="0" u="none" strike="noStrike" kern="1200" baseline="0" dirty="0">
                <a:solidFill>
                  <a:schemeClr val="tx1"/>
                </a:solidFill>
                <a:latin typeface="+mn-lt"/>
                <a:ea typeface="+mn-ea"/>
                <a:cs typeface="+mn-cs"/>
              </a:rPr>
              <a:t>(ALLHAT-LLT). JAMA 2002; 288: 2998-3007.</a:t>
            </a:r>
          </a:p>
          <a:p>
            <a:r>
              <a:rPr lang="en-US" sz="1200" b="0" i="0" u="none" strike="noStrike" kern="1200" baseline="0" dirty="0">
                <a:solidFill>
                  <a:schemeClr val="tx1"/>
                </a:solidFill>
                <a:latin typeface="+mn-lt"/>
                <a:ea typeface="+mn-ea"/>
                <a:cs typeface="+mn-cs"/>
              </a:rPr>
              <a:t>29. </a:t>
            </a:r>
            <a:r>
              <a:rPr lang="en-US" sz="1200" b="0" i="0" u="none" strike="noStrike" kern="1200" baseline="0" dirty="0" err="1">
                <a:solidFill>
                  <a:schemeClr val="tx1"/>
                </a:solidFill>
                <a:latin typeface="+mn-lt"/>
                <a:ea typeface="+mn-ea"/>
                <a:cs typeface="+mn-cs"/>
              </a:rPr>
              <a:t>Holdaas</a:t>
            </a:r>
            <a:r>
              <a:rPr lang="en-US" sz="1200" b="0" i="0" u="none" strike="noStrike" kern="1200" baseline="0" dirty="0">
                <a:solidFill>
                  <a:schemeClr val="tx1"/>
                </a:solidFill>
                <a:latin typeface="+mn-lt"/>
                <a:ea typeface="+mn-ea"/>
                <a:cs typeface="+mn-cs"/>
              </a:rPr>
              <a:t> H, </a:t>
            </a:r>
            <a:r>
              <a:rPr lang="en-US" sz="1200" b="0" i="0" u="none" strike="noStrike" kern="1200" baseline="0" dirty="0" err="1">
                <a:solidFill>
                  <a:schemeClr val="tx1"/>
                </a:solidFill>
                <a:latin typeface="+mn-lt"/>
                <a:ea typeface="+mn-ea"/>
                <a:cs typeface="+mn-cs"/>
              </a:rPr>
              <a:t>Fellstr.m</a:t>
            </a:r>
            <a:r>
              <a:rPr lang="en-US" sz="1200" b="0" i="0" u="none" strike="noStrike" kern="1200" baseline="0" dirty="0">
                <a:solidFill>
                  <a:schemeClr val="tx1"/>
                </a:solidFill>
                <a:latin typeface="+mn-lt"/>
                <a:ea typeface="+mn-ea"/>
                <a:cs typeface="+mn-cs"/>
              </a:rPr>
              <a:t> B, Jardine AG,</a:t>
            </a:r>
          </a:p>
          <a:p>
            <a:r>
              <a:rPr lang="en-US" sz="1200" b="0" i="0" u="none" strike="noStrike" kern="1200" baseline="0" dirty="0">
                <a:solidFill>
                  <a:schemeClr val="tx1"/>
                </a:solidFill>
                <a:latin typeface="+mn-lt"/>
                <a:ea typeface="+mn-ea"/>
                <a:cs typeface="+mn-cs"/>
              </a:rPr>
              <a:t>et al. Effect of </a:t>
            </a:r>
            <a:r>
              <a:rPr lang="en-US" sz="1200" b="0" i="0" u="none" strike="noStrike" kern="1200" baseline="0" dirty="0" err="1">
                <a:solidFill>
                  <a:schemeClr val="tx1"/>
                </a:solidFill>
                <a:latin typeface="+mn-lt"/>
                <a:ea typeface="+mn-ea"/>
                <a:cs typeface="+mn-cs"/>
              </a:rPr>
              <a:t>fluvastatin</a:t>
            </a:r>
            <a:r>
              <a:rPr lang="en-US" sz="1200" b="0" i="0" u="none" strike="noStrike" kern="1200" baseline="0" dirty="0">
                <a:solidFill>
                  <a:schemeClr val="tx1"/>
                </a:solidFill>
                <a:latin typeface="+mn-lt"/>
                <a:ea typeface="+mn-ea"/>
                <a:cs typeface="+mn-cs"/>
              </a:rPr>
              <a:t> on cardiac outcomes</a:t>
            </a:r>
          </a:p>
          <a:p>
            <a:r>
              <a:rPr lang="en-US" sz="1200" b="0" i="0" u="none" strike="noStrike" kern="1200" baseline="0" dirty="0">
                <a:solidFill>
                  <a:schemeClr val="tx1"/>
                </a:solidFill>
                <a:latin typeface="+mn-lt"/>
                <a:ea typeface="+mn-ea"/>
                <a:cs typeface="+mn-cs"/>
              </a:rPr>
              <a:t>in renal transplant recipients: a </a:t>
            </a:r>
            <a:r>
              <a:rPr lang="en-US" sz="1200" b="0" i="0" u="none" strike="noStrike" kern="1200" baseline="0" dirty="0" err="1">
                <a:solidFill>
                  <a:schemeClr val="tx1"/>
                </a:solidFill>
                <a:latin typeface="+mn-lt"/>
                <a:ea typeface="+mn-ea"/>
                <a:cs typeface="+mn-cs"/>
              </a:rPr>
              <a:t>multicentre</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randomised</a:t>
            </a:r>
            <a:r>
              <a:rPr lang="en-US" sz="1200" b="0" i="0" u="none" strike="noStrike" kern="1200" baseline="0" dirty="0">
                <a:solidFill>
                  <a:schemeClr val="tx1"/>
                </a:solidFill>
                <a:latin typeface="+mn-lt"/>
                <a:ea typeface="+mn-ea"/>
                <a:cs typeface="+mn-cs"/>
              </a:rPr>
              <a:t>, placebo-controlled</a:t>
            </a:r>
          </a:p>
          <a:p>
            <a:r>
              <a:rPr lang="fr-FR" sz="1200" b="0" i="0" u="none" strike="noStrike" kern="1200" baseline="0" dirty="0">
                <a:solidFill>
                  <a:schemeClr val="tx1"/>
                </a:solidFill>
                <a:latin typeface="+mn-lt"/>
                <a:ea typeface="+mn-ea"/>
                <a:cs typeface="+mn-cs"/>
              </a:rPr>
              <a:t>trial. Lancet 2003; 361: 2024-31.</a:t>
            </a:r>
          </a:p>
          <a:p>
            <a:r>
              <a:rPr lang="fr-FR" sz="1200" b="0" i="0" u="none" strike="noStrike" kern="1200" baseline="0" dirty="0">
                <a:solidFill>
                  <a:schemeClr val="tx1"/>
                </a:solidFill>
                <a:latin typeface="+mn-lt"/>
                <a:ea typeface="+mn-ea"/>
                <a:cs typeface="+mn-cs"/>
              </a:rPr>
              <a:t>30. </a:t>
            </a:r>
            <a:r>
              <a:rPr lang="fr-FR" sz="1200" b="0" i="0" u="none" strike="noStrike" kern="1200" baseline="0" dirty="0" err="1">
                <a:solidFill>
                  <a:schemeClr val="tx1"/>
                </a:solidFill>
                <a:latin typeface="+mn-lt"/>
                <a:ea typeface="+mn-ea"/>
                <a:cs typeface="+mn-cs"/>
              </a:rPr>
              <a:t>Serruys</a:t>
            </a:r>
            <a:r>
              <a:rPr lang="fr-FR" sz="1200" b="0" i="0" u="none" strike="noStrike" kern="1200" baseline="0" dirty="0">
                <a:solidFill>
                  <a:schemeClr val="tx1"/>
                </a:solidFill>
                <a:latin typeface="+mn-lt"/>
                <a:ea typeface="+mn-ea"/>
                <a:cs typeface="+mn-cs"/>
              </a:rPr>
              <a:t> PW, de Feyter P, </a:t>
            </a:r>
            <a:r>
              <a:rPr lang="fr-FR" sz="1200" b="0" i="0" u="none" strike="noStrike" kern="1200" baseline="0" dirty="0" err="1">
                <a:solidFill>
                  <a:schemeClr val="tx1"/>
                </a:solidFill>
                <a:latin typeface="+mn-lt"/>
                <a:ea typeface="+mn-ea"/>
                <a:cs typeface="+mn-cs"/>
              </a:rPr>
              <a:t>Macaya</a:t>
            </a:r>
            <a:r>
              <a:rPr lang="fr-FR" sz="1200" b="0" i="0" u="none" strike="noStrike" kern="1200" baseline="0" dirty="0">
                <a:solidFill>
                  <a:schemeClr val="tx1"/>
                </a:solidFill>
                <a:latin typeface="+mn-lt"/>
                <a:ea typeface="+mn-ea"/>
                <a:cs typeface="+mn-cs"/>
              </a:rPr>
              <a:t> C,</a:t>
            </a:r>
          </a:p>
          <a:p>
            <a:r>
              <a:rPr lang="fr-FR" sz="1200" b="0" i="0" u="none" strike="noStrike" kern="1200" baseline="0" dirty="0">
                <a:solidFill>
                  <a:schemeClr val="tx1"/>
                </a:solidFill>
                <a:latin typeface="+mn-lt"/>
                <a:ea typeface="+mn-ea"/>
                <a:cs typeface="+mn-cs"/>
              </a:rPr>
              <a:t>et al. </a:t>
            </a:r>
            <a:r>
              <a:rPr lang="fr-FR" sz="1200" b="0" i="0" u="none" strike="noStrike" kern="1200" baseline="0" dirty="0" err="1">
                <a:solidFill>
                  <a:schemeClr val="tx1"/>
                </a:solidFill>
                <a:latin typeface="+mn-lt"/>
                <a:ea typeface="+mn-ea"/>
                <a:cs typeface="+mn-cs"/>
              </a:rPr>
              <a:t>Fluvastatin</a:t>
            </a:r>
            <a:r>
              <a:rPr lang="fr-FR" sz="1200" b="0" i="0" u="none" strike="noStrike" kern="1200" baseline="0" dirty="0">
                <a:solidFill>
                  <a:schemeClr val="tx1"/>
                </a:solidFill>
                <a:latin typeface="+mn-lt"/>
                <a:ea typeface="+mn-ea"/>
                <a:cs typeface="+mn-cs"/>
              </a:rPr>
              <a:t> for </a:t>
            </a:r>
            <a:r>
              <a:rPr lang="fr-FR" sz="1200" b="0" i="0" u="none" strike="noStrike" kern="1200" baseline="0" dirty="0" err="1">
                <a:solidFill>
                  <a:schemeClr val="tx1"/>
                </a:solidFill>
                <a:latin typeface="+mn-lt"/>
                <a:ea typeface="+mn-ea"/>
                <a:cs typeface="+mn-cs"/>
              </a:rPr>
              <a:t>prevention</a:t>
            </a:r>
            <a:r>
              <a:rPr lang="fr-FR" sz="1200" b="0" i="0" u="none" strike="noStrike" kern="1200" baseline="0" dirty="0">
                <a:solidFill>
                  <a:schemeClr val="tx1"/>
                </a:solidFill>
                <a:latin typeface="+mn-lt"/>
                <a:ea typeface="+mn-ea"/>
                <a:cs typeface="+mn-cs"/>
              </a:rPr>
              <a:t> of </a:t>
            </a:r>
            <a:r>
              <a:rPr lang="fr-FR" sz="1200" b="0" i="0" u="none" strike="noStrike" kern="1200" baseline="0" dirty="0" err="1">
                <a:solidFill>
                  <a:schemeClr val="tx1"/>
                </a:solidFill>
                <a:latin typeface="+mn-lt"/>
                <a:ea typeface="+mn-ea"/>
                <a:cs typeface="+mn-cs"/>
              </a:rPr>
              <a:t>cardiac</a:t>
            </a:r>
            <a:endParaRPr lang="fr-FR"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events </a:t>
            </a:r>
            <a:r>
              <a:rPr lang="sv-SE" sz="1200" b="0" i="0" u="none" strike="noStrike" kern="1200" baseline="0" dirty="0" err="1">
                <a:solidFill>
                  <a:schemeClr val="tx1"/>
                </a:solidFill>
                <a:latin typeface="+mn-lt"/>
                <a:ea typeface="+mn-ea"/>
                <a:cs typeface="+mn-cs"/>
              </a:rPr>
              <a:t>following</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successful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first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percutaneous</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intervention: a </a:t>
            </a:r>
            <a:r>
              <a:rPr lang="sv-SE" sz="1200" b="0" i="0" u="none" strike="noStrike" kern="1200" baseline="0" dirty="0" err="1">
                <a:solidFill>
                  <a:schemeClr val="tx1"/>
                </a:solidFill>
                <a:latin typeface="+mn-lt"/>
                <a:ea typeface="+mn-ea"/>
                <a:cs typeface="+mn-cs"/>
              </a:rPr>
              <a:t>randomized</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controlled</a:t>
            </a:r>
            <a:r>
              <a:rPr lang="sv-SE" sz="1200" b="0" i="0" u="none" strike="noStrike" kern="1200" baseline="0" dirty="0">
                <a:solidFill>
                  <a:schemeClr val="tx1"/>
                </a:solidFill>
                <a:latin typeface="+mn-lt"/>
                <a:ea typeface="+mn-ea"/>
                <a:cs typeface="+mn-cs"/>
              </a:rPr>
              <a:t> trial. JAMA 2002; 287:</a:t>
            </a:r>
          </a:p>
          <a:p>
            <a:r>
              <a:rPr lang="sv-SE" sz="1200" b="0" i="0" u="none" strike="noStrike" kern="1200" baseline="0" dirty="0">
                <a:solidFill>
                  <a:schemeClr val="tx1"/>
                </a:solidFill>
                <a:latin typeface="+mn-lt"/>
                <a:ea typeface="+mn-ea"/>
                <a:cs typeface="+mn-cs"/>
              </a:rPr>
              <a:t>3215-22.</a:t>
            </a:r>
          </a:p>
          <a:p>
            <a:r>
              <a:rPr lang="sv-SE" sz="1200" b="0" i="0" u="none" strike="noStrike" kern="1200" baseline="0" dirty="0">
                <a:solidFill>
                  <a:schemeClr val="tx1"/>
                </a:solidFill>
                <a:latin typeface="+mn-lt"/>
                <a:ea typeface="+mn-ea"/>
                <a:cs typeface="+mn-cs"/>
              </a:rPr>
              <a:t>31. Downs JR, </a:t>
            </a:r>
            <a:r>
              <a:rPr lang="sv-SE" sz="1200" b="0" i="0" u="none" strike="noStrike" kern="1200" baseline="0" dirty="0" err="1">
                <a:solidFill>
                  <a:schemeClr val="tx1"/>
                </a:solidFill>
                <a:latin typeface="+mn-lt"/>
                <a:ea typeface="+mn-ea"/>
                <a:cs typeface="+mn-cs"/>
              </a:rPr>
              <a:t>Clearfield</a:t>
            </a:r>
            <a:r>
              <a:rPr lang="sv-SE" sz="1200" b="0" i="0" u="none" strike="noStrike" kern="1200" baseline="0" dirty="0">
                <a:solidFill>
                  <a:schemeClr val="tx1"/>
                </a:solidFill>
                <a:latin typeface="+mn-lt"/>
                <a:ea typeface="+mn-ea"/>
                <a:cs typeface="+mn-cs"/>
              </a:rPr>
              <a:t> M, Weis S, et al.</a:t>
            </a:r>
          </a:p>
          <a:p>
            <a:r>
              <a:rPr lang="sv-SE" sz="1200" b="0" i="0" u="none" strike="noStrike" kern="1200" baseline="0" dirty="0" err="1">
                <a:solidFill>
                  <a:schemeClr val="tx1"/>
                </a:solidFill>
                <a:latin typeface="+mn-lt"/>
                <a:ea typeface="+mn-ea"/>
                <a:cs typeface="+mn-cs"/>
              </a:rPr>
              <a:t>Primary</a:t>
            </a:r>
            <a:r>
              <a:rPr lang="sv-SE" sz="1200" b="0" i="0" u="none" strike="noStrike" kern="1200" baseline="0" dirty="0">
                <a:solidFill>
                  <a:schemeClr val="tx1"/>
                </a:solidFill>
                <a:latin typeface="+mn-lt"/>
                <a:ea typeface="+mn-ea"/>
                <a:cs typeface="+mn-cs"/>
              </a:rPr>
              <a:t> prevention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acute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coronary</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events </a:t>
            </a:r>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lovastatin in men and </a:t>
            </a:r>
            <a:r>
              <a:rPr lang="sv-SE" sz="1200" b="0" i="0" u="none" strike="noStrike" kern="1200" baseline="0" dirty="0" err="1">
                <a:solidFill>
                  <a:schemeClr val="tx1"/>
                </a:solidFill>
                <a:latin typeface="+mn-lt"/>
                <a:ea typeface="+mn-ea"/>
                <a:cs typeface="+mn-cs"/>
              </a:rPr>
              <a:t>women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average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levels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results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AFCAPS/</a:t>
            </a:r>
            <a:r>
              <a:rPr lang="sv-SE" sz="1200" b="0" i="0" u="none" strike="noStrike" kern="1200" baseline="0" dirty="0" err="1">
                <a:solidFill>
                  <a:schemeClr val="tx1"/>
                </a:solidFill>
                <a:latin typeface="+mn-lt"/>
                <a:ea typeface="+mn-ea"/>
                <a:cs typeface="+mn-cs"/>
              </a:rPr>
              <a:t>TexCAPS</a:t>
            </a:r>
            <a:r>
              <a:rPr lang="sv-SE" sz="1200" b="0" i="0" u="none" strike="noStrike" kern="1200" baseline="0" dirty="0">
                <a:solidFill>
                  <a:schemeClr val="tx1"/>
                </a:solidFill>
                <a:latin typeface="+mn-lt"/>
                <a:ea typeface="+mn-ea"/>
                <a:cs typeface="+mn-cs"/>
              </a:rPr>
              <a:t>. Air Force/Texas </a:t>
            </a:r>
            <a:r>
              <a:rPr lang="sv-SE" sz="1200" b="0" i="0" u="none" strike="noStrike" kern="1200" baseline="0" dirty="0" err="1">
                <a:solidFill>
                  <a:schemeClr val="tx1"/>
                </a:solidFill>
                <a:latin typeface="+mn-lt"/>
                <a:ea typeface="+mn-ea"/>
                <a:cs typeface="+mn-cs"/>
              </a:rPr>
              <a:t>Coronary</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Atherosclerosis</a:t>
            </a:r>
            <a:r>
              <a:rPr lang="sv-SE" sz="1200" b="0" i="0" u="none" strike="noStrike" kern="1200" baseline="0" dirty="0">
                <a:solidFill>
                  <a:schemeClr val="tx1"/>
                </a:solidFill>
                <a:latin typeface="+mn-lt"/>
                <a:ea typeface="+mn-ea"/>
                <a:cs typeface="+mn-cs"/>
              </a:rPr>
              <a:t> Prevention </a:t>
            </a:r>
            <a:r>
              <a:rPr lang="sv-SE" sz="1200" b="0" i="0" u="none" strike="noStrike" kern="1200" baseline="0" dirty="0" err="1">
                <a:solidFill>
                  <a:schemeClr val="tx1"/>
                </a:solidFill>
                <a:latin typeface="+mn-lt"/>
                <a:ea typeface="+mn-ea"/>
                <a:cs typeface="+mn-cs"/>
              </a:rPr>
              <a:t>Study</a:t>
            </a:r>
            <a:r>
              <a:rPr lang="sv-SE" sz="1200" b="0" i="0" u="none" strike="noStrike" kern="1200" baseline="0" dirty="0">
                <a:solidFill>
                  <a:schemeClr val="tx1"/>
                </a:solidFill>
                <a:latin typeface="+mn-lt"/>
                <a:ea typeface="+mn-ea"/>
                <a:cs typeface="+mn-cs"/>
              </a:rPr>
              <a:t>.</a:t>
            </a:r>
          </a:p>
          <a:p>
            <a:r>
              <a:rPr lang="sv-SE" sz="1200" b="0" i="0" u="none" strike="noStrike" kern="1200" baseline="0" dirty="0">
                <a:solidFill>
                  <a:schemeClr val="tx1"/>
                </a:solidFill>
                <a:latin typeface="+mn-lt"/>
                <a:ea typeface="+mn-ea"/>
                <a:cs typeface="+mn-cs"/>
              </a:rPr>
              <a:t>JAMA 1998; 279: 1615-22.</a:t>
            </a:r>
          </a:p>
          <a:p>
            <a:r>
              <a:rPr lang="sv-SE" sz="1200" b="0" i="0" u="none" strike="noStrike" kern="1200" baseline="0" dirty="0">
                <a:solidFill>
                  <a:schemeClr val="tx1"/>
                </a:solidFill>
                <a:latin typeface="+mn-lt"/>
                <a:ea typeface="+mn-ea"/>
                <a:cs typeface="+mn-cs"/>
              </a:rPr>
              <a:t>32. Sacks FM, </a:t>
            </a:r>
            <a:r>
              <a:rPr lang="sv-SE" sz="1200" b="0" i="0" u="none" strike="noStrike" kern="1200" baseline="0" dirty="0" err="1">
                <a:solidFill>
                  <a:schemeClr val="tx1"/>
                </a:solidFill>
                <a:latin typeface="+mn-lt"/>
                <a:ea typeface="+mn-ea"/>
                <a:cs typeface="+mn-cs"/>
              </a:rPr>
              <a:t>Pfeffer</a:t>
            </a:r>
            <a:r>
              <a:rPr lang="sv-SE" sz="1200" b="0" i="0" u="none" strike="noStrike" kern="1200" baseline="0" dirty="0">
                <a:solidFill>
                  <a:schemeClr val="tx1"/>
                </a:solidFill>
                <a:latin typeface="+mn-lt"/>
                <a:ea typeface="+mn-ea"/>
                <a:cs typeface="+mn-cs"/>
              </a:rPr>
              <a:t> MA, </a:t>
            </a:r>
            <a:r>
              <a:rPr lang="sv-SE" sz="1200" b="0" i="0" u="none" strike="noStrike" kern="1200" baseline="0" dirty="0" err="1">
                <a:solidFill>
                  <a:schemeClr val="tx1"/>
                </a:solidFill>
                <a:latin typeface="+mn-lt"/>
                <a:ea typeface="+mn-ea"/>
                <a:cs typeface="+mn-cs"/>
              </a:rPr>
              <a:t>Moye</a:t>
            </a:r>
            <a:r>
              <a:rPr lang="sv-SE" sz="1200" b="0" i="0" u="none" strike="noStrike" kern="1200" baseline="0" dirty="0">
                <a:solidFill>
                  <a:schemeClr val="tx1"/>
                </a:solidFill>
                <a:latin typeface="+mn-lt"/>
                <a:ea typeface="+mn-ea"/>
                <a:cs typeface="+mn-cs"/>
              </a:rPr>
              <a:t> LA, et al.</a:t>
            </a:r>
          </a:p>
          <a:p>
            <a:r>
              <a:rPr lang="sv-SE" sz="1200" b="0" i="0" u="none" strike="noStrike" kern="1200" baseline="0" dirty="0">
                <a:solidFill>
                  <a:schemeClr val="tx1"/>
                </a:solidFill>
                <a:latin typeface="+mn-lt"/>
                <a:ea typeface="+mn-ea"/>
                <a:cs typeface="+mn-cs"/>
              </a:rPr>
              <a:t>The </a:t>
            </a:r>
            <a:r>
              <a:rPr lang="sv-SE" sz="1200" b="0" i="0" u="none" strike="noStrike" kern="1200" baseline="0" dirty="0" err="1">
                <a:solidFill>
                  <a:schemeClr val="tx1"/>
                </a:solidFill>
                <a:latin typeface="+mn-lt"/>
                <a:ea typeface="+mn-ea"/>
                <a:cs typeface="+mn-cs"/>
              </a:rPr>
              <a:t>effect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pravastatin</a:t>
            </a:r>
            <a:r>
              <a:rPr lang="sv-SE" sz="1200" b="0" i="0" u="none" strike="noStrike" kern="1200" baseline="0" dirty="0">
                <a:solidFill>
                  <a:schemeClr val="tx1"/>
                </a:solidFill>
                <a:latin typeface="+mn-lt"/>
                <a:ea typeface="+mn-ea"/>
                <a:cs typeface="+mn-cs"/>
              </a:rPr>
              <a:t> on </a:t>
            </a:r>
            <a:r>
              <a:rPr lang="sv-SE" sz="1200" b="0" i="0" u="none" strike="noStrike" kern="1200" baseline="0" dirty="0" err="1">
                <a:solidFill>
                  <a:schemeClr val="tx1"/>
                </a:solidFill>
                <a:latin typeface="+mn-lt"/>
                <a:ea typeface="+mn-ea"/>
                <a:cs typeface="+mn-cs"/>
              </a:rPr>
              <a:t>coronary</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events </a:t>
            </a:r>
            <a:r>
              <a:rPr lang="sv-SE" sz="1200" b="0" i="0" u="none" strike="noStrike" kern="1200" baseline="0" dirty="0" err="1">
                <a:solidFill>
                  <a:schemeClr val="tx1"/>
                </a:solidFill>
                <a:latin typeface="+mn-lt"/>
                <a:ea typeface="+mn-ea"/>
                <a:cs typeface="+mn-cs"/>
              </a:rPr>
              <a:t>after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myocardial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infarction</a:t>
            </a:r>
            <a:r>
              <a:rPr lang="sv-SE" sz="1200" b="0" i="0" u="none" strike="noStrike" kern="1200" baseline="0" dirty="0">
                <a:solidFill>
                  <a:schemeClr val="tx1"/>
                </a:solidFill>
                <a:latin typeface="+mn-lt"/>
                <a:ea typeface="+mn-ea"/>
                <a:cs typeface="+mn-cs"/>
              </a:rPr>
              <a:t> in patients</a:t>
            </a:r>
          </a:p>
          <a:p>
            <a:r>
              <a:rPr lang="sv-SE" sz="1200" b="0" i="0" u="none" strike="noStrike" kern="1200" baseline="0" dirty="0" err="1">
                <a:solidFill>
                  <a:schemeClr val="tx1"/>
                </a:solidFill>
                <a:latin typeface="+mn-lt"/>
                <a:ea typeface="+mn-ea"/>
                <a:cs typeface="+mn-cs"/>
              </a:rPr>
              <a:t>with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average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levels</a:t>
            </a:r>
            <a:r>
              <a:rPr lang="sv-SE" sz="1200" b="0" i="0" u="none" strike="noStrike" kern="1200" baseline="0" dirty="0">
                <a:solidFill>
                  <a:schemeClr val="tx1"/>
                </a:solidFill>
                <a:latin typeface="+mn-lt"/>
                <a:ea typeface="+mn-ea"/>
                <a:cs typeface="+mn-cs"/>
              </a:rPr>
              <a:t>.</a:t>
            </a:r>
          </a:p>
          <a:p>
            <a:r>
              <a:rPr lang="sv-SE" sz="1200" b="0" i="0" u="none" strike="noStrike" kern="1200" baseline="0" dirty="0" err="1">
                <a:solidFill>
                  <a:schemeClr val="tx1"/>
                </a:solidFill>
                <a:latin typeface="+mn-lt"/>
                <a:ea typeface="+mn-ea"/>
                <a:cs typeface="+mn-cs"/>
              </a:rPr>
              <a:t>Cholesterol</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Recurrent</a:t>
            </a:r>
            <a:r>
              <a:rPr lang="sv-SE" sz="1200" b="0" i="0" u="none" strike="noStrike" kern="1200" baseline="0" dirty="0">
                <a:solidFill>
                  <a:schemeClr val="tx1"/>
                </a:solidFill>
                <a:latin typeface="+mn-lt"/>
                <a:ea typeface="+mn-ea"/>
                <a:cs typeface="+mn-cs"/>
              </a:rPr>
              <a:t> Events Trial </a:t>
            </a:r>
            <a:r>
              <a:rPr lang="sv-SE" sz="1200" b="0" i="0" u="none" strike="noStrike" kern="1200" baseline="0" dirty="0" err="1">
                <a:solidFill>
                  <a:schemeClr val="tx1"/>
                </a:solidFill>
                <a:latin typeface="+mn-lt"/>
                <a:ea typeface="+mn-ea"/>
                <a:cs typeface="+mn-cs"/>
              </a:rPr>
              <a:t>investigators</a:t>
            </a:r>
            <a:r>
              <a:rPr lang="sv-SE" sz="1200" b="0" i="0" u="none" strike="noStrike" kern="1200" baseline="0" dirty="0">
                <a:solidFill>
                  <a:schemeClr val="tx1"/>
                </a:solidFill>
                <a:latin typeface="+mn-lt"/>
                <a:ea typeface="+mn-ea"/>
                <a:cs typeface="+mn-cs"/>
              </a:rPr>
              <a:t>.</a:t>
            </a:r>
          </a:p>
          <a:p>
            <a:r>
              <a:rPr lang="da-DK" sz="1200" b="0" i="0" u="none" strike="noStrike" kern="1200" baseline="0" dirty="0">
                <a:solidFill>
                  <a:schemeClr val="tx1"/>
                </a:solidFill>
                <a:latin typeface="+mn-lt"/>
                <a:ea typeface="+mn-ea"/>
                <a:cs typeface="+mn-cs"/>
              </a:rPr>
              <a:t>N </a:t>
            </a:r>
            <a:r>
              <a:rPr lang="da-DK" sz="1200" b="0" i="0" u="none" strike="noStrike" kern="1200" baseline="0" dirty="0" err="1">
                <a:solidFill>
                  <a:schemeClr val="tx1"/>
                </a:solidFill>
                <a:latin typeface="+mn-lt"/>
                <a:ea typeface="+mn-ea"/>
                <a:cs typeface="+mn-cs"/>
              </a:rPr>
              <a:t>Engl</a:t>
            </a:r>
            <a:r>
              <a:rPr lang="da-DK" sz="1200" b="0" i="0" u="none" strike="noStrike" kern="1200" baseline="0" dirty="0">
                <a:solidFill>
                  <a:schemeClr val="tx1"/>
                </a:solidFill>
                <a:latin typeface="+mn-lt"/>
                <a:ea typeface="+mn-ea"/>
                <a:cs typeface="+mn-cs"/>
              </a:rPr>
              <a:t> J Med 1996; 335: 1001-9.</a:t>
            </a:r>
          </a:p>
          <a:p>
            <a:r>
              <a:rPr lang="da-DK" sz="1200" b="0" i="0" u="none" strike="noStrike" kern="1200" baseline="0" dirty="0">
                <a:solidFill>
                  <a:schemeClr val="tx1"/>
                </a:solidFill>
                <a:latin typeface="+mn-lt"/>
                <a:ea typeface="+mn-ea"/>
                <a:cs typeface="+mn-cs"/>
              </a:rPr>
              <a:t>33. The Long-Term Intervention with </a:t>
            </a:r>
            <a:r>
              <a:rPr lang="da-DK" sz="1200" b="0" i="0" u="none" strike="noStrike" kern="1200" baseline="0" dirty="0" err="1">
                <a:solidFill>
                  <a:schemeClr val="tx1"/>
                </a:solidFill>
                <a:latin typeface="+mn-lt"/>
                <a:ea typeface="+mn-ea"/>
                <a:cs typeface="+mn-cs"/>
              </a:rPr>
              <a:t>Pravastatin</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in </a:t>
            </a:r>
            <a:r>
              <a:rPr lang="da-DK" sz="1200" b="0" i="0" u="none" strike="noStrike" kern="1200" baseline="0" dirty="0" err="1">
                <a:solidFill>
                  <a:schemeClr val="tx1"/>
                </a:solidFill>
                <a:latin typeface="+mn-lt"/>
                <a:ea typeface="+mn-ea"/>
                <a:cs typeface="+mn-cs"/>
              </a:rPr>
              <a:t>Ischaemic</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Disease</a:t>
            </a:r>
            <a:r>
              <a:rPr lang="da-DK" sz="1200" b="0" i="0" u="none" strike="noStrike" kern="1200" baseline="0" dirty="0">
                <a:solidFill>
                  <a:schemeClr val="tx1"/>
                </a:solidFill>
                <a:latin typeface="+mn-lt"/>
                <a:ea typeface="+mn-ea"/>
                <a:cs typeface="+mn-cs"/>
              </a:rPr>
              <a:t> (LIPID) </a:t>
            </a:r>
            <a:r>
              <a:rPr lang="da-DK" sz="1200" b="0" i="0" u="none" strike="noStrike" kern="1200" baseline="0" dirty="0" err="1">
                <a:solidFill>
                  <a:schemeClr val="tx1"/>
                </a:solidFill>
                <a:latin typeface="+mn-lt"/>
                <a:ea typeface="+mn-ea"/>
                <a:cs typeface="+mn-cs"/>
              </a:rPr>
              <a:t>Study</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Group. </a:t>
            </a:r>
            <a:r>
              <a:rPr lang="da-DK" sz="1200" b="0" i="0" u="none" strike="noStrike" kern="1200" baseline="0" dirty="0" err="1">
                <a:solidFill>
                  <a:schemeClr val="tx1"/>
                </a:solidFill>
                <a:latin typeface="+mn-lt"/>
                <a:ea typeface="+mn-ea"/>
                <a:cs typeface="+mn-cs"/>
              </a:rPr>
              <a:t>Prevention</a:t>
            </a:r>
            <a:r>
              <a:rPr lang="da-DK" sz="1200" b="0" i="0" u="none" strike="noStrike" kern="1200" baseline="0" dirty="0">
                <a:solidFill>
                  <a:schemeClr val="tx1"/>
                </a:solidFill>
                <a:latin typeface="+mn-lt"/>
                <a:ea typeface="+mn-ea"/>
                <a:cs typeface="+mn-cs"/>
              </a:rPr>
              <a:t> of </a:t>
            </a:r>
            <a:r>
              <a:rPr lang="da-DK" sz="1200" b="0" i="0" u="none" strike="noStrike" kern="1200" baseline="0" dirty="0" err="1">
                <a:solidFill>
                  <a:schemeClr val="tx1"/>
                </a:solidFill>
                <a:latin typeface="+mn-lt"/>
                <a:ea typeface="+mn-ea"/>
                <a:cs typeface="+mn-cs"/>
              </a:rPr>
              <a:t>cardiovascular</a:t>
            </a:r>
            <a:r>
              <a:rPr lang="da-DK" sz="1200" b="0" i="0" u="none" strike="noStrike" kern="1200" baseline="0" dirty="0">
                <a:solidFill>
                  <a:schemeClr val="tx1"/>
                </a:solidFill>
                <a:latin typeface="+mn-lt"/>
                <a:ea typeface="+mn-ea"/>
                <a:cs typeface="+mn-cs"/>
              </a:rPr>
              <a:t> events</a:t>
            </a:r>
          </a:p>
          <a:p>
            <a:r>
              <a:rPr lang="da-DK" sz="1200" b="0" i="0" u="none" strike="noStrike" kern="1200" baseline="0" dirty="0">
                <a:solidFill>
                  <a:schemeClr val="tx1"/>
                </a:solidFill>
                <a:latin typeface="+mn-lt"/>
                <a:ea typeface="+mn-ea"/>
                <a:cs typeface="+mn-cs"/>
              </a:rPr>
              <a:t>and </a:t>
            </a:r>
            <a:r>
              <a:rPr lang="da-DK" sz="1200" b="0" i="0" u="none" strike="noStrike" kern="1200" baseline="0" dirty="0" err="1">
                <a:solidFill>
                  <a:schemeClr val="tx1"/>
                </a:solidFill>
                <a:latin typeface="+mn-lt"/>
                <a:ea typeface="+mn-ea"/>
                <a:cs typeface="+mn-cs"/>
              </a:rPr>
              <a:t>death</a:t>
            </a:r>
            <a:r>
              <a:rPr lang="da-DK" sz="1200" b="0" i="0" u="none" strike="noStrike" kern="1200" baseline="0" dirty="0">
                <a:solidFill>
                  <a:schemeClr val="tx1"/>
                </a:solidFill>
                <a:latin typeface="+mn-lt"/>
                <a:ea typeface="+mn-ea"/>
                <a:cs typeface="+mn-cs"/>
              </a:rPr>
              <a:t> with </a:t>
            </a:r>
            <a:r>
              <a:rPr lang="da-DK" sz="1200" b="0" i="0" u="none" strike="noStrike" kern="1200" baseline="0" dirty="0" err="1">
                <a:solidFill>
                  <a:schemeClr val="tx1"/>
                </a:solidFill>
                <a:latin typeface="+mn-lt"/>
                <a:ea typeface="+mn-ea"/>
                <a:cs typeface="+mn-cs"/>
              </a:rPr>
              <a:t>pravastatin</a:t>
            </a:r>
            <a:r>
              <a:rPr lang="da-DK" sz="1200" b="0" i="0" u="none" strike="noStrike" kern="1200" baseline="0" dirty="0">
                <a:solidFill>
                  <a:schemeClr val="tx1"/>
                </a:solidFill>
                <a:latin typeface="+mn-lt"/>
                <a:ea typeface="+mn-ea"/>
                <a:cs typeface="+mn-cs"/>
              </a:rPr>
              <a:t> in patients</a:t>
            </a:r>
          </a:p>
          <a:p>
            <a:r>
              <a:rPr lang="da-DK" sz="1200" b="0" i="0" u="none" strike="noStrike" kern="1200" baseline="0" dirty="0">
                <a:solidFill>
                  <a:schemeClr val="tx1"/>
                </a:solidFill>
                <a:latin typeface="+mn-lt"/>
                <a:ea typeface="+mn-ea"/>
                <a:cs typeface="+mn-cs"/>
              </a:rPr>
              <a:t>with </a:t>
            </a:r>
            <a:r>
              <a:rPr lang="da-DK" sz="1200" b="0" i="0" u="none" strike="noStrike" kern="1200" baseline="0" dirty="0" err="1">
                <a:solidFill>
                  <a:schemeClr val="tx1"/>
                </a:solidFill>
                <a:latin typeface="+mn-lt"/>
                <a:ea typeface="+mn-ea"/>
                <a:cs typeface="+mn-cs"/>
              </a:rPr>
              <a:t>coronary</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heart</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disease</a:t>
            </a:r>
            <a:r>
              <a:rPr lang="da-DK" sz="1200" b="0" i="0" u="none" strike="noStrike" kern="1200" baseline="0" dirty="0">
                <a:solidFill>
                  <a:schemeClr val="tx1"/>
                </a:solidFill>
                <a:latin typeface="+mn-lt"/>
                <a:ea typeface="+mn-ea"/>
                <a:cs typeface="+mn-cs"/>
              </a:rPr>
              <a:t> and a </a:t>
            </a:r>
            <a:r>
              <a:rPr lang="da-DK" sz="1200" b="0" i="0" u="none" strike="noStrike" kern="1200" baseline="0" dirty="0" err="1">
                <a:solidFill>
                  <a:schemeClr val="tx1"/>
                </a:solidFill>
                <a:latin typeface="+mn-lt"/>
                <a:ea typeface="+mn-ea"/>
                <a:cs typeface="+mn-cs"/>
              </a:rPr>
              <a:t>broad</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range of initial </a:t>
            </a:r>
            <a:r>
              <a:rPr lang="da-DK" sz="1200" b="0" i="0" u="none" strike="noStrike" kern="1200" baseline="0" dirty="0" err="1">
                <a:solidFill>
                  <a:schemeClr val="tx1"/>
                </a:solidFill>
                <a:latin typeface="+mn-lt"/>
                <a:ea typeface="+mn-ea"/>
                <a:cs typeface="+mn-cs"/>
              </a:rPr>
              <a:t>cholesterol</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levels</a:t>
            </a:r>
            <a:r>
              <a:rPr lang="da-DK" sz="1200" b="0" i="0" u="none" strike="noStrike" kern="1200" baseline="0" dirty="0">
                <a:solidFill>
                  <a:schemeClr val="tx1"/>
                </a:solidFill>
                <a:latin typeface="+mn-lt"/>
                <a:ea typeface="+mn-ea"/>
                <a:cs typeface="+mn-cs"/>
              </a:rPr>
              <a:t>. N </a:t>
            </a:r>
            <a:r>
              <a:rPr lang="da-DK" sz="1200" b="0" i="0" u="none" strike="noStrike" kern="1200" baseline="0" dirty="0" err="1">
                <a:solidFill>
                  <a:schemeClr val="tx1"/>
                </a:solidFill>
                <a:latin typeface="+mn-lt"/>
                <a:ea typeface="+mn-ea"/>
                <a:cs typeface="+mn-cs"/>
              </a:rPr>
              <a:t>Engl</a:t>
            </a:r>
            <a:r>
              <a:rPr lang="da-DK" sz="1200" b="0" i="0" u="none" strike="noStrike" kern="1200" baseline="0" dirty="0">
                <a:solidFill>
                  <a:schemeClr val="tx1"/>
                </a:solidFill>
                <a:latin typeface="+mn-lt"/>
                <a:ea typeface="+mn-ea"/>
                <a:cs typeface="+mn-cs"/>
              </a:rPr>
              <a:t> J</a:t>
            </a:r>
          </a:p>
          <a:p>
            <a:r>
              <a:rPr lang="da-DK" sz="1200" b="0" i="0" u="none" strike="noStrike" kern="1200" baseline="0" dirty="0">
                <a:solidFill>
                  <a:schemeClr val="tx1"/>
                </a:solidFill>
                <a:latin typeface="+mn-lt"/>
                <a:ea typeface="+mn-ea"/>
                <a:cs typeface="+mn-cs"/>
              </a:rPr>
              <a:t>Med 1998; 339: 1349-57.</a:t>
            </a:r>
          </a:p>
          <a:p>
            <a:r>
              <a:rPr lang="da-DK" sz="1200" b="0" i="0" u="none" strike="noStrike" kern="1200" baseline="0" dirty="0">
                <a:solidFill>
                  <a:schemeClr val="tx1"/>
                </a:solidFill>
                <a:latin typeface="+mn-lt"/>
                <a:ea typeface="+mn-ea"/>
                <a:cs typeface="+mn-cs"/>
              </a:rPr>
              <a:t>34. </a:t>
            </a:r>
            <a:r>
              <a:rPr lang="da-DK" sz="1200" b="0" i="0" u="none" strike="noStrike" kern="1200" baseline="0" dirty="0" err="1">
                <a:solidFill>
                  <a:schemeClr val="tx1"/>
                </a:solidFill>
                <a:latin typeface="+mn-lt"/>
                <a:ea typeface="+mn-ea"/>
                <a:cs typeface="+mn-cs"/>
              </a:rPr>
              <a:t>Shepherd</a:t>
            </a:r>
            <a:r>
              <a:rPr lang="da-DK" sz="1200" b="0" i="0" u="none" strike="noStrike" kern="1200" baseline="0" dirty="0">
                <a:solidFill>
                  <a:schemeClr val="tx1"/>
                </a:solidFill>
                <a:latin typeface="+mn-lt"/>
                <a:ea typeface="+mn-ea"/>
                <a:cs typeface="+mn-cs"/>
              </a:rPr>
              <a:t> J, </a:t>
            </a:r>
            <a:r>
              <a:rPr lang="da-DK" sz="1200" b="0" i="0" u="none" strike="noStrike" kern="1200" baseline="0" dirty="0" err="1">
                <a:solidFill>
                  <a:schemeClr val="tx1"/>
                </a:solidFill>
                <a:latin typeface="+mn-lt"/>
                <a:ea typeface="+mn-ea"/>
                <a:cs typeface="+mn-cs"/>
              </a:rPr>
              <a:t>Blauw</a:t>
            </a:r>
            <a:r>
              <a:rPr lang="da-DK" sz="1200" b="0" i="0" u="none" strike="noStrike" kern="1200" baseline="0" dirty="0">
                <a:solidFill>
                  <a:schemeClr val="tx1"/>
                </a:solidFill>
                <a:latin typeface="+mn-lt"/>
                <a:ea typeface="+mn-ea"/>
                <a:cs typeface="+mn-cs"/>
              </a:rPr>
              <a:t> GJ, Murphy MB,</a:t>
            </a:r>
          </a:p>
          <a:p>
            <a:r>
              <a:rPr lang="da-DK" sz="1200" b="0" i="0" u="none" strike="noStrike" kern="1200" baseline="0" dirty="0">
                <a:solidFill>
                  <a:schemeClr val="tx1"/>
                </a:solidFill>
                <a:latin typeface="+mn-lt"/>
                <a:ea typeface="+mn-ea"/>
                <a:cs typeface="+mn-cs"/>
              </a:rPr>
              <a:t>et al. </a:t>
            </a:r>
            <a:r>
              <a:rPr lang="da-DK" sz="1200" b="0" i="0" u="none" strike="noStrike" kern="1200" baseline="0" dirty="0" err="1">
                <a:solidFill>
                  <a:schemeClr val="tx1"/>
                </a:solidFill>
                <a:latin typeface="+mn-lt"/>
                <a:ea typeface="+mn-ea"/>
                <a:cs typeface="+mn-cs"/>
              </a:rPr>
              <a:t>PROspective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Study</a:t>
            </a:r>
            <a:r>
              <a:rPr lang="da-DK" sz="1200" b="0" i="0" u="none" strike="noStrike" kern="1200" baseline="0" dirty="0">
                <a:solidFill>
                  <a:schemeClr val="tx1"/>
                </a:solidFill>
                <a:latin typeface="+mn-lt"/>
                <a:ea typeface="+mn-ea"/>
                <a:cs typeface="+mn-cs"/>
              </a:rPr>
              <a:t> of </a:t>
            </a:r>
            <a:r>
              <a:rPr lang="da-DK" sz="1200" b="0" i="0" u="none" strike="noStrike" kern="1200" baseline="0" dirty="0" err="1">
                <a:solidFill>
                  <a:schemeClr val="tx1"/>
                </a:solidFill>
                <a:latin typeface="+mn-lt"/>
                <a:ea typeface="+mn-ea"/>
                <a:cs typeface="+mn-cs"/>
              </a:rPr>
              <a:t>Pravastatin</a:t>
            </a:r>
            <a:r>
              <a:rPr lang="da-DK" sz="1200" b="0" i="0" u="none" strike="noStrike" kern="1200" baseline="0" dirty="0">
                <a:solidFill>
                  <a:schemeClr val="tx1"/>
                </a:solidFill>
                <a:latin typeface="+mn-lt"/>
                <a:ea typeface="+mn-ea"/>
                <a:cs typeface="+mn-cs"/>
              </a:rPr>
              <a:t> in</a:t>
            </a:r>
          </a:p>
          <a:p>
            <a:r>
              <a:rPr lang="da-DK" sz="1200" b="0" i="0" u="none" strike="noStrike" kern="1200" baseline="0" dirty="0">
                <a:solidFill>
                  <a:schemeClr val="tx1"/>
                </a:solidFill>
                <a:latin typeface="+mn-lt"/>
                <a:ea typeface="+mn-ea"/>
                <a:cs typeface="+mn-cs"/>
              </a:rPr>
              <a:t>the </a:t>
            </a:r>
            <a:r>
              <a:rPr lang="da-DK" sz="1200" b="0" i="0" u="none" strike="noStrike" kern="1200" baseline="0" dirty="0" err="1">
                <a:solidFill>
                  <a:schemeClr val="tx1"/>
                </a:solidFill>
                <a:latin typeface="+mn-lt"/>
                <a:ea typeface="+mn-ea"/>
                <a:cs typeface="+mn-cs"/>
              </a:rPr>
              <a:t>Elderly</a:t>
            </a:r>
            <a:r>
              <a:rPr lang="da-DK" sz="1200" b="0" i="0" u="none" strike="noStrike" kern="1200" baseline="0" dirty="0">
                <a:solidFill>
                  <a:schemeClr val="tx1"/>
                </a:solidFill>
                <a:latin typeface="+mn-lt"/>
                <a:ea typeface="+mn-ea"/>
                <a:cs typeface="+mn-cs"/>
              </a:rPr>
              <a:t> at </a:t>
            </a:r>
            <a:r>
              <a:rPr lang="da-DK" sz="1200" b="0" i="0" u="none" strike="noStrike" kern="1200" baseline="0" dirty="0" err="1">
                <a:solidFill>
                  <a:schemeClr val="tx1"/>
                </a:solidFill>
                <a:latin typeface="+mn-lt"/>
                <a:ea typeface="+mn-ea"/>
                <a:cs typeface="+mn-cs"/>
              </a:rPr>
              <a:t>Risk</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Pravastatin</a:t>
            </a:r>
            <a:r>
              <a:rPr lang="da-DK" sz="1200" b="0" i="0" u="none" strike="noStrike" kern="1200" baseline="0" dirty="0">
                <a:solidFill>
                  <a:schemeClr val="tx1"/>
                </a:solidFill>
                <a:latin typeface="+mn-lt"/>
                <a:ea typeface="+mn-ea"/>
                <a:cs typeface="+mn-cs"/>
              </a:rPr>
              <a:t> in </a:t>
            </a:r>
            <a:r>
              <a:rPr lang="da-DK" sz="1200" b="0" i="0" u="none" strike="noStrike" kern="1200" baseline="0" dirty="0" err="1">
                <a:solidFill>
                  <a:schemeClr val="tx1"/>
                </a:solidFill>
                <a:latin typeface="+mn-lt"/>
                <a:ea typeface="+mn-ea"/>
                <a:cs typeface="+mn-cs"/>
              </a:rPr>
              <a:t>elderly</a:t>
            </a:r>
            <a:endParaRPr lang="da-DK" sz="1200" b="0" i="0" u="none" strike="noStrike" kern="1200" baseline="0" dirty="0">
              <a:solidFill>
                <a:schemeClr val="tx1"/>
              </a:solidFill>
              <a:latin typeface="+mn-lt"/>
              <a:ea typeface="+mn-ea"/>
              <a:cs typeface="+mn-cs"/>
            </a:endParaRPr>
          </a:p>
          <a:p>
            <a:r>
              <a:rPr lang="da-DK" sz="1200" b="0" i="0" u="none" strike="noStrike" kern="1200" baseline="0" dirty="0" err="1">
                <a:solidFill>
                  <a:schemeClr val="tx1"/>
                </a:solidFill>
                <a:latin typeface="+mn-lt"/>
                <a:ea typeface="+mn-ea"/>
                <a:cs typeface="+mn-cs"/>
              </a:rPr>
              <a:t>individuals</a:t>
            </a:r>
            <a:r>
              <a:rPr lang="da-DK" sz="1200" b="0" i="0" u="none" strike="noStrike" kern="1200" baseline="0" dirty="0">
                <a:solidFill>
                  <a:schemeClr val="tx1"/>
                </a:solidFill>
                <a:latin typeface="+mn-lt"/>
                <a:ea typeface="+mn-ea"/>
                <a:cs typeface="+mn-cs"/>
              </a:rPr>
              <a:t> at </a:t>
            </a:r>
            <a:r>
              <a:rPr lang="da-DK" sz="1200" b="0" i="0" u="none" strike="noStrike" kern="1200" baseline="0" dirty="0" err="1">
                <a:solidFill>
                  <a:schemeClr val="tx1"/>
                </a:solidFill>
                <a:latin typeface="+mn-lt"/>
                <a:ea typeface="+mn-ea"/>
                <a:cs typeface="+mn-cs"/>
              </a:rPr>
              <a:t>risk</a:t>
            </a:r>
            <a:r>
              <a:rPr lang="da-DK" sz="1200" b="0" i="0" u="none" strike="noStrike" kern="1200" baseline="0" dirty="0">
                <a:solidFill>
                  <a:schemeClr val="tx1"/>
                </a:solidFill>
                <a:latin typeface="+mn-lt"/>
                <a:ea typeface="+mn-ea"/>
                <a:cs typeface="+mn-cs"/>
              </a:rPr>
              <a:t> of </a:t>
            </a:r>
            <a:r>
              <a:rPr lang="da-DK" sz="1200" b="0" i="0" u="none" strike="noStrike" kern="1200" baseline="0" dirty="0" err="1">
                <a:solidFill>
                  <a:schemeClr val="tx1"/>
                </a:solidFill>
                <a:latin typeface="+mn-lt"/>
                <a:ea typeface="+mn-ea"/>
                <a:cs typeface="+mn-cs"/>
              </a:rPr>
              <a:t>vascular</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disease</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(PROSPER): a </a:t>
            </a:r>
            <a:r>
              <a:rPr lang="da-DK" sz="1200" b="0" i="0" u="none" strike="noStrike" kern="1200" baseline="0" dirty="0" err="1">
                <a:solidFill>
                  <a:schemeClr val="tx1"/>
                </a:solidFill>
                <a:latin typeface="+mn-lt"/>
                <a:ea typeface="+mn-ea"/>
                <a:cs typeface="+mn-cs"/>
              </a:rPr>
              <a:t>randomised</a:t>
            </a:r>
            <a:endParaRPr lang="da-DK" sz="1200" b="0" i="0" u="none" strike="noStrike" kern="1200" baseline="0" dirty="0">
              <a:solidFill>
                <a:schemeClr val="tx1"/>
              </a:solidFill>
              <a:latin typeface="+mn-lt"/>
              <a:ea typeface="+mn-ea"/>
              <a:cs typeface="+mn-cs"/>
            </a:endParaRPr>
          </a:p>
          <a:p>
            <a:r>
              <a:rPr lang="da-DK" sz="1200" b="0" i="0" u="none" strike="noStrike" kern="1200" baseline="0" dirty="0" err="1">
                <a:solidFill>
                  <a:schemeClr val="tx1"/>
                </a:solidFill>
                <a:latin typeface="+mn-lt"/>
                <a:ea typeface="+mn-ea"/>
                <a:cs typeface="+mn-cs"/>
              </a:rPr>
              <a:t>controlled</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trial</a:t>
            </a:r>
            <a:r>
              <a:rPr lang="da-DK" sz="1200" b="0" i="0" u="none" strike="noStrike" kern="1200" baseline="0" dirty="0">
                <a:solidFill>
                  <a:schemeClr val="tx1"/>
                </a:solidFill>
                <a:latin typeface="+mn-lt"/>
                <a:ea typeface="+mn-ea"/>
                <a:cs typeface="+mn-cs"/>
              </a:rPr>
              <a:t>.</a:t>
            </a:r>
          </a:p>
          <a:p>
            <a:r>
              <a:rPr lang="fr-FR" sz="1200" b="0" i="0" u="none" strike="noStrike" kern="1200" baseline="0" dirty="0">
                <a:solidFill>
                  <a:schemeClr val="tx1"/>
                </a:solidFill>
                <a:latin typeface="+mn-lt"/>
                <a:ea typeface="+mn-ea"/>
                <a:cs typeface="+mn-cs"/>
              </a:rPr>
              <a:t>Lancet 2002; 360: 1623-30.</a:t>
            </a:r>
          </a:p>
          <a:p>
            <a:r>
              <a:rPr lang="fr-FR" sz="1200" b="0" i="0" u="none" strike="noStrike" kern="1200" baseline="0" dirty="0">
                <a:solidFill>
                  <a:schemeClr val="tx1"/>
                </a:solidFill>
                <a:latin typeface="+mn-lt"/>
                <a:ea typeface="+mn-ea"/>
                <a:cs typeface="+mn-cs"/>
              </a:rPr>
              <a:t>35. </a:t>
            </a:r>
            <a:r>
              <a:rPr lang="fr-FR" sz="1200" b="0" i="0" u="none" strike="noStrike" kern="1200" baseline="0" dirty="0" err="1">
                <a:solidFill>
                  <a:schemeClr val="tx1"/>
                </a:solidFill>
                <a:latin typeface="+mn-lt"/>
                <a:ea typeface="+mn-ea"/>
                <a:cs typeface="+mn-cs"/>
              </a:rPr>
              <a:t>Sever</a:t>
            </a:r>
            <a:r>
              <a:rPr lang="fr-FR" sz="1200" b="0" i="0" u="none" strike="noStrike" kern="1200" baseline="0" dirty="0">
                <a:solidFill>
                  <a:schemeClr val="tx1"/>
                </a:solidFill>
                <a:latin typeface="+mn-lt"/>
                <a:ea typeface="+mn-ea"/>
                <a:cs typeface="+mn-cs"/>
              </a:rPr>
              <a:t> PS, </a:t>
            </a:r>
            <a:r>
              <a:rPr lang="fr-FR" sz="1200" b="0" i="0" u="none" strike="noStrike" kern="1200" baseline="0" dirty="0" err="1">
                <a:solidFill>
                  <a:schemeClr val="tx1"/>
                </a:solidFill>
                <a:latin typeface="+mn-lt"/>
                <a:ea typeface="+mn-ea"/>
                <a:cs typeface="+mn-cs"/>
              </a:rPr>
              <a:t>Dahl.f</a:t>
            </a:r>
            <a:r>
              <a:rPr lang="fr-FR" sz="1200" b="0" i="0" u="none" strike="noStrike" kern="1200" baseline="0" dirty="0">
                <a:solidFill>
                  <a:schemeClr val="tx1"/>
                </a:solidFill>
                <a:latin typeface="+mn-lt"/>
                <a:ea typeface="+mn-ea"/>
                <a:cs typeface="+mn-cs"/>
              </a:rPr>
              <a:t> B, </a:t>
            </a:r>
            <a:r>
              <a:rPr lang="fr-FR" sz="1200" b="0" i="0" u="none" strike="noStrike" kern="1200" baseline="0" dirty="0" err="1">
                <a:solidFill>
                  <a:schemeClr val="tx1"/>
                </a:solidFill>
                <a:latin typeface="+mn-lt"/>
                <a:ea typeface="+mn-ea"/>
                <a:cs typeface="+mn-cs"/>
              </a:rPr>
              <a:t>Poulter</a:t>
            </a:r>
            <a:r>
              <a:rPr lang="fr-FR" sz="1200" b="0" i="0" u="none" strike="noStrike" kern="1200" baseline="0" dirty="0">
                <a:solidFill>
                  <a:schemeClr val="tx1"/>
                </a:solidFill>
                <a:latin typeface="+mn-lt"/>
                <a:ea typeface="+mn-ea"/>
                <a:cs typeface="+mn-cs"/>
              </a:rPr>
              <a:t> NR, et al.</a:t>
            </a:r>
          </a:p>
          <a:p>
            <a:r>
              <a:rPr lang="fr-FR" sz="1200" b="0" i="0" u="none" strike="noStrike" kern="1200" baseline="0" dirty="0" err="1">
                <a:solidFill>
                  <a:schemeClr val="tx1"/>
                </a:solidFill>
                <a:latin typeface="+mn-lt"/>
                <a:ea typeface="+mn-ea"/>
                <a:cs typeface="+mn-cs"/>
              </a:rPr>
              <a:t>Prevention</a:t>
            </a:r>
            <a:r>
              <a:rPr lang="fr-FR" sz="1200" b="0" i="0" u="none" strike="noStrike" kern="1200" baseline="0" dirty="0">
                <a:solidFill>
                  <a:schemeClr val="tx1"/>
                </a:solidFill>
                <a:latin typeface="+mn-lt"/>
                <a:ea typeface="+mn-ea"/>
                <a:cs typeface="+mn-cs"/>
              </a:rPr>
              <a:t> of </a:t>
            </a:r>
            <a:r>
              <a:rPr lang="fr-FR" sz="1200" b="0" i="0" u="none" strike="noStrike" kern="1200" baseline="0" dirty="0" err="1">
                <a:solidFill>
                  <a:schemeClr val="tx1"/>
                </a:solidFill>
                <a:latin typeface="+mn-lt"/>
                <a:ea typeface="+mn-ea"/>
                <a:cs typeface="+mn-cs"/>
              </a:rPr>
              <a:t>coronary</a:t>
            </a:r>
            <a:r>
              <a:rPr lang="fr-FR" sz="1200" b="0" i="0" u="none" strike="noStrike" kern="1200" baseline="0" dirty="0">
                <a:solidFill>
                  <a:schemeClr val="tx1"/>
                </a:solidFill>
                <a:latin typeface="+mn-lt"/>
                <a:ea typeface="+mn-ea"/>
                <a:cs typeface="+mn-cs"/>
              </a:rPr>
              <a:t> and stroke </a:t>
            </a:r>
            <a:r>
              <a:rPr lang="fr-FR" sz="1200" b="0" i="0" u="none" strike="noStrike" kern="1200" baseline="0" dirty="0" err="1">
                <a:solidFill>
                  <a:schemeClr val="tx1"/>
                </a:solidFill>
                <a:latin typeface="+mn-lt"/>
                <a:ea typeface="+mn-ea"/>
                <a:cs typeface="+mn-cs"/>
              </a:rPr>
              <a:t>events</a:t>
            </a:r>
            <a:endParaRPr lang="fr-FR" sz="1200" b="0" i="0" u="none" strike="noStrike" kern="1200" baseline="0" dirty="0">
              <a:solidFill>
                <a:schemeClr val="tx1"/>
              </a:solidFill>
              <a:latin typeface="+mn-lt"/>
              <a:ea typeface="+mn-ea"/>
              <a:cs typeface="+mn-cs"/>
            </a:endParaRPr>
          </a:p>
          <a:p>
            <a:r>
              <a:rPr lang="fr-FR" sz="1200" b="0" i="0" u="none" strike="noStrike" kern="1200" baseline="0" dirty="0" err="1">
                <a:solidFill>
                  <a:schemeClr val="tx1"/>
                </a:solidFill>
                <a:latin typeface="+mn-lt"/>
                <a:ea typeface="+mn-ea"/>
                <a:cs typeface="+mn-cs"/>
              </a:rPr>
              <a:t>with</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atorvastatin</a:t>
            </a:r>
            <a:r>
              <a:rPr lang="fr-FR" sz="1200" b="0" i="0" u="none" strike="noStrike" kern="1200" baseline="0" dirty="0">
                <a:solidFill>
                  <a:schemeClr val="tx1"/>
                </a:solidFill>
                <a:latin typeface="+mn-lt"/>
                <a:ea typeface="+mn-ea"/>
                <a:cs typeface="+mn-cs"/>
              </a:rPr>
              <a:t> in hypertensive patients</a:t>
            </a:r>
          </a:p>
          <a:p>
            <a:r>
              <a:rPr lang="fr-FR" sz="1200" b="0" i="0" u="none" strike="noStrike" kern="1200" baseline="0" dirty="0" err="1">
                <a:solidFill>
                  <a:schemeClr val="tx1"/>
                </a:solidFill>
                <a:latin typeface="+mn-lt"/>
                <a:ea typeface="+mn-ea"/>
                <a:cs typeface="+mn-cs"/>
              </a:rPr>
              <a:t>who</a:t>
            </a:r>
            <a:r>
              <a:rPr lang="fr-FR" sz="1200" b="0" i="0" u="none" strike="noStrike" kern="1200" baseline="0" dirty="0">
                <a:solidFill>
                  <a:schemeClr val="tx1"/>
                </a:solidFill>
                <a:latin typeface="+mn-lt"/>
                <a:ea typeface="+mn-ea"/>
                <a:cs typeface="+mn-cs"/>
              </a:rPr>
              <a:t> have </a:t>
            </a:r>
            <a:r>
              <a:rPr lang="fr-FR" sz="1200" b="0" i="0" u="none" strike="noStrike" kern="1200" baseline="0" dirty="0" err="1">
                <a:solidFill>
                  <a:schemeClr val="tx1"/>
                </a:solidFill>
                <a:latin typeface="+mn-lt"/>
                <a:ea typeface="+mn-ea"/>
                <a:cs typeface="+mn-cs"/>
              </a:rPr>
              <a:t>average</a:t>
            </a:r>
            <a:r>
              <a:rPr lang="fr-FR" sz="1200" b="0" i="0" u="none" strike="noStrike" kern="1200" baseline="0" dirty="0">
                <a:solidFill>
                  <a:schemeClr val="tx1"/>
                </a:solidFill>
                <a:latin typeface="+mn-lt"/>
                <a:ea typeface="+mn-ea"/>
                <a:cs typeface="+mn-cs"/>
              </a:rPr>
              <a:t> or </a:t>
            </a:r>
            <a:r>
              <a:rPr lang="fr-FR" sz="1200" b="0" i="0" u="none" strike="noStrike" kern="1200" baseline="0" dirty="0" err="1">
                <a:solidFill>
                  <a:schemeClr val="tx1"/>
                </a:solidFill>
                <a:latin typeface="+mn-lt"/>
                <a:ea typeface="+mn-ea"/>
                <a:cs typeface="+mn-cs"/>
              </a:rPr>
              <a:t>lower-than-average</a:t>
            </a:r>
            <a:endParaRPr lang="fr-FR" sz="1200" b="0" i="0" u="none" strike="noStrike" kern="1200" baseline="0" dirty="0">
              <a:solidFill>
                <a:schemeClr val="tx1"/>
              </a:solidFill>
              <a:latin typeface="+mn-lt"/>
              <a:ea typeface="+mn-ea"/>
              <a:cs typeface="+mn-cs"/>
            </a:endParaRPr>
          </a:p>
          <a:p>
            <a:r>
              <a:rPr lang="fr-FR" sz="1200" b="0" i="0" u="none" strike="noStrike" kern="1200" baseline="0" dirty="0" err="1">
                <a:solidFill>
                  <a:schemeClr val="tx1"/>
                </a:solidFill>
                <a:latin typeface="+mn-lt"/>
                <a:ea typeface="+mn-ea"/>
                <a:cs typeface="+mn-cs"/>
              </a:rPr>
              <a:t>cholesterol</a:t>
            </a:r>
            <a:r>
              <a:rPr lang="fr-FR" sz="1200" b="0" i="0" u="none" strike="noStrike" kern="1200" baseline="0" dirty="0">
                <a:solidFill>
                  <a:schemeClr val="tx1"/>
                </a:solidFill>
                <a:latin typeface="+mn-lt"/>
                <a:ea typeface="+mn-ea"/>
                <a:cs typeface="+mn-cs"/>
              </a:rPr>
              <a:t> concentrations, in the </a:t>
            </a:r>
            <a:r>
              <a:rPr lang="fr-FR" sz="1200" b="0" i="0" u="none" strike="noStrike" kern="1200" baseline="0" dirty="0" err="1">
                <a:solidFill>
                  <a:schemeClr val="tx1"/>
                </a:solidFill>
                <a:latin typeface="+mn-lt"/>
                <a:ea typeface="+mn-ea"/>
                <a:cs typeface="+mn-cs"/>
              </a:rPr>
              <a:t>Anglo</a:t>
            </a:r>
            <a:r>
              <a:rPr lang="fr-FR" sz="1200" b="0" i="0" u="none" strike="noStrike" kern="1200" baseline="0" dirty="0">
                <a:solidFill>
                  <a:schemeClr val="tx1"/>
                </a:solidFill>
                <a:latin typeface="+mn-lt"/>
                <a:ea typeface="+mn-ea"/>
                <a:cs typeface="+mn-cs"/>
              </a:rPr>
              <a:t>-</a:t>
            </a:r>
          </a:p>
          <a:p>
            <a:r>
              <a:rPr lang="fr-FR" sz="1200" b="0" i="0" u="none" strike="noStrike" kern="1200" baseline="0" dirty="0" err="1">
                <a:solidFill>
                  <a:schemeClr val="tx1"/>
                </a:solidFill>
                <a:latin typeface="+mn-lt"/>
                <a:ea typeface="+mn-ea"/>
                <a:cs typeface="+mn-cs"/>
              </a:rPr>
              <a:t>Scandinavian</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Cardiac</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Outcomes</a:t>
            </a:r>
            <a:r>
              <a:rPr lang="fr-FR" sz="1200" b="0" i="0" u="none" strike="noStrike" kern="1200" baseline="0" dirty="0">
                <a:solidFill>
                  <a:schemeClr val="tx1"/>
                </a:solidFill>
                <a:latin typeface="+mn-lt"/>
                <a:ea typeface="+mn-ea"/>
                <a:cs typeface="+mn-cs"/>
              </a:rPr>
              <a:t> Trial —</a:t>
            </a:r>
          </a:p>
          <a:p>
            <a:r>
              <a:rPr lang="fr-FR" sz="1200" b="0" i="0" u="none" strike="noStrike" kern="1200" baseline="0" dirty="0" err="1">
                <a:solidFill>
                  <a:schemeClr val="tx1"/>
                </a:solidFill>
                <a:latin typeface="+mn-lt"/>
                <a:ea typeface="+mn-ea"/>
                <a:cs typeface="+mn-cs"/>
              </a:rPr>
              <a:t>Lipid</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Lowering</a:t>
            </a:r>
            <a:r>
              <a:rPr lang="fr-FR" sz="1200" b="0" i="0" u="none" strike="noStrike" kern="1200" baseline="0" dirty="0">
                <a:solidFill>
                  <a:schemeClr val="tx1"/>
                </a:solidFill>
                <a:latin typeface="+mn-lt"/>
                <a:ea typeface="+mn-ea"/>
                <a:cs typeface="+mn-cs"/>
              </a:rPr>
              <a:t> Arm (ASCOT-LLA): a </a:t>
            </a:r>
            <a:r>
              <a:rPr lang="fr-FR" sz="1200" b="0" i="0" u="none" strike="noStrike" kern="1200" baseline="0" dirty="0" err="1">
                <a:solidFill>
                  <a:schemeClr val="tx1"/>
                </a:solidFill>
                <a:latin typeface="+mn-lt"/>
                <a:ea typeface="+mn-ea"/>
                <a:cs typeface="+mn-cs"/>
              </a:rPr>
              <a:t>multicentre</a:t>
            </a:r>
            <a:endParaRPr lang="fr-FR" sz="1200" b="0" i="0" u="none" strike="noStrike" kern="1200" baseline="0" dirty="0">
              <a:solidFill>
                <a:schemeClr val="tx1"/>
              </a:solidFill>
              <a:latin typeface="+mn-lt"/>
              <a:ea typeface="+mn-ea"/>
              <a:cs typeface="+mn-cs"/>
            </a:endParaRPr>
          </a:p>
          <a:p>
            <a:r>
              <a:rPr lang="fr-FR" sz="1200" b="0" i="0" u="none" strike="noStrike" kern="1200" baseline="0" dirty="0" err="1">
                <a:solidFill>
                  <a:schemeClr val="tx1"/>
                </a:solidFill>
                <a:latin typeface="+mn-lt"/>
                <a:ea typeface="+mn-ea"/>
                <a:cs typeface="+mn-cs"/>
              </a:rPr>
              <a:t>randomised</a:t>
            </a:r>
            <a:endParaRPr lang="fr-FR" sz="1200" b="0" i="0" u="none" strike="noStrike" kern="1200" baseline="0" dirty="0">
              <a:solidFill>
                <a:schemeClr val="tx1"/>
              </a:solidFill>
              <a:latin typeface="+mn-lt"/>
              <a:ea typeface="+mn-ea"/>
              <a:cs typeface="+mn-cs"/>
            </a:endParaRPr>
          </a:p>
          <a:p>
            <a:r>
              <a:rPr lang="fr-FR" sz="1200" b="0" i="0" u="none" strike="noStrike" kern="1200" baseline="0" dirty="0" err="1">
                <a:solidFill>
                  <a:schemeClr val="tx1"/>
                </a:solidFill>
                <a:latin typeface="+mn-lt"/>
                <a:ea typeface="+mn-ea"/>
                <a:cs typeface="+mn-cs"/>
              </a:rPr>
              <a:t>controlled</a:t>
            </a:r>
            <a:r>
              <a:rPr lang="fr-FR" sz="1200" b="0" i="0" u="none" strike="noStrike" kern="1200" baseline="0" dirty="0">
                <a:solidFill>
                  <a:schemeClr val="tx1"/>
                </a:solidFill>
                <a:latin typeface="+mn-lt"/>
                <a:ea typeface="+mn-ea"/>
                <a:cs typeface="+mn-cs"/>
              </a:rPr>
              <a:t> trial.</a:t>
            </a:r>
          </a:p>
          <a:p>
            <a:r>
              <a:rPr lang="fr-FR" sz="1200" b="0" i="0" u="none" strike="noStrike" kern="1200" baseline="0" dirty="0">
                <a:solidFill>
                  <a:schemeClr val="tx1"/>
                </a:solidFill>
                <a:latin typeface="+mn-lt"/>
                <a:ea typeface="+mn-ea"/>
                <a:cs typeface="+mn-cs"/>
              </a:rPr>
              <a:t>Lancet 2003; 361: 1149-58.</a:t>
            </a:r>
          </a:p>
          <a:p>
            <a:r>
              <a:rPr lang="fr-FR" sz="1200" b="0" i="0" u="none" strike="noStrike" kern="1200" baseline="0" dirty="0">
                <a:solidFill>
                  <a:schemeClr val="tx1"/>
                </a:solidFill>
                <a:latin typeface="+mn-lt"/>
                <a:ea typeface="+mn-ea"/>
                <a:cs typeface="+mn-cs"/>
              </a:rPr>
              <a:t>36. Shepherd J, </a:t>
            </a:r>
            <a:r>
              <a:rPr lang="fr-FR" sz="1200" b="0" i="0" u="none" strike="noStrike" kern="1200" baseline="0" dirty="0" err="1">
                <a:solidFill>
                  <a:schemeClr val="tx1"/>
                </a:solidFill>
                <a:latin typeface="+mn-lt"/>
                <a:ea typeface="+mn-ea"/>
                <a:cs typeface="+mn-cs"/>
              </a:rPr>
              <a:t>Cobbe</a:t>
            </a:r>
            <a:r>
              <a:rPr lang="fr-FR" sz="1200" b="0" i="0" u="none" strike="noStrike" kern="1200" baseline="0" dirty="0">
                <a:solidFill>
                  <a:schemeClr val="tx1"/>
                </a:solidFill>
                <a:latin typeface="+mn-lt"/>
                <a:ea typeface="+mn-ea"/>
                <a:cs typeface="+mn-cs"/>
              </a:rPr>
              <a:t> SM, Ford I, et al.</a:t>
            </a:r>
          </a:p>
          <a:p>
            <a:r>
              <a:rPr lang="fr-FR" sz="1200" b="0" i="0" u="none" strike="noStrike" kern="1200" baseline="0" dirty="0" err="1">
                <a:solidFill>
                  <a:schemeClr val="tx1"/>
                </a:solidFill>
                <a:latin typeface="+mn-lt"/>
                <a:ea typeface="+mn-ea"/>
                <a:cs typeface="+mn-cs"/>
              </a:rPr>
              <a:t>Prevention</a:t>
            </a:r>
            <a:r>
              <a:rPr lang="fr-FR" sz="1200" b="0" i="0" u="none" strike="noStrike" kern="1200" baseline="0" dirty="0">
                <a:solidFill>
                  <a:schemeClr val="tx1"/>
                </a:solidFill>
                <a:latin typeface="+mn-lt"/>
                <a:ea typeface="+mn-ea"/>
                <a:cs typeface="+mn-cs"/>
              </a:rPr>
              <a:t> of </a:t>
            </a:r>
            <a:r>
              <a:rPr lang="fr-FR" sz="1200" b="0" i="0" u="none" strike="noStrike" kern="1200" baseline="0" dirty="0" err="1">
                <a:solidFill>
                  <a:schemeClr val="tx1"/>
                </a:solidFill>
                <a:latin typeface="+mn-lt"/>
                <a:ea typeface="+mn-ea"/>
                <a:cs typeface="+mn-cs"/>
              </a:rPr>
              <a:t>coronary</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heart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disease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with</a:t>
            </a:r>
            <a:endParaRPr lang="fr-FR" sz="1200" b="0" i="0" u="none" strike="noStrike" kern="1200" baseline="0" dirty="0">
              <a:solidFill>
                <a:schemeClr val="tx1"/>
              </a:solidFill>
              <a:latin typeface="+mn-lt"/>
              <a:ea typeface="+mn-ea"/>
              <a:cs typeface="+mn-cs"/>
            </a:endParaRPr>
          </a:p>
          <a:p>
            <a:r>
              <a:rPr lang="fr-FR" sz="1200" b="0" i="0" u="none" strike="noStrike" kern="1200" baseline="0" dirty="0" err="1">
                <a:solidFill>
                  <a:schemeClr val="tx1"/>
                </a:solidFill>
                <a:latin typeface="+mn-lt"/>
                <a:ea typeface="+mn-ea"/>
                <a:cs typeface="+mn-cs"/>
              </a:rPr>
              <a:t>pravastatin</a:t>
            </a:r>
            <a:r>
              <a:rPr lang="fr-FR" sz="1200" b="0" i="0" u="none" strike="noStrike" kern="1200" baseline="0" dirty="0">
                <a:solidFill>
                  <a:schemeClr val="tx1"/>
                </a:solidFill>
                <a:latin typeface="+mn-lt"/>
                <a:ea typeface="+mn-ea"/>
                <a:cs typeface="+mn-cs"/>
              </a:rPr>
              <a:t> in men </a:t>
            </a:r>
            <a:r>
              <a:rPr lang="fr-FR" sz="1200" b="0" i="0" u="none" strike="noStrike" kern="1200" baseline="0" dirty="0" err="1">
                <a:solidFill>
                  <a:schemeClr val="tx1"/>
                </a:solidFill>
                <a:latin typeface="+mn-lt"/>
                <a:ea typeface="+mn-ea"/>
                <a:cs typeface="+mn-cs"/>
              </a:rPr>
              <a:t>with</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hypercholesterolemia</a:t>
            </a:r>
            <a:r>
              <a:rPr lang="fr-FR" sz="1200" b="0" i="0" u="none" strike="noStrike" kern="1200" baseline="0" dirty="0">
                <a:solidFill>
                  <a:schemeClr val="tx1"/>
                </a:solidFill>
                <a:latin typeface="+mn-lt"/>
                <a:ea typeface="+mn-ea"/>
                <a:cs typeface="+mn-cs"/>
              </a:rPr>
              <a:t>.</a:t>
            </a:r>
          </a:p>
          <a:p>
            <a:r>
              <a:rPr lang="da-DK" sz="1200" b="0" i="0" u="none" strike="noStrike" kern="1200" baseline="0" dirty="0">
                <a:solidFill>
                  <a:schemeClr val="tx1"/>
                </a:solidFill>
                <a:latin typeface="+mn-lt"/>
                <a:ea typeface="+mn-ea"/>
                <a:cs typeface="+mn-cs"/>
              </a:rPr>
              <a:t>N </a:t>
            </a:r>
            <a:r>
              <a:rPr lang="da-DK" sz="1200" b="0" i="0" u="none" strike="noStrike" kern="1200" baseline="0" dirty="0" err="1">
                <a:solidFill>
                  <a:schemeClr val="tx1"/>
                </a:solidFill>
                <a:latin typeface="+mn-lt"/>
                <a:ea typeface="+mn-ea"/>
                <a:cs typeface="+mn-cs"/>
              </a:rPr>
              <a:t>Engl</a:t>
            </a:r>
            <a:r>
              <a:rPr lang="da-DK" sz="1200" b="0" i="0" u="none" strike="noStrike" kern="1200" baseline="0" dirty="0">
                <a:solidFill>
                  <a:schemeClr val="tx1"/>
                </a:solidFill>
                <a:latin typeface="+mn-lt"/>
                <a:ea typeface="+mn-ea"/>
                <a:cs typeface="+mn-cs"/>
              </a:rPr>
              <a:t> J Med 1995; 333: 1301-7.</a:t>
            </a:r>
          </a:p>
          <a:p>
            <a:r>
              <a:rPr lang="da-DK" sz="1200" b="0" i="0" u="none" strike="noStrike" kern="1200" baseline="0" dirty="0">
                <a:solidFill>
                  <a:schemeClr val="tx1"/>
                </a:solidFill>
                <a:latin typeface="+mn-lt"/>
                <a:ea typeface="+mn-ea"/>
                <a:cs typeface="+mn-cs"/>
              </a:rPr>
              <a:t>37. Post </a:t>
            </a:r>
            <a:r>
              <a:rPr lang="da-DK" sz="1200" b="0" i="0" u="none" strike="noStrike" kern="1200" baseline="0" dirty="0" err="1">
                <a:solidFill>
                  <a:schemeClr val="tx1"/>
                </a:solidFill>
                <a:latin typeface="+mn-lt"/>
                <a:ea typeface="+mn-ea"/>
                <a:cs typeface="+mn-cs"/>
              </a:rPr>
              <a:t>Coronary</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Artery</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Bypass</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Graft</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Trial </a:t>
            </a:r>
            <a:r>
              <a:rPr lang="da-DK" sz="1200" b="0" i="0" u="none" strike="noStrike" kern="1200" baseline="0" dirty="0" err="1">
                <a:solidFill>
                  <a:schemeClr val="tx1"/>
                </a:solidFill>
                <a:latin typeface="+mn-lt"/>
                <a:ea typeface="+mn-ea"/>
                <a:cs typeface="+mn-cs"/>
              </a:rPr>
              <a:t>Investigators</a:t>
            </a:r>
            <a:r>
              <a:rPr lang="da-DK" sz="1200" b="0" i="0" u="none" strike="noStrike" kern="1200" baseline="0" dirty="0">
                <a:solidFill>
                  <a:schemeClr val="tx1"/>
                </a:solidFill>
                <a:latin typeface="+mn-lt"/>
                <a:ea typeface="+mn-ea"/>
                <a:cs typeface="+mn-cs"/>
              </a:rPr>
              <a:t>. The </a:t>
            </a:r>
            <a:r>
              <a:rPr lang="da-DK" sz="1200" b="0" i="0" u="none" strike="noStrike" kern="1200" baseline="0" dirty="0" err="1">
                <a:solidFill>
                  <a:schemeClr val="tx1"/>
                </a:solidFill>
                <a:latin typeface="+mn-lt"/>
                <a:ea typeface="+mn-ea"/>
                <a:cs typeface="+mn-cs"/>
              </a:rPr>
              <a:t>effect</a:t>
            </a:r>
            <a:r>
              <a:rPr lang="da-DK" sz="1200" b="0" i="0" u="none" strike="noStrike" kern="1200" baseline="0" dirty="0">
                <a:solidFill>
                  <a:schemeClr val="tx1"/>
                </a:solidFill>
                <a:latin typeface="+mn-lt"/>
                <a:ea typeface="+mn-ea"/>
                <a:cs typeface="+mn-cs"/>
              </a:rPr>
              <a:t> of aggressive</a:t>
            </a:r>
          </a:p>
          <a:p>
            <a:r>
              <a:rPr lang="da-DK" sz="1200" b="0" i="0" u="none" strike="noStrike" kern="1200" baseline="0" dirty="0" err="1">
                <a:solidFill>
                  <a:schemeClr val="tx1"/>
                </a:solidFill>
                <a:latin typeface="+mn-lt"/>
                <a:ea typeface="+mn-ea"/>
                <a:cs typeface="+mn-cs"/>
              </a:rPr>
              <a:t>lowering</a:t>
            </a:r>
            <a:r>
              <a:rPr lang="da-DK" sz="1200" b="0" i="0" u="none" strike="noStrike" kern="1200" baseline="0" dirty="0">
                <a:solidFill>
                  <a:schemeClr val="tx1"/>
                </a:solidFill>
                <a:latin typeface="+mn-lt"/>
                <a:ea typeface="+mn-ea"/>
                <a:cs typeface="+mn-cs"/>
              </a:rPr>
              <a:t> of </a:t>
            </a:r>
            <a:r>
              <a:rPr lang="da-DK" sz="1200" b="0" i="0" u="none" strike="noStrike" kern="1200" baseline="0" dirty="0" err="1">
                <a:solidFill>
                  <a:schemeClr val="tx1"/>
                </a:solidFill>
                <a:latin typeface="+mn-lt"/>
                <a:ea typeface="+mn-ea"/>
                <a:cs typeface="+mn-cs"/>
              </a:rPr>
              <a:t>low-density</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lipoprotein</a:t>
            </a:r>
            <a:endParaRPr lang="da-DK" sz="1200" b="0" i="0" u="none" strike="noStrike" kern="1200" baseline="0" dirty="0">
              <a:solidFill>
                <a:schemeClr val="tx1"/>
              </a:solidFill>
              <a:latin typeface="+mn-lt"/>
              <a:ea typeface="+mn-ea"/>
              <a:cs typeface="+mn-cs"/>
            </a:endParaRPr>
          </a:p>
          <a:p>
            <a:r>
              <a:rPr lang="da-DK" sz="1200" b="0" i="0" u="none" strike="noStrike" kern="1200" baseline="0" dirty="0" err="1">
                <a:solidFill>
                  <a:schemeClr val="tx1"/>
                </a:solidFill>
                <a:latin typeface="+mn-lt"/>
                <a:ea typeface="+mn-ea"/>
                <a:cs typeface="+mn-cs"/>
              </a:rPr>
              <a:t>cholesterol</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levels</a:t>
            </a:r>
            <a:r>
              <a:rPr lang="da-DK" sz="1200" b="0" i="0" u="none" strike="noStrike" kern="1200" baseline="0" dirty="0">
                <a:solidFill>
                  <a:schemeClr val="tx1"/>
                </a:solidFill>
                <a:latin typeface="+mn-lt"/>
                <a:ea typeface="+mn-ea"/>
                <a:cs typeface="+mn-cs"/>
              </a:rPr>
              <a:t> and </a:t>
            </a:r>
            <a:r>
              <a:rPr lang="da-DK" sz="1200" b="0" i="0" u="none" strike="noStrike" kern="1200" baseline="0" dirty="0" err="1">
                <a:solidFill>
                  <a:schemeClr val="tx1"/>
                </a:solidFill>
                <a:latin typeface="+mn-lt"/>
                <a:ea typeface="+mn-ea"/>
                <a:cs typeface="+mn-cs"/>
              </a:rPr>
              <a:t>low-dose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anticoagulation</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on </a:t>
            </a:r>
            <a:r>
              <a:rPr lang="da-DK" sz="1200" b="0" i="0" u="none" strike="noStrike" kern="1200" baseline="0" dirty="0" err="1">
                <a:solidFill>
                  <a:schemeClr val="tx1"/>
                </a:solidFill>
                <a:latin typeface="+mn-lt"/>
                <a:ea typeface="+mn-ea"/>
                <a:cs typeface="+mn-cs"/>
              </a:rPr>
              <a:t>obstructive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changes</a:t>
            </a:r>
            <a:r>
              <a:rPr lang="da-DK" sz="1200" b="0" i="0" u="none" strike="noStrike" kern="1200" baseline="0" dirty="0">
                <a:solidFill>
                  <a:schemeClr val="tx1"/>
                </a:solidFill>
                <a:latin typeface="+mn-lt"/>
                <a:ea typeface="+mn-ea"/>
                <a:cs typeface="+mn-cs"/>
              </a:rPr>
              <a:t> in </a:t>
            </a:r>
            <a:r>
              <a:rPr lang="da-DK" sz="1200" b="0" i="0" u="none" strike="noStrike" kern="1200" baseline="0" dirty="0" err="1">
                <a:solidFill>
                  <a:schemeClr val="tx1"/>
                </a:solidFill>
                <a:latin typeface="+mn-lt"/>
                <a:ea typeface="+mn-ea"/>
                <a:cs typeface="+mn-cs"/>
              </a:rPr>
              <a:t>saphenous</a:t>
            </a:r>
            <a:r>
              <a:rPr lang="da-DK" sz="1200" b="0" i="0" u="none" strike="noStrike" kern="1200" baseline="0" dirty="0">
                <a:solidFill>
                  <a:schemeClr val="tx1"/>
                </a:solidFill>
                <a:latin typeface="+mn-lt"/>
                <a:ea typeface="+mn-ea"/>
                <a:cs typeface="+mn-cs"/>
              </a:rPr>
              <a:t>-</a:t>
            </a:r>
          </a:p>
          <a:p>
            <a:r>
              <a:rPr lang="da-DK" sz="1200" b="0" i="0" u="none" strike="noStrike" kern="1200" baseline="0" dirty="0" err="1">
                <a:solidFill>
                  <a:schemeClr val="tx1"/>
                </a:solidFill>
                <a:latin typeface="+mn-lt"/>
                <a:ea typeface="+mn-ea"/>
                <a:cs typeface="+mn-cs"/>
              </a:rPr>
              <a:t>vein</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coronary-artery</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bypass</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grafts</a:t>
            </a:r>
            <a:r>
              <a:rPr lang="da-DK" sz="1200" b="0" i="0" u="none" strike="noStrike" kern="1200" baseline="0" dirty="0">
                <a:solidFill>
                  <a:schemeClr val="tx1"/>
                </a:solidFill>
                <a:latin typeface="+mn-lt"/>
                <a:ea typeface="+mn-ea"/>
                <a:cs typeface="+mn-cs"/>
              </a:rPr>
              <a:t>.</a:t>
            </a:r>
          </a:p>
          <a:p>
            <a:r>
              <a:rPr lang="da-DK" sz="1200" b="0" i="0" u="none" strike="noStrike" kern="1200" baseline="0" dirty="0">
                <a:solidFill>
                  <a:schemeClr val="tx1"/>
                </a:solidFill>
                <a:latin typeface="+mn-lt"/>
                <a:ea typeface="+mn-ea"/>
                <a:cs typeface="+mn-cs"/>
              </a:rPr>
              <a:t>N </a:t>
            </a:r>
            <a:r>
              <a:rPr lang="da-DK" sz="1200" b="0" i="0" u="none" strike="noStrike" kern="1200" baseline="0" dirty="0" err="1">
                <a:solidFill>
                  <a:schemeClr val="tx1"/>
                </a:solidFill>
                <a:latin typeface="+mn-lt"/>
                <a:ea typeface="+mn-ea"/>
                <a:cs typeface="+mn-cs"/>
              </a:rPr>
              <a:t>Engl</a:t>
            </a:r>
            <a:r>
              <a:rPr lang="da-DK" sz="1200" b="0" i="0" u="none" strike="noStrike" kern="1200" baseline="0" dirty="0">
                <a:solidFill>
                  <a:schemeClr val="tx1"/>
                </a:solidFill>
                <a:latin typeface="+mn-lt"/>
                <a:ea typeface="+mn-ea"/>
                <a:cs typeface="+mn-cs"/>
              </a:rPr>
              <a:t> J Med 1997; 336: 153-62.</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14</a:t>
            </a:fld>
            <a:endParaRPr lang="sv-SE"/>
          </a:p>
        </p:txBody>
      </p:sp>
    </p:spTree>
    <p:extLst>
      <p:ext uri="{BB962C8B-B14F-4D97-AF65-F5344CB8AC3E}">
        <p14:creationId xmlns:p14="http://schemas.microsoft.com/office/powerpoint/2010/main" val="106819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HOPE trial randomized 9541 patients at high risk for a cardiovascular event to </a:t>
            </a:r>
            <a:r>
              <a:rPr lang="en-US" sz="1200" kern="1200" dirty="0" err="1">
                <a:solidFill>
                  <a:schemeClr val="tx1"/>
                </a:solidFill>
                <a:effectLst/>
                <a:latin typeface="+mn-lt"/>
                <a:ea typeface="+mn-ea"/>
                <a:cs typeface="+mn-cs"/>
              </a:rPr>
              <a:t>ramipril</a:t>
            </a:r>
            <a:r>
              <a:rPr lang="en-US" sz="1200" kern="1200" dirty="0">
                <a:solidFill>
                  <a:schemeClr val="tx1"/>
                </a:solidFill>
                <a:effectLst/>
                <a:latin typeface="+mn-lt"/>
                <a:ea typeface="+mn-ea"/>
                <a:cs typeface="+mn-cs"/>
              </a:rPr>
              <a:t> or placebo; after a 4.5 year follow-up, </a:t>
            </a:r>
            <a:r>
              <a:rPr lang="en-US" sz="1200" kern="1200" dirty="0" err="1">
                <a:solidFill>
                  <a:schemeClr val="tx1"/>
                </a:solidFill>
                <a:effectLst/>
                <a:latin typeface="+mn-lt"/>
                <a:ea typeface="+mn-ea"/>
                <a:cs typeface="+mn-cs"/>
              </a:rPr>
              <a:t>ramipril</a:t>
            </a:r>
            <a:r>
              <a:rPr lang="en-US" sz="1200" kern="1200" dirty="0">
                <a:solidFill>
                  <a:schemeClr val="tx1"/>
                </a:solidFill>
                <a:effectLst/>
                <a:latin typeface="+mn-lt"/>
                <a:ea typeface="+mn-ea"/>
                <a:cs typeface="+mn-cs"/>
              </a:rPr>
              <a:t> significantly reduced the incidence of the composite endpoint of death from cardiovascular causes, myocardial infarction, or stroke (14.1 versus 17.7 percent for placebo, relative risk 0.78, p&lt;0.001).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from Yusuf, S, Sleight, P, Pogue, J, N </a:t>
            </a:r>
            <a:r>
              <a:rPr lang="en-US" sz="1200" kern="1200" dirty="0" err="1">
                <a:solidFill>
                  <a:schemeClr val="tx1"/>
                </a:solidFill>
                <a:effectLst/>
                <a:latin typeface="+mn-lt"/>
                <a:ea typeface="+mn-ea"/>
                <a:cs typeface="+mn-cs"/>
              </a:rPr>
              <a:t>Engl</a:t>
            </a:r>
            <a:r>
              <a:rPr lang="en-US" sz="1200" kern="1200" dirty="0">
                <a:solidFill>
                  <a:schemeClr val="tx1"/>
                </a:solidFill>
                <a:effectLst/>
                <a:latin typeface="+mn-lt"/>
                <a:ea typeface="+mn-ea"/>
                <a:cs typeface="+mn-cs"/>
              </a:rPr>
              <a:t> J Med 2000; 342:145.</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HOPE trial – The HOPE trial evaluated 9297 patients over the age of 55 who were at high risk due to prior cardiovascular disease and/or diabetes mellitus with one other coronary risk factor: At 4.5 years, cardiovascular mortality occurred in 8.1 percent and nonfatal myocardial infarction (MI) in 4.8 percent [</a:t>
            </a:r>
            <a:r>
              <a:rPr lang="en-US" sz="1200" u="none" strike="noStrike" kern="1200" dirty="0">
                <a:solidFill>
                  <a:schemeClr val="tx1"/>
                </a:solidFill>
                <a:effectLst/>
                <a:latin typeface="+mn-lt"/>
                <a:ea typeface="+mn-ea"/>
                <a:cs typeface="+mn-cs"/>
                <a:hlinkClick r:id="rId3"/>
              </a:rPr>
              <a:t>10</a:t>
            </a:r>
            <a:r>
              <a:rPr lang="en-US" sz="1200" kern="1200" dirty="0">
                <a:solidFill>
                  <a:schemeClr val="tx1"/>
                </a:solidFill>
                <a:effectLst/>
                <a:latin typeface="+mn-lt"/>
                <a:ea typeface="+mn-ea"/>
                <a:cs typeface="+mn-cs"/>
              </a:rPr>
              <a:t>]. The mean BP at entry was 139/79 mmHg. The patients were randomly assigned to </a:t>
            </a:r>
            <a:r>
              <a:rPr lang="en-US" sz="1200" u="none" strike="noStrike" kern="1200" dirty="0" err="1">
                <a:solidFill>
                  <a:schemeClr val="tx1"/>
                </a:solidFill>
                <a:effectLst/>
                <a:latin typeface="+mn-lt"/>
                <a:ea typeface="+mn-ea"/>
                <a:cs typeface="+mn-cs"/>
                <a:hlinkClick r:id="rId4"/>
              </a:rPr>
              <a:t>ramipril</a:t>
            </a:r>
            <a:r>
              <a:rPr lang="en-US" sz="1200" kern="1200" dirty="0">
                <a:solidFill>
                  <a:schemeClr val="tx1"/>
                </a:solidFill>
                <a:effectLst/>
                <a:latin typeface="+mn-lt"/>
                <a:ea typeface="+mn-ea"/>
                <a:cs typeface="+mn-cs"/>
              </a:rPr>
              <a:t> (10 mg once daily) or placebo, given before sleep.</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primary end point was any cardiovascular event (cardiovascular death, MI, or stroke). The trial was prematurely terminated after a 4.5-year follow-up because </a:t>
            </a:r>
            <a:r>
              <a:rPr lang="en-US" sz="1200" kern="1200" dirty="0" err="1">
                <a:solidFill>
                  <a:schemeClr val="tx1"/>
                </a:solidFill>
                <a:effectLst/>
                <a:latin typeface="+mn-lt"/>
                <a:ea typeface="+mn-ea"/>
                <a:cs typeface="+mn-cs"/>
              </a:rPr>
              <a:t>ramipril</a:t>
            </a:r>
            <a:r>
              <a:rPr lang="en-US" sz="1200" kern="1200" dirty="0">
                <a:solidFill>
                  <a:schemeClr val="tx1"/>
                </a:solidFill>
                <a:effectLst/>
                <a:latin typeface="+mn-lt"/>
                <a:ea typeface="+mn-ea"/>
                <a:cs typeface="+mn-cs"/>
              </a:rPr>
              <a:t> therapy was associated with the following significant benefits:</a:t>
            </a:r>
          </a:p>
          <a:p>
            <a:r>
              <a:rPr lang="en-US" sz="1200" kern="1200" dirty="0">
                <a:solidFill>
                  <a:schemeClr val="tx1"/>
                </a:solidFill>
                <a:effectLst/>
                <a:latin typeface="+mn-lt"/>
                <a:ea typeface="+mn-ea"/>
                <a:cs typeface="+mn-cs"/>
              </a:rPr>
              <a:t>•A reduction in the primary end point (14.0 versus 17.8 percent for placebo, relative risk [RR] 0.78, 95% CI 0.70-0.86) (</a:t>
            </a:r>
            <a:r>
              <a:rPr lang="en-US" sz="1200" u="none" strike="noStrike" kern="1200" dirty="0">
                <a:solidFill>
                  <a:schemeClr val="tx1"/>
                </a:solidFill>
                <a:effectLst/>
                <a:latin typeface="+mn-lt"/>
                <a:ea typeface="+mn-ea"/>
                <a:cs typeface="+mn-cs"/>
                <a:hlinkClick r:id="rId5"/>
              </a:rPr>
              <a:t>figure 2</a:t>
            </a:r>
            <a:r>
              <a:rPr lang="en-US" sz="1200" kern="1200" dirty="0">
                <a:solidFill>
                  <a:schemeClr val="tx1"/>
                </a:solidFill>
                <a:effectLst/>
                <a:latin typeface="+mn-lt"/>
                <a:ea typeface="+mn-ea"/>
                <a:cs typeface="+mn-cs"/>
              </a:rPr>
              <a:t>) and in each of the individual components of the primary end point, including cardiovascular mortality (6.1 versus 8.1 percent) [</a:t>
            </a:r>
            <a:r>
              <a:rPr lang="en-US" sz="1200" u="none" strike="noStrike" kern="1200" dirty="0">
                <a:solidFill>
                  <a:schemeClr val="tx1"/>
                </a:solidFill>
                <a:effectLst/>
                <a:latin typeface="+mn-lt"/>
                <a:ea typeface="+mn-ea"/>
                <a:cs typeface="+mn-cs"/>
                <a:hlinkClick r:id="rId3"/>
              </a:rPr>
              <a:t>10</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reduction in nonfatal MI (5.6 versus 7.2 percent) and stroke (3.1 versus 4.5 percent) that was independent of other therapies, including beta blockers, lipid lowering agents, and </a:t>
            </a:r>
            <a:r>
              <a:rPr lang="en-US" sz="1200" u="none" strike="noStrike" kern="1200" dirty="0">
                <a:solidFill>
                  <a:schemeClr val="tx1"/>
                </a:solidFill>
                <a:effectLst/>
                <a:latin typeface="+mn-lt"/>
                <a:ea typeface="+mn-ea"/>
                <a:cs typeface="+mn-cs"/>
                <a:hlinkClick r:id="rId6"/>
              </a:rPr>
              <a:t>aspirin</a:t>
            </a:r>
            <a:endParaRPr lang="en-US" sz="120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benefit of </a:t>
            </a:r>
            <a:r>
              <a:rPr lang="en-US" sz="1200" u="none" strike="noStrike" kern="1200" dirty="0" err="1">
                <a:solidFill>
                  <a:schemeClr val="tx1"/>
                </a:solidFill>
                <a:effectLst/>
                <a:latin typeface="+mn-lt"/>
                <a:ea typeface="+mn-ea"/>
                <a:cs typeface="+mn-cs"/>
                <a:hlinkClick r:id="rId4"/>
              </a:rPr>
              <a:t>ramipril</a:t>
            </a:r>
            <a:r>
              <a:rPr lang="en-US" sz="1200" kern="1200" dirty="0">
                <a:solidFill>
                  <a:schemeClr val="tx1"/>
                </a:solidFill>
                <a:effectLst/>
                <a:latin typeface="+mn-lt"/>
                <a:ea typeface="+mn-ea"/>
                <a:cs typeface="+mn-cs"/>
              </a:rPr>
              <a:t> in the HOPE trial was initially thought to be independent of its antihypertensive activity, as the difference between the two groups during the course of the trial was only 3.3/1.4 mmHg (average 135/76 mmHg with </a:t>
            </a:r>
            <a:r>
              <a:rPr lang="en-US" sz="1200" kern="1200" dirty="0" err="1">
                <a:solidFill>
                  <a:schemeClr val="tx1"/>
                </a:solidFill>
                <a:effectLst/>
                <a:latin typeface="+mn-lt"/>
                <a:ea typeface="+mn-ea"/>
                <a:cs typeface="+mn-cs"/>
              </a:rPr>
              <a:t>ramipril</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7"/>
              </a:rPr>
              <a:t>15</a:t>
            </a:r>
            <a:r>
              <a:rPr lang="en-US" sz="1200" kern="1200" dirty="0">
                <a:solidFill>
                  <a:schemeClr val="tx1"/>
                </a:solidFill>
                <a:effectLst/>
                <a:latin typeface="+mn-lt"/>
                <a:ea typeface="+mn-ea"/>
                <a:cs typeface="+mn-cs"/>
              </a:rPr>
              <a:t>]. However, the actual difference in BP was probably substantially greater. Ramipril was given before bedtime and the office BP was measured about 10 to 18 hours later. In a subset of 38 patients with peripheral artery disease, ambulatory monitoring was performed at baseline and at one year [</a:t>
            </a:r>
            <a:r>
              <a:rPr lang="en-US" sz="1200" u="none" strike="noStrike" kern="1200" dirty="0">
                <a:solidFill>
                  <a:schemeClr val="tx1"/>
                </a:solidFill>
                <a:effectLst/>
                <a:latin typeface="+mn-lt"/>
                <a:ea typeface="+mn-ea"/>
                <a:cs typeface="+mn-cs"/>
                <a:hlinkClick r:id="rId8"/>
              </a:rPr>
              <a:t>16</a:t>
            </a:r>
            <a:r>
              <a:rPr lang="en-US" sz="1200" kern="1200" dirty="0">
                <a:solidFill>
                  <a:schemeClr val="tx1"/>
                </a:solidFill>
                <a:effectLst/>
                <a:latin typeface="+mn-lt"/>
                <a:ea typeface="+mn-ea"/>
                <a:cs typeface="+mn-cs"/>
              </a:rPr>
              <a:t>]. The 24-hour ambulatory pressure was significantly reduced with </a:t>
            </a:r>
            <a:r>
              <a:rPr lang="en-US" sz="1200" kern="1200" dirty="0" err="1">
                <a:solidFill>
                  <a:schemeClr val="tx1"/>
                </a:solidFill>
                <a:effectLst/>
                <a:latin typeface="+mn-lt"/>
                <a:ea typeface="+mn-ea"/>
                <a:cs typeface="+mn-cs"/>
              </a:rPr>
              <a:t>ramipril</a:t>
            </a:r>
            <a:r>
              <a:rPr lang="en-US" sz="1200" kern="1200" dirty="0">
                <a:solidFill>
                  <a:schemeClr val="tx1"/>
                </a:solidFill>
                <a:effectLst/>
                <a:latin typeface="+mn-lt"/>
                <a:ea typeface="+mn-ea"/>
                <a:cs typeface="+mn-cs"/>
              </a:rPr>
              <a:t>, largely due to a more prominent fall in BP during the night (17/8 mmHg compared to placebo)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Meta</a:t>
            </a:r>
            <a:r>
              <a:rPr lang="en-US" sz="1200" kern="1200" baseline="0" dirty="0">
                <a:solidFill>
                  <a:schemeClr val="tx1"/>
                </a:solidFill>
                <a:effectLst/>
                <a:latin typeface="+mn-lt"/>
                <a:ea typeface="+mn-ea"/>
                <a:cs typeface="+mn-cs"/>
              </a:rPr>
              <a:t>-analysis conclusion: </a:t>
            </a:r>
            <a:r>
              <a:rPr lang="en-US" dirty="0">
                <a:effectLst/>
              </a:rPr>
              <a:t>Among patients with clinical history of CVD but without hypertension, antihypertensive treatment was associated with decreased risk of stroke, CHF, composite CVD events, and all-cause mortality. </a:t>
            </a:r>
            <a:r>
              <a:rPr lang="en-US" b="1" dirty="0">
                <a:effectLst/>
              </a:rPr>
              <a:t>Objective</a:t>
            </a:r>
            <a:r>
              <a:rPr lang="en-US" dirty="0">
                <a:effectLst/>
              </a:rPr>
              <a:t> To evaluate the effect of antihypertensive treatment on secondary prevention of CVD events and all-cause mortality among persons without clinically defined hypertension</a:t>
            </a:r>
            <a:endParaRPr lang="en-US"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15</a:t>
            </a:fld>
            <a:endParaRPr lang="sv-SE"/>
          </a:p>
        </p:txBody>
      </p:sp>
    </p:spTree>
    <p:extLst>
      <p:ext uri="{BB962C8B-B14F-4D97-AF65-F5344CB8AC3E}">
        <p14:creationId xmlns:p14="http://schemas.microsoft.com/office/powerpoint/2010/main" val="375962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err="1"/>
              <a:t>Figure</a:t>
            </a:r>
            <a:r>
              <a:rPr lang="sv-SE" altLang="sv-SE" sz="1200" b="1" dirty="0"/>
              <a:t> 7. </a:t>
            </a:r>
            <a:r>
              <a:rPr lang="sv-SE" altLang="sv-SE" sz="1200" dirty="0"/>
              <a:t>Proportion </a:t>
            </a:r>
            <a:r>
              <a:rPr lang="sv-SE" altLang="sv-SE" sz="1200" dirty="0" err="1"/>
              <a:t>of</a:t>
            </a:r>
            <a:r>
              <a:rPr lang="sv-SE" altLang="sv-SE" sz="1200" dirty="0"/>
              <a:t> patients </a:t>
            </a:r>
            <a:r>
              <a:rPr lang="sv-SE" altLang="sv-SE" sz="1200" dirty="0" err="1"/>
              <a:t>who</a:t>
            </a:r>
            <a:r>
              <a:rPr lang="sv-SE" altLang="sv-SE" sz="1200" dirty="0"/>
              <a:t> </a:t>
            </a:r>
            <a:r>
              <a:rPr lang="sv-SE" altLang="sv-SE" sz="1200" dirty="0" err="1"/>
              <a:t>were</a:t>
            </a:r>
            <a:r>
              <a:rPr lang="sv-SE" altLang="sv-SE" sz="1200" dirty="0"/>
              <a:t> </a:t>
            </a:r>
            <a:r>
              <a:rPr lang="sv-SE" altLang="sv-SE" sz="1200" dirty="0" err="1"/>
              <a:t>smokers</a:t>
            </a:r>
            <a:r>
              <a:rPr lang="sv-SE" altLang="sv-SE" sz="1200" dirty="0"/>
              <a:t> at </a:t>
            </a:r>
            <a:r>
              <a:rPr lang="sv-SE" altLang="sv-SE" sz="1200" dirty="0" err="1"/>
              <a:t>baseline</a:t>
            </a:r>
            <a:r>
              <a:rPr lang="sv-SE" altLang="sv-SE" sz="1200" dirty="0"/>
              <a:t> (</a:t>
            </a:r>
            <a:r>
              <a:rPr lang="sv-SE" altLang="sv-SE" sz="1200" dirty="0" err="1"/>
              <a:t>admission</a:t>
            </a:r>
            <a:r>
              <a:rPr lang="sv-SE" altLang="sv-SE" sz="1200" dirty="0"/>
              <a:t> to CICU) and at </a:t>
            </a:r>
            <a:r>
              <a:rPr lang="sv-SE" altLang="sv-SE" sz="1200" dirty="0" err="1"/>
              <a:t>follow-up</a:t>
            </a:r>
            <a:r>
              <a:rPr lang="sv-SE" altLang="sv-SE" sz="1200" dirty="0"/>
              <a:t> 12 </a:t>
            </a:r>
            <a:r>
              <a:rPr lang="sv-SE" altLang="sv-SE" sz="1200" dirty="0" err="1"/>
              <a:t>months</a:t>
            </a:r>
            <a:r>
              <a:rPr lang="sv-SE" altLang="sv-SE" sz="1200" dirty="0"/>
              <a:t> post AMI. Patients </a:t>
            </a:r>
            <a:r>
              <a:rPr lang="sv-SE" altLang="sv-SE" sz="1200" dirty="0" err="1"/>
              <a:t>with</a:t>
            </a:r>
            <a:r>
              <a:rPr lang="sv-SE" altLang="sv-SE" sz="1200" dirty="0"/>
              <a:t> 2nd </a:t>
            </a:r>
            <a:r>
              <a:rPr lang="sv-SE" altLang="sv-SE" sz="1200" dirty="0" err="1"/>
              <a:t>follow-up</a:t>
            </a:r>
            <a:r>
              <a:rPr lang="sv-SE" altLang="sv-SE" sz="1200" dirty="0"/>
              <a:t> in 2015.</a:t>
            </a: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16</a:t>
            </a:fld>
            <a:endParaRPr lang="sv-SE"/>
          </a:p>
        </p:txBody>
      </p:sp>
    </p:spTree>
    <p:extLst>
      <p:ext uri="{BB962C8B-B14F-4D97-AF65-F5344CB8AC3E}">
        <p14:creationId xmlns:p14="http://schemas.microsoft.com/office/powerpoint/2010/main" val="258726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ltLang="sv-SE" sz="1200" b="1" dirty="0" err="1"/>
              <a:t>Figure</a:t>
            </a:r>
            <a:r>
              <a:rPr lang="sv-SE" altLang="sv-SE" sz="1200" b="1" dirty="0"/>
              <a:t> 25. </a:t>
            </a:r>
            <a:r>
              <a:rPr lang="sv-SE" altLang="sv-SE" sz="1200" dirty="0"/>
              <a:t>Proportion </a:t>
            </a:r>
            <a:r>
              <a:rPr lang="sv-SE" altLang="sv-SE" sz="1200" dirty="0" err="1"/>
              <a:t>of</a:t>
            </a:r>
            <a:r>
              <a:rPr lang="sv-SE" altLang="sv-SE" sz="1200" dirty="0"/>
              <a:t> patients </a:t>
            </a:r>
            <a:r>
              <a:rPr lang="sv-SE" altLang="sv-SE" sz="1200" dirty="0" err="1"/>
              <a:t>who</a:t>
            </a:r>
            <a:r>
              <a:rPr lang="sv-SE" altLang="sv-SE" sz="1200" dirty="0"/>
              <a:t> </a:t>
            </a:r>
            <a:r>
              <a:rPr lang="sv-SE" altLang="sv-SE" sz="1200" dirty="0" err="1"/>
              <a:t>have</a:t>
            </a:r>
            <a:r>
              <a:rPr lang="sv-SE" altLang="sv-SE" sz="1200" dirty="0"/>
              <a:t> </a:t>
            </a:r>
            <a:r>
              <a:rPr lang="sv-SE" altLang="sv-SE" sz="1200" dirty="0" err="1"/>
              <a:t>quit</a:t>
            </a:r>
            <a:r>
              <a:rPr lang="sv-SE" altLang="sv-SE" sz="1200" dirty="0"/>
              <a:t> smoking by 1st </a:t>
            </a:r>
            <a:r>
              <a:rPr lang="sv-SE" altLang="sv-SE" sz="1200" dirty="0" err="1"/>
              <a:t>follow-up</a:t>
            </a:r>
            <a:r>
              <a:rPr lang="sv-SE" altLang="sv-SE" sz="1200" dirty="0"/>
              <a:t> 6–10 </a:t>
            </a:r>
            <a:r>
              <a:rPr lang="sv-SE" altLang="sv-SE" sz="1200" dirty="0" err="1"/>
              <a:t>weeks</a:t>
            </a:r>
            <a:r>
              <a:rPr lang="sv-SE" altLang="sv-SE" sz="1200" dirty="0"/>
              <a:t> post AMI. </a:t>
            </a:r>
            <a:r>
              <a:rPr lang="sv-SE" altLang="sv-SE" sz="1200" dirty="0" err="1"/>
              <a:t>Only</a:t>
            </a:r>
            <a:r>
              <a:rPr lang="sv-SE" altLang="sv-SE" sz="1200" dirty="0"/>
              <a:t> </a:t>
            </a:r>
            <a:r>
              <a:rPr lang="sv-SE" altLang="sv-SE" sz="1200" dirty="0" err="1"/>
              <a:t>participating</a:t>
            </a:r>
            <a:r>
              <a:rPr lang="sv-SE" altLang="sv-SE" sz="1200" dirty="0"/>
              <a:t> </a:t>
            </a:r>
            <a:r>
              <a:rPr lang="sv-SE" altLang="sv-SE" sz="1200" dirty="0" err="1"/>
              <a:t>centres</a:t>
            </a:r>
            <a:r>
              <a:rPr lang="sv-SE" altLang="sv-SE" sz="1200" dirty="0"/>
              <a:t> </a:t>
            </a:r>
            <a:r>
              <a:rPr lang="sv-SE" altLang="sv-SE" sz="1200" dirty="0" err="1"/>
              <a:t>with</a:t>
            </a:r>
            <a:r>
              <a:rPr lang="sv-SE" altLang="sv-SE" sz="1200" dirty="0"/>
              <a:t> at </a:t>
            </a:r>
            <a:r>
              <a:rPr lang="sv-SE" altLang="sv-SE" sz="1200" dirty="0" err="1"/>
              <a:t>least</a:t>
            </a:r>
            <a:r>
              <a:rPr lang="sv-SE" altLang="sv-SE" sz="1200" dirty="0"/>
              <a:t> 10 </a:t>
            </a:r>
            <a:r>
              <a:rPr lang="sv-SE" altLang="sv-SE" sz="1200" dirty="0" err="1"/>
              <a:t>smokers</a:t>
            </a:r>
            <a:r>
              <a:rPr lang="sv-SE" altLang="sv-SE" sz="1200" dirty="0"/>
              <a:t> at </a:t>
            </a:r>
            <a:r>
              <a:rPr lang="sv-SE" altLang="sv-SE" sz="1200" dirty="0" err="1"/>
              <a:t>admission</a:t>
            </a:r>
            <a:r>
              <a:rPr lang="sv-SE" altLang="sv-SE" sz="1200" dirty="0"/>
              <a:t> for AMI </a:t>
            </a:r>
            <a:r>
              <a:rPr lang="sv-SE" altLang="sv-SE" sz="1200" dirty="0" err="1"/>
              <a:t>are</a:t>
            </a:r>
            <a:r>
              <a:rPr lang="sv-SE" altLang="sv-SE" sz="1200" dirty="0"/>
              <a:t> </a:t>
            </a:r>
            <a:r>
              <a:rPr lang="sv-SE" altLang="sv-SE" sz="1200" dirty="0" err="1"/>
              <a:t>included</a:t>
            </a:r>
            <a:r>
              <a:rPr lang="sv-SE" altLang="sv-SE" sz="1200" dirty="0"/>
              <a:t> in the </a:t>
            </a:r>
            <a:r>
              <a:rPr lang="sv-SE" altLang="sv-SE" sz="1200" dirty="0" err="1"/>
              <a:t>figure</a:t>
            </a:r>
            <a:r>
              <a:rPr lang="sv-SE" altLang="sv-SE" sz="1200" dirty="0"/>
              <a:t>. Patients </a:t>
            </a:r>
            <a:r>
              <a:rPr lang="sv-SE" altLang="sv-SE" sz="1200" dirty="0" err="1"/>
              <a:t>with</a:t>
            </a:r>
            <a:r>
              <a:rPr lang="sv-SE" altLang="sv-SE" sz="1200" dirty="0"/>
              <a:t> 1st </a:t>
            </a:r>
            <a:r>
              <a:rPr lang="sv-SE" altLang="sv-SE" sz="1200" dirty="0" err="1"/>
              <a:t>follow-up</a:t>
            </a:r>
            <a:r>
              <a:rPr lang="sv-SE" altLang="sv-SE" sz="1200" dirty="0"/>
              <a:t> in 2015,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endParaRPr lang="sv-SE" altLang="sv-SE" sz="1200" dirty="0"/>
          </a:p>
          <a:p>
            <a:endParaRPr lang="sv-SE"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6B7D8-EE19-4546-BED8-9D02A98CE44E}" type="slidenum">
              <a:rPr lang="sv-SE" smtClean="0"/>
              <a:t>17</a:t>
            </a:fld>
            <a:endParaRPr lang="sv-SE"/>
          </a:p>
        </p:txBody>
      </p:sp>
    </p:spTree>
    <p:extLst>
      <p:ext uri="{BB962C8B-B14F-4D97-AF65-F5344CB8AC3E}">
        <p14:creationId xmlns:p14="http://schemas.microsoft.com/office/powerpoint/2010/main" val="49075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ltLang="sv-SE" sz="1200" b="1" dirty="0" err="1"/>
              <a:t>Figure</a:t>
            </a:r>
            <a:r>
              <a:rPr lang="sv-SE" altLang="sv-SE" sz="1200" b="1" dirty="0"/>
              <a:t> 25. </a:t>
            </a:r>
            <a:r>
              <a:rPr lang="sv-SE" altLang="sv-SE" sz="1200" dirty="0"/>
              <a:t>Proportion </a:t>
            </a:r>
            <a:r>
              <a:rPr lang="sv-SE" altLang="sv-SE" sz="1200" dirty="0" err="1"/>
              <a:t>of</a:t>
            </a:r>
            <a:r>
              <a:rPr lang="sv-SE" altLang="sv-SE" sz="1200" dirty="0"/>
              <a:t> patients </a:t>
            </a:r>
            <a:r>
              <a:rPr lang="sv-SE" altLang="sv-SE" sz="1200" dirty="0" err="1"/>
              <a:t>who</a:t>
            </a:r>
            <a:r>
              <a:rPr lang="sv-SE" altLang="sv-SE" sz="1200" dirty="0"/>
              <a:t> </a:t>
            </a:r>
            <a:r>
              <a:rPr lang="sv-SE" altLang="sv-SE" sz="1200" dirty="0" err="1"/>
              <a:t>have</a:t>
            </a:r>
            <a:r>
              <a:rPr lang="sv-SE" altLang="sv-SE" sz="1200" dirty="0"/>
              <a:t> </a:t>
            </a:r>
            <a:r>
              <a:rPr lang="sv-SE" altLang="sv-SE" sz="1200" dirty="0" err="1"/>
              <a:t>quit</a:t>
            </a:r>
            <a:r>
              <a:rPr lang="sv-SE" altLang="sv-SE" sz="1200" dirty="0"/>
              <a:t> smoking by 1st </a:t>
            </a:r>
            <a:r>
              <a:rPr lang="sv-SE" altLang="sv-SE" sz="1200" dirty="0" err="1"/>
              <a:t>follow-up</a:t>
            </a:r>
            <a:r>
              <a:rPr lang="sv-SE" altLang="sv-SE" sz="1200" dirty="0"/>
              <a:t> 6–10 </a:t>
            </a:r>
            <a:r>
              <a:rPr lang="sv-SE" altLang="sv-SE" sz="1200" dirty="0" err="1"/>
              <a:t>weeks</a:t>
            </a:r>
            <a:r>
              <a:rPr lang="sv-SE" altLang="sv-SE" sz="1200" dirty="0"/>
              <a:t> post AMI. </a:t>
            </a:r>
            <a:r>
              <a:rPr lang="sv-SE" altLang="sv-SE" sz="1200" dirty="0" err="1"/>
              <a:t>Only</a:t>
            </a:r>
            <a:r>
              <a:rPr lang="sv-SE" altLang="sv-SE" sz="1200" dirty="0"/>
              <a:t> </a:t>
            </a:r>
            <a:r>
              <a:rPr lang="sv-SE" altLang="sv-SE" sz="1200" dirty="0" err="1"/>
              <a:t>participating</a:t>
            </a:r>
            <a:r>
              <a:rPr lang="sv-SE" altLang="sv-SE" sz="1200" dirty="0"/>
              <a:t> </a:t>
            </a:r>
            <a:r>
              <a:rPr lang="sv-SE" altLang="sv-SE" sz="1200" dirty="0" err="1"/>
              <a:t>centres</a:t>
            </a:r>
            <a:r>
              <a:rPr lang="sv-SE" altLang="sv-SE" sz="1200" dirty="0"/>
              <a:t> </a:t>
            </a:r>
            <a:r>
              <a:rPr lang="sv-SE" altLang="sv-SE" sz="1200" dirty="0" err="1"/>
              <a:t>with</a:t>
            </a:r>
            <a:r>
              <a:rPr lang="sv-SE" altLang="sv-SE" sz="1200" dirty="0"/>
              <a:t> at </a:t>
            </a:r>
            <a:r>
              <a:rPr lang="sv-SE" altLang="sv-SE" sz="1200" dirty="0" err="1"/>
              <a:t>least</a:t>
            </a:r>
            <a:r>
              <a:rPr lang="sv-SE" altLang="sv-SE" sz="1200" dirty="0"/>
              <a:t> 10 </a:t>
            </a:r>
            <a:r>
              <a:rPr lang="sv-SE" altLang="sv-SE" sz="1200" dirty="0" err="1"/>
              <a:t>smokers</a:t>
            </a:r>
            <a:r>
              <a:rPr lang="sv-SE" altLang="sv-SE" sz="1200" dirty="0"/>
              <a:t> at </a:t>
            </a:r>
            <a:r>
              <a:rPr lang="sv-SE" altLang="sv-SE" sz="1200" dirty="0" err="1"/>
              <a:t>admission</a:t>
            </a:r>
            <a:r>
              <a:rPr lang="sv-SE" altLang="sv-SE" sz="1200" dirty="0"/>
              <a:t> for AMI </a:t>
            </a:r>
            <a:r>
              <a:rPr lang="sv-SE" altLang="sv-SE" sz="1200" dirty="0" err="1"/>
              <a:t>are</a:t>
            </a:r>
            <a:r>
              <a:rPr lang="sv-SE" altLang="sv-SE" sz="1200" dirty="0"/>
              <a:t> </a:t>
            </a:r>
            <a:r>
              <a:rPr lang="sv-SE" altLang="sv-SE" sz="1200" dirty="0" err="1"/>
              <a:t>included</a:t>
            </a:r>
            <a:r>
              <a:rPr lang="sv-SE" altLang="sv-SE" sz="1200" dirty="0"/>
              <a:t> in the </a:t>
            </a:r>
            <a:r>
              <a:rPr lang="sv-SE" altLang="sv-SE" sz="1200" dirty="0" err="1"/>
              <a:t>figure</a:t>
            </a:r>
            <a:r>
              <a:rPr lang="sv-SE" altLang="sv-SE" sz="1200" dirty="0"/>
              <a:t>. Patients </a:t>
            </a:r>
            <a:r>
              <a:rPr lang="sv-SE" altLang="sv-SE" sz="1200" dirty="0" err="1"/>
              <a:t>with</a:t>
            </a:r>
            <a:r>
              <a:rPr lang="sv-SE" altLang="sv-SE" sz="1200" dirty="0"/>
              <a:t> 1st </a:t>
            </a:r>
            <a:r>
              <a:rPr lang="sv-SE" altLang="sv-SE" sz="1200" dirty="0" err="1"/>
              <a:t>follow-up</a:t>
            </a:r>
            <a:r>
              <a:rPr lang="sv-SE" altLang="sv-SE" sz="1200" dirty="0"/>
              <a:t> in 2015,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endParaRPr lang="sv-SE" altLang="sv-SE" sz="1200" dirty="0"/>
          </a:p>
          <a:p>
            <a:endParaRPr lang="sv-SE"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6B7D8-EE19-4546-BED8-9D02A98CE44E}" type="slidenum">
              <a:rPr lang="sv-SE" smtClean="0"/>
              <a:t>18</a:t>
            </a:fld>
            <a:endParaRPr lang="sv-SE"/>
          </a:p>
        </p:txBody>
      </p:sp>
    </p:spTree>
    <p:extLst>
      <p:ext uri="{BB962C8B-B14F-4D97-AF65-F5344CB8AC3E}">
        <p14:creationId xmlns:p14="http://schemas.microsoft.com/office/powerpoint/2010/main" val="28760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err="1"/>
              <a:t>Figure</a:t>
            </a:r>
            <a:r>
              <a:rPr lang="sv-SE" altLang="sv-SE" sz="1200" b="1" dirty="0"/>
              <a:t> 24. </a:t>
            </a:r>
            <a:r>
              <a:rPr lang="sv-SE" altLang="sv-SE" sz="1200" dirty="0"/>
              <a:t>Proportion </a:t>
            </a:r>
            <a:r>
              <a:rPr lang="sv-SE" altLang="sv-SE" sz="1200" dirty="0" err="1"/>
              <a:t>of</a:t>
            </a:r>
            <a:r>
              <a:rPr lang="sv-SE" altLang="sv-SE" sz="1200" dirty="0"/>
              <a:t> patients at </a:t>
            </a:r>
            <a:r>
              <a:rPr lang="sv-SE" altLang="sv-SE" sz="1200" dirty="0" err="1"/>
              <a:t>each</a:t>
            </a:r>
            <a:r>
              <a:rPr lang="sv-SE" altLang="sv-SE" sz="1200" dirty="0"/>
              <a:t> </a:t>
            </a:r>
            <a:r>
              <a:rPr lang="sv-SE" altLang="sv-SE" sz="1200" dirty="0" err="1"/>
              <a:t>centre</a:t>
            </a:r>
            <a:r>
              <a:rPr lang="sv-SE" altLang="sv-SE" sz="1200" dirty="0"/>
              <a:t>, </a:t>
            </a:r>
            <a:r>
              <a:rPr lang="sv-SE" altLang="sv-SE" sz="1200" dirty="0" err="1"/>
              <a:t>who</a:t>
            </a:r>
            <a:r>
              <a:rPr lang="sv-SE" altLang="sv-SE" sz="1200" dirty="0"/>
              <a:t> </a:t>
            </a:r>
            <a:r>
              <a:rPr lang="sv-SE" altLang="sv-SE" sz="1200" dirty="0" err="1"/>
              <a:t>have</a:t>
            </a:r>
            <a:r>
              <a:rPr lang="sv-SE" altLang="sv-SE" sz="1200" dirty="0"/>
              <a:t> </a:t>
            </a:r>
            <a:r>
              <a:rPr lang="sv-SE" altLang="sv-SE" sz="1200" dirty="0" err="1"/>
              <a:t>participated</a:t>
            </a:r>
            <a:r>
              <a:rPr lang="sv-SE" altLang="sv-SE" sz="1200" dirty="0"/>
              <a:t> in a hospital-</a:t>
            </a:r>
            <a:r>
              <a:rPr lang="sv-SE" altLang="sv-SE" sz="1200" dirty="0" err="1"/>
              <a:t>based</a:t>
            </a:r>
            <a:r>
              <a:rPr lang="sv-SE" altLang="sv-SE" sz="1200" dirty="0"/>
              <a:t> </a:t>
            </a:r>
            <a:r>
              <a:rPr lang="sv-SE" altLang="sv-SE" sz="1200" dirty="0" err="1"/>
              <a:t>physical</a:t>
            </a:r>
            <a:r>
              <a:rPr lang="sv-SE" altLang="sv-SE" sz="1200" dirty="0"/>
              <a:t> </a:t>
            </a:r>
            <a:r>
              <a:rPr lang="sv-SE" altLang="sv-SE" sz="1200" dirty="0" err="1"/>
              <a:t>exercise</a:t>
            </a:r>
            <a:r>
              <a:rPr lang="sv-SE" altLang="sv-SE" sz="1200" dirty="0"/>
              <a:t> </a:t>
            </a:r>
            <a:r>
              <a:rPr lang="sv-SE" altLang="sv-SE" sz="1200" dirty="0" err="1"/>
              <a:t>programme</a:t>
            </a:r>
            <a:r>
              <a:rPr lang="sv-SE" altLang="sv-SE" sz="1200" dirty="0"/>
              <a:t> </a:t>
            </a:r>
            <a:r>
              <a:rPr lang="sv-SE" altLang="sv-SE" sz="1200" dirty="0" err="1"/>
              <a:t>with</a:t>
            </a:r>
            <a:r>
              <a:rPr lang="sv-SE" altLang="sv-SE" sz="1200" dirty="0"/>
              <a:t> at </a:t>
            </a:r>
            <a:r>
              <a:rPr lang="sv-SE" altLang="sv-SE" sz="1200" dirty="0" err="1"/>
              <a:t>least</a:t>
            </a:r>
            <a:r>
              <a:rPr lang="sv-SE" altLang="sv-SE" sz="1200" dirty="0"/>
              <a:t> 2 </a:t>
            </a:r>
            <a:r>
              <a:rPr lang="sv-SE" altLang="sv-SE" sz="1200" dirty="0" err="1"/>
              <a:t>training</a:t>
            </a:r>
            <a:r>
              <a:rPr lang="sv-SE" altLang="sv-SE" sz="1200" dirty="0"/>
              <a:t> sessions per </a:t>
            </a:r>
            <a:r>
              <a:rPr lang="sv-SE" altLang="sv-SE" sz="1200" dirty="0" err="1"/>
              <a:t>week</a:t>
            </a:r>
            <a:r>
              <a:rPr lang="sv-SE" altLang="sv-SE" sz="1200" dirty="0"/>
              <a:t>. Patients </a:t>
            </a:r>
            <a:r>
              <a:rPr lang="sv-SE" altLang="sv-SE" sz="1200" dirty="0" err="1"/>
              <a:t>with</a:t>
            </a:r>
            <a:r>
              <a:rPr lang="sv-SE" altLang="sv-SE" sz="1200" dirty="0"/>
              <a:t> 2nd </a:t>
            </a:r>
            <a:r>
              <a:rPr lang="sv-SE" altLang="sv-SE" sz="1200" dirty="0" err="1"/>
              <a:t>follow-up</a:t>
            </a:r>
            <a:r>
              <a:rPr lang="sv-SE" altLang="sv-SE" sz="1200" dirty="0"/>
              <a:t> in 2015, </a:t>
            </a:r>
            <a:r>
              <a:rPr lang="sv-SE" altLang="sv-SE" sz="1200" dirty="0" err="1"/>
              <a:t>mean</a:t>
            </a:r>
            <a:r>
              <a:rPr lang="sv-SE" altLang="sv-SE" sz="1200" dirty="0"/>
              <a:t> </a:t>
            </a:r>
            <a:r>
              <a:rPr lang="sv-SE" altLang="sv-SE" sz="1200" dirty="0" err="1"/>
              <a:t>value</a:t>
            </a:r>
            <a:r>
              <a:rPr lang="sv-SE" altLang="sv-SE" sz="1200" dirty="0"/>
              <a:t> for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r>
              <a:rPr lang="sv-SE" altLang="sv-SE" sz="1200" dirty="0"/>
              <a:t>.</a:t>
            </a:r>
          </a:p>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6B7D8-EE19-4546-BED8-9D02A98CE44E}" type="slidenum">
              <a:rPr lang="sv-SE" smtClean="0"/>
              <a:t>19</a:t>
            </a:fld>
            <a:endParaRPr lang="sv-SE"/>
          </a:p>
        </p:txBody>
      </p:sp>
    </p:spTree>
    <p:extLst>
      <p:ext uri="{BB962C8B-B14F-4D97-AF65-F5344CB8AC3E}">
        <p14:creationId xmlns:p14="http://schemas.microsoft.com/office/powerpoint/2010/main" val="296503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ltLang="sv-SE" sz="1200" b="1" dirty="0" err="1"/>
              <a:t>Figure</a:t>
            </a:r>
            <a:r>
              <a:rPr lang="sv-SE" altLang="sv-SE" sz="1200" b="1" dirty="0"/>
              <a:t> 10. </a:t>
            </a:r>
            <a:r>
              <a:rPr lang="sv-SE" altLang="sv-SE" sz="1200" dirty="0" err="1"/>
              <a:t>Mean</a:t>
            </a:r>
            <a:r>
              <a:rPr lang="sv-SE" altLang="sv-SE" sz="1200" dirty="0"/>
              <a:t> LDL-</a:t>
            </a:r>
            <a:r>
              <a:rPr lang="sv-SE" altLang="sv-SE" sz="1200" dirty="0" err="1"/>
              <a:t>cholesterol</a:t>
            </a:r>
            <a:r>
              <a:rPr lang="sv-SE" altLang="sv-SE" sz="1200" dirty="0"/>
              <a:t> at </a:t>
            </a:r>
            <a:r>
              <a:rPr lang="sv-SE" altLang="sv-SE" sz="1200" dirty="0" err="1"/>
              <a:t>baseline</a:t>
            </a:r>
            <a:r>
              <a:rPr lang="sv-SE" altLang="sv-SE" sz="1200" dirty="0"/>
              <a:t> (</a:t>
            </a:r>
            <a:r>
              <a:rPr lang="sv-SE" altLang="sv-SE" sz="1200" dirty="0" err="1"/>
              <a:t>admission</a:t>
            </a:r>
            <a:r>
              <a:rPr lang="sv-SE" altLang="sv-SE" sz="1200" dirty="0"/>
              <a:t> to CICU) and at </a:t>
            </a:r>
            <a:r>
              <a:rPr lang="sv-SE" altLang="sv-SE" sz="1200" dirty="0" err="1"/>
              <a:t>follow-up</a:t>
            </a:r>
            <a:r>
              <a:rPr lang="sv-SE" altLang="sv-SE" sz="1200" dirty="0"/>
              <a:t> 12 </a:t>
            </a:r>
            <a:r>
              <a:rPr lang="sv-SE" altLang="sv-SE" sz="1200" dirty="0" err="1"/>
              <a:t>months</a:t>
            </a:r>
            <a:r>
              <a:rPr lang="sv-SE" altLang="sv-SE" sz="1200" dirty="0"/>
              <a:t> post AMI at </a:t>
            </a:r>
            <a:r>
              <a:rPr lang="sv-SE" altLang="sv-SE" sz="1200" dirty="0" err="1"/>
              <a:t>each</a:t>
            </a:r>
            <a:r>
              <a:rPr lang="sv-SE" altLang="sv-SE" sz="1200" dirty="0"/>
              <a:t> </a:t>
            </a:r>
            <a:r>
              <a:rPr lang="sv-SE" altLang="sv-SE" sz="1200" dirty="0" err="1"/>
              <a:t>participating</a:t>
            </a:r>
            <a:r>
              <a:rPr lang="sv-SE" altLang="sv-SE" sz="1200" dirty="0"/>
              <a:t> </a:t>
            </a:r>
            <a:r>
              <a:rPr lang="sv-SE" altLang="sv-SE" sz="1200" dirty="0" err="1"/>
              <a:t>centre</a:t>
            </a:r>
            <a:r>
              <a:rPr lang="sv-SE" altLang="sv-SE" sz="1200" dirty="0"/>
              <a:t>. Patients </a:t>
            </a:r>
            <a:r>
              <a:rPr lang="sv-SE" altLang="sv-SE" sz="1200" dirty="0" err="1"/>
              <a:t>with</a:t>
            </a:r>
            <a:r>
              <a:rPr lang="sv-SE" altLang="sv-SE" sz="1200" dirty="0"/>
              <a:t> 2nd </a:t>
            </a:r>
            <a:r>
              <a:rPr lang="sv-SE" altLang="sv-SE" sz="1200" dirty="0" err="1"/>
              <a:t>follow-up</a:t>
            </a:r>
            <a:r>
              <a:rPr lang="sv-SE" altLang="sv-SE" sz="1200" dirty="0"/>
              <a:t> in 2015</a:t>
            </a:r>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20</a:t>
            </a:fld>
            <a:endParaRPr lang="sv-SE"/>
          </a:p>
        </p:txBody>
      </p:sp>
    </p:spTree>
    <p:extLst>
      <p:ext uri="{BB962C8B-B14F-4D97-AF65-F5344CB8AC3E}">
        <p14:creationId xmlns:p14="http://schemas.microsoft.com/office/powerpoint/2010/main" val="1199537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err="1"/>
              <a:t>Figure</a:t>
            </a:r>
            <a:r>
              <a:rPr lang="sv-SE" altLang="sv-SE" sz="1200" b="1" dirty="0"/>
              <a:t> 29. </a:t>
            </a:r>
            <a:r>
              <a:rPr lang="sv-SE" altLang="sv-SE" sz="1200" dirty="0"/>
              <a:t>Proportion </a:t>
            </a:r>
            <a:r>
              <a:rPr lang="sv-SE" altLang="sv-SE" sz="1200" dirty="0" err="1"/>
              <a:t>of</a:t>
            </a:r>
            <a:r>
              <a:rPr lang="sv-SE" altLang="sv-SE" sz="1200" dirty="0"/>
              <a:t> patients at </a:t>
            </a:r>
            <a:r>
              <a:rPr lang="sv-SE" altLang="sv-SE" sz="1200" dirty="0" err="1"/>
              <a:t>each</a:t>
            </a:r>
            <a:r>
              <a:rPr lang="sv-SE" altLang="sv-SE" sz="1200" dirty="0"/>
              <a:t> </a:t>
            </a:r>
            <a:r>
              <a:rPr lang="sv-SE" altLang="sv-SE" sz="1200" dirty="0" err="1"/>
              <a:t>participating</a:t>
            </a:r>
            <a:r>
              <a:rPr lang="sv-SE" altLang="sv-SE" sz="1200" dirty="0"/>
              <a:t> </a:t>
            </a:r>
            <a:r>
              <a:rPr lang="sv-SE" altLang="sv-SE" sz="1200" dirty="0" err="1"/>
              <a:t>centre</a:t>
            </a:r>
            <a:r>
              <a:rPr lang="sv-SE" altLang="sv-SE" sz="1200" dirty="0"/>
              <a:t> </a:t>
            </a:r>
            <a:r>
              <a:rPr lang="sv-SE" altLang="sv-SE" sz="1200" dirty="0" err="1"/>
              <a:t>who</a:t>
            </a:r>
            <a:r>
              <a:rPr lang="sv-SE" altLang="sv-SE" sz="1200" dirty="0"/>
              <a:t> </a:t>
            </a:r>
            <a:r>
              <a:rPr lang="sv-SE" altLang="sv-SE" sz="1200" dirty="0" err="1"/>
              <a:t>have</a:t>
            </a:r>
            <a:r>
              <a:rPr lang="sv-SE" altLang="sv-SE" sz="1200" dirty="0"/>
              <a:t> </a:t>
            </a:r>
            <a:r>
              <a:rPr lang="sv-SE" altLang="sv-SE" sz="1200" dirty="0" err="1"/>
              <a:t>reached</a:t>
            </a:r>
            <a:r>
              <a:rPr lang="sv-SE" altLang="sv-SE" sz="1200" dirty="0"/>
              <a:t> </a:t>
            </a:r>
            <a:r>
              <a:rPr lang="sv-SE" altLang="sv-SE" sz="1200" dirty="0" err="1"/>
              <a:t>treatment</a:t>
            </a:r>
            <a:r>
              <a:rPr lang="sv-SE" altLang="sv-SE" sz="1200" dirty="0"/>
              <a:t> </a:t>
            </a:r>
            <a:r>
              <a:rPr lang="sv-SE" altLang="sv-SE" sz="1200" dirty="0" err="1"/>
              <a:t>target</a:t>
            </a:r>
            <a:r>
              <a:rPr lang="sv-SE" altLang="sv-SE" sz="1200" dirty="0"/>
              <a:t> for LDL-</a:t>
            </a:r>
            <a:r>
              <a:rPr lang="sv-SE" altLang="sv-SE" sz="1200" dirty="0" err="1"/>
              <a:t>cholesterol</a:t>
            </a:r>
            <a:r>
              <a:rPr lang="sv-SE" altLang="sv-SE" sz="1200" dirty="0"/>
              <a:t> (LDL &lt; 1.8 </a:t>
            </a:r>
            <a:r>
              <a:rPr lang="sv-SE" altLang="sv-SE" sz="1200" dirty="0" err="1"/>
              <a:t>mmol</a:t>
            </a:r>
            <a:r>
              <a:rPr lang="sv-SE" altLang="sv-SE" sz="1200" dirty="0"/>
              <a:t>/L or a </a:t>
            </a:r>
            <a:r>
              <a:rPr lang="sv-SE" altLang="sv-SE" sz="1200" dirty="0" err="1"/>
              <a:t>reduction</a:t>
            </a:r>
            <a:r>
              <a:rPr lang="sv-SE" altLang="sv-SE" sz="1200" dirty="0"/>
              <a:t> by at </a:t>
            </a:r>
            <a:r>
              <a:rPr lang="sv-SE" altLang="sv-SE" sz="1200" dirty="0" err="1"/>
              <a:t>least</a:t>
            </a:r>
            <a:r>
              <a:rPr lang="sv-SE" altLang="sv-SE" sz="1200" dirty="0"/>
              <a:t> 50 % from </a:t>
            </a:r>
            <a:r>
              <a:rPr lang="sv-SE" altLang="sv-SE" sz="1200" dirty="0" err="1"/>
              <a:t>baseline</a:t>
            </a:r>
            <a:r>
              <a:rPr lang="sv-SE" altLang="sv-SE" sz="1200" dirty="0"/>
              <a:t>, or </a:t>
            </a:r>
            <a:r>
              <a:rPr lang="sv-SE" altLang="sv-SE" sz="1200" dirty="0" err="1"/>
              <a:t>ApoB</a:t>
            </a:r>
            <a:r>
              <a:rPr lang="sv-SE" altLang="sv-SE" sz="1200" dirty="0"/>
              <a:t> &lt; 0.8 g/L) at </a:t>
            </a:r>
            <a:r>
              <a:rPr lang="sv-SE" altLang="sv-SE" sz="1200" dirty="0" err="1"/>
              <a:t>follow-up</a:t>
            </a:r>
            <a:r>
              <a:rPr lang="sv-SE" altLang="sv-SE" sz="1200" dirty="0"/>
              <a:t> 6–10 </a:t>
            </a:r>
            <a:r>
              <a:rPr lang="sv-SE" altLang="sv-SE" sz="1200" dirty="0" err="1"/>
              <a:t>weeks</a:t>
            </a:r>
            <a:r>
              <a:rPr lang="sv-SE" altLang="sv-SE" sz="1200" dirty="0"/>
              <a:t> post AMI. </a:t>
            </a:r>
            <a:r>
              <a:rPr lang="sv-SE" altLang="sv-SE" sz="1200" dirty="0" err="1"/>
              <a:t>Mean</a:t>
            </a:r>
            <a:r>
              <a:rPr lang="sv-SE" altLang="sv-SE" sz="1200" dirty="0"/>
              <a:t> </a:t>
            </a:r>
            <a:r>
              <a:rPr lang="sv-SE" altLang="sv-SE" sz="1200" dirty="0" err="1"/>
              <a:t>value</a:t>
            </a:r>
            <a:r>
              <a:rPr lang="sv-SE" altLang="sv-SE" sz="1200" dirty="0"/>
              <a:t> for 1st </a:t>
            </a:r>
            <a:r>
              <a:rPr lang="sv-SE" altLang="sv-SE" sz="1200" dirty="0" err="1"/>
              <a:t>follow-up</a:t>
            </a:r>
            <a:r>
              <a:rPr lang="sv-SE" altLang="sv-SE" sz="1200" dirty="0"/>
              <a:t> in 2015,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r>
              <a:rPr lang="sv-SE" altLang="sv-SE" sz="1200" dirty="0"/>
              <a:t>.</a:t>
            </a: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21</a:t>
            </a:fld>
            <a:endParaRPr lang="sv-SE"/>
          </a:p>
        </p:txBody>
      </p:sp>
    </p:spTree>
    <p:extLst>
      <p:ext uri="{BB962C8B-B14F-4D97-AF65-F5344CB8AC3E}">
        <p14:creationId xmlns:p14="http://schemas.microsoft.com/office/powerpoint/2010/main" val="1223106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err="1"/>
              <a:t>Figure</a:t>
            </a:r>
            <a:r>
              <a:rPr lang="sv-SE" altLang="sv-SE" sz="1200" b="1" dirty="0"/>
              <a:t> 30. </a:t>
            </a:r>
            <a:r>
              <a:rPr lang="sv-SE" altLang="sv-SE" sz="1200" dirty="0"/>
              <a:t>Proportion </a:t>
            </a:r>
            <a:r>
              <a:rPr lang="sv-SE" altLang="sv-SE" sz="1200" dirty="0" err="1"/>
              <a:t>of</a:t>
            </a:r>
            <a:r>
              <a:rPr lang="sv-SE" altLang="sv-SE" sz="1200" dirty="0"/>
              <a:t> patients at </a:t>
            </a:r>
            <a:r>
              <a:rPr lang="sv-SE" altLang="sv-SE" sz="1200" dirty="0" err="1"/>
              <a:t>each</a:t>
            </a:r>
            <a:r>
              <a:rPr lang="sv-SE" altLang="sv-SE" sz="1200" dirty="0"/>
              <a:t> </a:t>
            </a:r>
            <a:r>
              <a:rPr lang="sv-SE" altLang="sv-SE" sz="1200" dirty="0" err="1"/>
              <a:t>participating</a:t>
            </a:r>
            <a:r>
              <a:rPr lang="sv-SE" altLang="sv-SE" sz="1200" dirty="0"/>
              <a:t> </a:t>
            </a:r>
            <a:r>
              <a:rPr lang="sv-SE" altLang="sv-SE" sz="1200" dirty="0" err="1"/>
              <a:t>centre</a:t>
            </a:r>
            <a:r>
              <a:rPr lang="sv-SE" altLang="sv-SE" sz="1200" dirty="0"/>
              <a:t> </a:t>
            </a:r>
            <a:r>
              <a:rPr lang="sv-SE" altLang="sv-SE" sz="1200" dirty="0" err="1"/>
              <a:t>who</a:t>
            </a:r>
            <a:r>
              <a:rPr lang="sv-SE" altLang="sv-SE" sz="1200" dirty="0"/>
              <a:t> </a:t>
            </a:r>
            <a:r>
              <a:rPr lang="sv-SE" altLang="sv-SE" sz="1200" dirty="0" err="1"/>
              <a:t>have</a:t>
            </a:r>
            <a:r>
              <a:rPr lang="sv-SE" altLang="sv-SE" sz="1200" dirty="0"/>
              <a:t> </a:t>
            </a:r>
            <a:r>
              <a:rPr lang="sv-SE" altLang="sv-SE" sz="1200" dirty="0" err="1"/>
              <a:t>reached</a:t>
            </a:r>
            <a:r>
              <a:rPr lang="sv-SE" altLang="sv-SE" sz="1200" dirty="0"/>
              <a:t> </a:t>
            </a:r>
            <a:r>
              <a:rPr lang="sv-SE" altLang="sv-SE" sz="1200" dirty="0" err="1"/>
              <a:t>treatment</a:t>
            </a:r>
            <a:r>
              <a:rPr lang="sv-SE" altLang="sv-SE" sz="1200" dirty="0"/>
              <a:t> </a:t>
            </a:r>
            <a:r>
              <a:rPr lang="sv-SE" altLang="sv-SE" sz="1200" dirty="0" err="1"/>
              <a:t>target</a:t>
            </a:r>
            <a:r>
              <a:rPr lang="sv-SE" altLang="sv-SE" sz="1200" dirty="0"/>
              <a:t> for LDL-</a:t>
            </a:r>
            <a:r>
              <a:rPr lang="sv-SE" altLang="sv-SE" sz="1200" dirty="0" err="1"/>
              <a:t>cholesterol</a:t>
            </a:r>
            <a:r>
              <a:rPr lang="sv-SE" altLang="sv-SE" sz="1200" dirty="0"/>
              <a:t> (LDL &lt; 1.8 </a:t>
            </a:r>
            <a:r>
              <a:rPr lang="sv-SE" altLang="sv-SE" sz="1200" dirty="0" err="1"/>
              <a:t>mmol</a:t>
            </a:r>
            <a:r>
              <a:rPr lang="sv-SE" altLang="sv-SE" sz="1200" dirty="0"/>
              <a:t>/L or a </a:t>
            </a:r>
            <a:r>
              <a:rPr lang="sv-SE" altLang="sv-SE" sz="1200" dirty="0" err="1"/>
              <a:t>reduction</a:t>
            </a:r>
            <a:r>
              <a:rPr lang="sv-SE" altLang="sv-SE" sz="1200" dirty="0"/>
              <a:t> by at </a:t>
            </a:r>
            <a:r>
              <a:rPr lang="sv-SE" altLang="sv-SE" sz="1200" dirty="0" err="1"/>
              <a:t>least</a:t>
            </a:r>
            <a:r>
              <a:rPr lang="sv-SE" altLang="sv-SE" sz="1200" dirty="0"/>
              <a:t> 50 % from </a:t>
            </a:r>
            <a:r>
              <a:rPr lang="sv-SE" altLang="sv-SE" sz="1200" dirty="0" err="1"/>
              <a:t>baseline</a:t>
            </a:r>
            <a:r>
              <a:rPr lang="sv-SE" altLang="sv-SE" sz="1200" dirty="0"/>
              <a:t>, or </a:t>
            </a:r>
            <a:r>
              <a:rPr lang="sv-SE" altLang="sv-SE" sz="1200" dirty="0" err="1"/>
              <a:t>ApoB</a:t>
            </a:r>
            <a:r>
              <a:rPr lang="sv-SE" altLang="sv-SE" sz="1200" dirty="0"/>
              <a:t> &lt; 0.8 g/L) at </a:t>
            </a:r>
            <a:r>
              <a:rPr lang="sv-SE" altLang="sv-SE" sz="1200" dirty="0" err="1"/>
              <a:t>follow-up</a:t>
            </a:r>
            <a:r>
              <a:rPr lang="sv-SE" altLang="sv-SE" sz="1200" dirty="0"/>
              <a:t> 12 </a:t>
            </a:r>
            <a:r>
              <a:rPr lang="sv-SE" altLang="sv-SE" sz="1200" dirty="0" err="1"/>
              <a:t>months</a:t>
            </a:r>
            <a:r>
              <a:rPr lang="sv-SE" altLang="sv-SE" sz="1200" dirty="0"/>
              <a:t> post AMI. </a:t>
            </a:r>
            <a:r>
              <a:rPr lang="sv-SE" altLang="sv-SE" sz="1200" dirty="0" err="1"/>
              <a:t>Mean</a:t>
            </a:r>
            <a:r>
              <a:rPr lang="sv-SE" altLang="sv-SE" sz="1200" dirty="0"/>
              <a:t> </a:t>
            </a:r>
            <a:r>
              <a:rPr lang="sv-SE" altLang="sv-SE" sz="1200" dirty="0" err="1"/>
              <a:t>value</a:t>
            </a:r>
            <a:r>
              <a:rPr lang="sv-SE" altLang="sv-SE" sz="1200" dirty="0"/>
              <a:t> for 2nd </a:t>
            </a:r>
            <a:r>
              <a:rPr lang="sv-SE" altLang="sv-SE" sz="1200" dirty="0" err="1"/>
              <a:t>follow-up</a:t>
            </a:r>
            <a:r>
              <a:rPr lang="sv-SE" altLang="sv-SE" sz="1200" dirty="0"/>
              <a:t> in 2015,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r>
              <a:rPr lang="sv-SE" altLang="sv-SE" sz="1200" dirty="0"/>
              <a:t>.</a:t>
            </a: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22</a:t>
            </a:fld>
            <a:endParaRPr lang="sv-SE"/>
          </a:p>
        </p:txBody>
      </p:sp>
    </p:spTree>
    <p:extLst>
      <p:ext uri="{BB962C8B-B14F-4D97-AF65-F5344CB8AC3E}">
        <p14:creationId xmlns:p14="http://schemas.microsoft.com/office/powerpoint/2010/main" val="58736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a:t>
            </a:fld>
            <a:endParaRPr lang="sv-SE"/>
          </a:p>
        </p:txBody>
      </p:sp>
    </p:spTree>
    <p:extLst>
      <p:ext uri="{BB962C8B-B14F-4D97-AF65-F5344CB8AC3E}">
        <p14:creationId xmlns:p14="http://schemas.microsoft.com/office/powerpoint/2010/main" val="31805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err="1"/>
              <a:t>Figure</a:t>
            </a:r>
            <a:r>
              <a:rPr lang="sv-SE" altLang="sv-SE" sz="1200" b="1" dirty="0"/>
              <a:t> 28. </a:t>
            </a:r>
            <a:r>
              <a:rPr lang="sv-SE" altLang="sv-SE" sz="1200" dirty="0"/>
              <a:t>Proportion </a:t>
            </a:r>
            <a:r>
              <a:rPr lang="sv-SE" altLang="sv-SE" sz="1200" dirty="0" err="1"/>
              <a:t>of</a:t>
            </a:r>
            <a:r>
              <a:rPr lang="sv-SE" altLang="sv-SE" sz="1200" dirty="0"/>
              <a:t> patients at </a:t>
            </a:r>
            <a:r>
              <a:rPr lang="sv-SE" altLang="sv-SE" sz="1200" dirty="0" err="1"/>
              <a:t>each</a:t>
            </a:r>
            <a:r>
              <a:rPr lang="sv-SE" altLang="sv-SE" sz="1200" dirty="0"/>
              <a:t> </a:t>
            </a:r>
            <a:r>
              <a:rPr lang="sv-SE" altLang="sv-SE" sz="1200" dirty="0" err="1"/>
              <a:t>participating</a:t>
            </a:r>
            <a:r>
              <a:rPr lang="sv-SE" altLang="sv-SE" sz="1200" dirty="0"/>
              <a:t> </a:t>
            </a:r>
            <a:r>
              <a:rPr lang="sv-SE" altLang="sv-SE" sz="1200" dirty="0" err="1"/>
              <a:t>centre</a:t>
            </a:r>
            <a:r>
              <a:rPr lang="sv-SE" altLang="sv-SE" sz="1200" dirty="0"/>
              <a:t> </a:t>
            </a:r>
            <a:r>
              <a:rPr lang="sv-SE" altLang="sv-SE" sz="1200" dirty="0" err="1"/>
              <a:t>who</a:t>
            </a:r>
            <a:r>
              <a:rPr lang="sv-SE" altLang="sv-SE" sz="1200" dirty="0"/>
              <a:t> </a:t>
            </a:r>
            <a:r>
              <a:rPr lang="sv-SE" altLang="sv-SE" sz="1200" dirty="0" err="1"/>
              <a:t>have</a:t>
            </a:r>
            <a:r>
              <a:rPr lang="sv-SE" altLang="sv-SE" sz="1200" dirty="0"/>
              <a:t> </a:t>
            </a:r>
            <a:r>
              <a:rPr lang="sv-SE" altLang="sv-SE" sz="1200" dirty="0" err="1"/>
              <a:t>reached</a:t>
            </a:r>
            <a:r>
              <a:rPr lang="sv-SE" altLang="sv-SE" sz="1200" dirty="0"/>
              <a:t> </a:t>
            </a:r>
            <a:r>
              <a:rPr lang="sv-SE" altLang="sv-SE" sz="1200" dirty="0" err="1"/>
              <a:t>treatment</a:t>
            </a:r>
            <a:r>
              <a:rPr lang="sv-SE" altLang="sv-SE" sz="1200" dirty="0"/>
              <a:t> </a:t>
            </a:r>
            <a:r>
              <a:rPr lang="sv-SE" altLang="sv-SE" sz="1200" dirty="0" err="1"/>
              <a:t>target</a:t>
            </a:r>
            <a:r>
              <a:rPr lang="sv-SE" altLang="sv-SE" sz="1200" dirty="0"/>
              <a:t> for </a:t>
            </a:r>
            <a:r>
              <a:rPr lang="sv-SE" altLang="sv-SE" sz="1200" dirty="0" err="1"/>
              <a:t>systolic</a:t>
            </a:r>
            <a:r>
              <a:rPr lang="sv-SE" altLang="sv-SE" sz="1200" dirty="0"/>
              <a:t> </a:t>
            </a:r>
            <a:r>
              <a:rPr lang="sv-SE" altLang="sv-SE" sz="1200" dirty="0" err="1"/>
              <a:t>blood</a:t>
            </a:r>
            <a:r>
              <a:rPr lang="sv-SE" altLang="sv-SE" sz="1200" dirty="0"/>
              <a:t> </a:t>
            </a:r>
            <a:r>
              <a:rPr lang="sv-SE" altLang="sv-SE" sz="1200" dirty="0" err="1"/>
              <a:t>pressure</a:t>
            </a:r>
            <a:r>
              <a:rPr lang="sv-SE" altLang="sv-SE" sz="1200" dirty="0"/>
              <a:t>, &lt; 140 </a:t>
            </a:r>
            <a:r>
              <a:rPr lang="sv-SE" altLang="sv-SE" sz="1200" dirty="0" err="1"/>
              <a:t>mmHg</a:t>
            </a:r>
            <a:r>
              <a:rPr lang="sv-SE" altLang="sv-SE" sz="1200" dirty="0"/>
              <a:t>, at </a:t>
            </a:r>
            <a:r>
              <a:rPr lang="sv-SE" altLang="sv-SE" sz="1200" dirty="0" err="1"/>
              <a:t>follow-up</a:t>
            </a:r>
            <a:r>
              <a:rPr lang="sv-SE" altLang="sv-SE" sz="1200" dirty="0"/>
              <a:t> 12 </a:t>
            </a:r>
            <a:r>
              <a:rPr lang="sv-SE" altLang="sv-SE" sz="1200" dirty="0" err="1"/>
              <a:t>months</a:t>
            </a:r>
            <a:r>
              <a:rPr lang="sv-SE" altLang="sv-SE" sz="1200" dirty="0"/>
              <a:t> post AMI. </a:t>
            </a:r>
            <a:r>
              <a:rPr lang="sv-SE" altLang="sv-SE" sz="1200" dirty="0" err="1"/>
              <a:t>Mean</a:t>
            </a:r>
            <a:r>
              <a:rPr lang="sv-SE" altLang="sv-SE" sz="1200" dirty="0"/>
              <a:t> </a:t>
            </a:r>
            <a:r>
              <a:rPr lang="sv-SE" altLang="sv-SE" sz="1200" dirty="0" err="1"/>
              <a:t>value</a:t>
            </a:r>
            <a:r>
              <a:rPr lang="sv-SE" altLang="sv-SE" sz="1200" dirty="0"/>
              <a:t> for 2nd </a:t>
            </a:r>
            <a:r>
              <a:rPr lang="sv-SE" altLang="sv-SE" sz="1200" dirty="0" err="1"/>
              <a:t>follow-up</a:t>
            </a:r>
            <a:r>
              <a:rPr lang="sv-SE" altLang="sv-SE" sz="1200" dirty="0"/>
              <a:t> in 2015,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r>
              <a:rPr lang="sv-SE" altLang="sv-SE" sz="1200" dirty="0"/>
              <a:t>.</a:t>
            </a: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23</a:t>
            </a:fld>
            <a:endParaRPr lang="sv-SE"/>
          </a:p>
        </p:txBody>
      </p:sp>
    </p:spTree>
    <p:extLst>
      <p:ext uri="{BB962C8B-B14F-4D97-AF65-F5344CB8AC3E}">
        <p14:creationId xmlns:p14="http://schemas.microsoft.com/office/powerpoint/2010/main" val="3943419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err="1"/>
              <a:t>Figure</a:t>
            </a:r>
            <a:r>
              <a:rPr lang="sv-SE" altLang="sv-SE" sz="1200" b="1" dirty="0"/>
              <a:t> 32. </a:t>
            </a:r>
            <a:r>
              <a:rPr lang="sv-SE" altLang="sv-SE" sz="1200" dirty="0"/>
              <a:t>Proportion </a:t>
            </a:r>
            <a:r>
              <a:rPr lang="sv-SE" altLang="sv-SE" sz="1200" dirty="0" err="1"/>
              <a:t>of</a:t>
            </a:r>
            <a:r>
              <a:rPr lang="sv-SE" altLang="sv-SE" sz="1200" dirty="0"/>
              <a:t> patients </a:t>
            </a:r>
            <a:r>
              <a:rPr lang="sv-SE" altLang="sv-SE" sz="1200" dirty="0" err="1"/>
              <a:t>reaching</a:t>
            </a:r>
            <a:r>
              <a:rPr lang="sv-SE" altLang="sv-SE" sz="1200" dirty="0"/>
              <a:t> 4 </a:t>
            </a:r>
            <a:r>
              <a:rPr lang="sv-SE" altLang="sv-SE" sz="1200" dirty="0" err="1"/>
              <a:t>out</a:t>
            </a:r>
            <a:r>
              <a:rPr lang="sv-SE" altLang="sv-SE" sz="1200" dirty="0"/>
              <a:t> </a:t>
            </a:r>
            <a:r>
              <a:rPr lang="sv-SE" altLang="sv-SE" sz="1200" dirty="0" err="1"/>
              <a:t>of</a:t>
            </a:r>
            <a:r>
              <a:rPr lang="sv-SE" altLang="sv-SE" sz="1200" dirty="0"/>
              <a:t> 4 prevention </a:t>
            </a:r>
            <a:r>
              <a:rPr lang="sv-SE" altLang="sv-SE" sz="1200" dirty="0" err="1"/>
              <a:t>goals</a:t>
            </a:r>
            <a:r>
              <a:rPr lang="sv-SE" altLang="sv-SE" sz="1200" dirty="0"/>
              <a:t> (Q4): </a:t>
            </a:r>
            <a:r>
              <a:rPr lang="sv-SE" altLang="sv-SE" sz="1200" dirty="0" err="1"/>
              <a:t>systolic</a:t>
            </a:r>
            <a:r>
              <a:rPr lang="sv-SE" altLang="sv-SE" sz="1200" dirty="0"/>
              <a:t> </a:t>
            </a:r>
            <a:r>
              <a:rPr lang="sv-SE" altLang="sv-SE" sz="1200" dirty="0" err="1"/>
              <a:t>blood</a:t>
            </a:r>
            <a:r>
              <a:rPr lang="sv-SE" altLang="sv-SE" sz="1200" dirty="0"/>
              <a:t> </a:t>
            </a:r>
            <a:r>
              <a:rPr lang="sv-SE" altLang="sv-SE" sz="1200" dirty="0" err="1"/>
              <a:t>pressure</a:t>
            </a:r>
            <a:r>
              <a:rPr lang="sv-SE" altLang="sv-SE" sz="1200" dirty="0"/>
              <a:t> &lt; 140 </a:t>
            </a:r>
            <a:r>
              <a:rPr lang="sv-SE" altLang="sv-SE" sz="1200" dirty="0" err="1"/>
              <a:t>mmHg</a:t>
            </a:r>
            <a:r>
              <a:rPr lang="sv-SE" altLang="sv-SE" sz="1200" dirty="0"/>
              <a:t>, LDL-</a:t>
            </a:r>
            <a:r>
              <a:rPr lang="sv-SE" altLang="sv-SE" sz="1200" dirty="0" err="1"/>
              <a:t>cholesterol</a:t>
            </a:r>
            <a:r>
              <a:rPr lang="sv-SE" altLang="sv-SE" sz="1200" dirty="0"/>
              <a:t> &lt; 1.8 </a:t>
            </a:r>
            <a:r>
              <a:rPr lang="sv-SE" altLang="sv-SE" sz="1200" dirty="0" err="1"/>
              <a:t>mmol</a:t>
            </a:r>
            <a:r>
              <a:rPr lang="sv-SE" altLang="sv-SE" sz="1200" dirty="0"/>
              <a:t>/L (or &gt; 50 % </a:t>
            </a:r>
            <a:r>
              <a:rPr lang="sv-SE" altLang="sv-SE" sz="1200" dirty="0" err="1"/>
              <a:t>reduction</a:t>
            </a:r>
            <a:r>
              <a:rPr lang="sv-SE" altLang="sv-SE" sz="1200" dirty="0"/>
              <a:t> from </a:t>
            </a:r>
            <a:r>
              <a:rPr lang="sv-SE" altLang="sv-SE" sz="1200" dirty="0" err="1"/>
              <a:t>baseline</a:t>
            </a:r>
            <a:r>
              <a:rPr lang="sv-SE" altLang="sv-SE" sz="1200" dirty="0"/>
              <a:t>, or </a:t>
            </a:r>
            <a:r>
              <a:rPr lang="sv-SE" altLang="sv-SE" sz="1200" dirty="0" err="1"/>
              <a:t>ApoB</a:t>
            </a:r>
            <a:r>
              <a:rPr lang="sv-SE" altLang="sv-SE" sz="1200" dirty="0"/>
              <a:t> &lt; 0.8 g/L), </a:t>
            </a:r>
            <a:r>
              <a:rPr lang="sv-SE" altLang="sv-SE" sz="1200" dirty="0" err="1"/>
              <a:t>abstinence</a:t>
            </a:r>
            <a:r>
              <a:rPr lang="sv-SE" altLang="sv-SE" sz="1200" dirty="0"/>
              <a:t> from </a:t>
            </a:r>
            <a:r>
              <a:rPr lang="sv-SE" altLang="sv-SE" sz="1200" dirty="0" err="1"/>
              <a:t>daily</a:t>
            </a:r>
            <a:r>
              <a:rPr lang="sv-SE" altLang="sv-SE" sz="1200" dirty="0"/>
              <a:t> smoking, and participation in a </a:t>
            </a:r>
            <a:r>
              <a:rPr lang="sv-SE" altLang="sv-SE" sz="1200" dirty="0" err="1"/>
              <a:t>physical</a:t>
            </a:r>
            <a:r>
              <a:rPr lang="sv-SE" altLang="sv-SE" sz="1200" dirty="0"/>
              <a:t> </a:t>
            </a:r>
            <a:r>
              <a:rPr lang="sv-SE" altLang="sv-SE" sz="1200" dirty="0" err="1"/>
              <a:t>exercise</a:t>
            </a:r>
            <a:r>
              <a:rPr lang="sv-SE" altLang="sv-SE" sz="1200" dirty="0"/>
              <a:t> </a:t>
            </a:r>
            <a:r>
              <a:rPr lang="sv-SE" altLang="sv-SE" sz="1200" dirty="0" err="1"/>
              <a:t>programme</a:t>
            </a:r>
            <a:r>
              <a:rPr lang="sv-SE" altLang="sv-SE" sz="1200" dirty="0"/>
              <a:t>, at </a:t>
            </a:r>
            <a:r>
              <a:rPr lang="sv-SE" altLang="sv-SE" sz="1200" dirty="0" err="1"/>
              <a:t>follow-up</a:t>
            </a:r>
            <a:r>
              <a:rPr lang="sv-SE" altLang="sv-SE" sz="1200" dirty="0"/>
              <a:t> 12 </a:t>
            </a:r>
            <a:r>
              <a:rPr lang="sv-SE" altLang="sv-SE" sz="1200" dirty="0" err="1"/>
              <a:t>months</a:t>
            </a:r>
            <a:r>
              <a:rPr lang="sv-SE" altLang="sv-SE" sz="1200" dirty="0"/>
              <a:t> post AMI. Hospitals </a:t>
            </a:r>
            <a:r>
              <a:rPr lang="sv-SE" altLang="sv-SE" sz="1200" dirty="0" err="1"/>
              <a:t>included</a:t>
            </a:r>
            <a:r>
              <a:rPr lang="sv-SE" altLang="sv-SE" sz="1200" dirty="0"/>
              <a:t> in </a:t>
            </a:r>
            <a:r>
              <a:rPr lang="sv-SE" altLang="sv-SE" sz="1200" dirty="0" err="1"/>
              <a:t>this</a:t>
            </a:r>
            <a:r>
              <a:rPr lang="sv-SE" altLang="sv-SE" sz="1200" dirty="0"/>
              <a:t> </a:t>
            </a:r>
            <a:r>
              <a:rPr lang="sv-SE" altLang="sv-SE" sz="1200" dirty="0" err="1"/>
              <a:t>figure</a:t>
            </a:r>
            <a:r>
              <a:rPr lang="sv-SE" altLang="sv-SE" sz="1200" dirty="0"/>
              <a:t> </a:t>
            </a:r>
            <a:r>
              <a:rPr lang="sv-SE" altLang="sv-SE" sz="1200" dirty="0" err="1"/>
              <a:t>had</a:t>
            </a:r>
            <a:r>
              <a:rPr lang="sv-SE" altLang="sv-SE" sz="1200" dirty="0"/>
              <a:t> at </a:t>
            </a:r>
            <a:r>
              <a:rPr lang="sv-SE" altLang="sv-SE" sz="1200" dirty="0" err="1"/>
              <a:t>least</a:t>
            </a:r>
            <a:r>
              <a:rPr lang="sv-SE" altLang="sv-SE" sz="1200" dirty="0"/>
              <a:t> 50 % patients </a:t>
            </a:r>
            <a:r>
              <a:rPr lang="sv-SE" altLang="sv-SE" sz="1200" dirty="0" err="1"/>
              <a:t>with</a:t>
            </a:r>
            <a:r>
              <a:rPr lang="sv-SE" altLang="sv-SE" sz="1200" dirty="0"/>
              <a:t> </a:t>
            </a:r>
            <a:r>
              <a:rPr lang="sv-SE" altLang="sv-SE" sz="1200" dirty="0" err="1"/>
              <a:t>complete</a:t>
            </a:r>
            <a:r>
              <a:rPr lang="sv-SE" altLang="sv-SE" sz="1200" dirty="0"/>
              <a:t> data for Q4. Patients </a:t>
            </a:r>
            <a:r>
              <a:rPr lang="sv-SE" altLang="sv-SE" sz="1200" dirty="0" err="1"/>
              <a:t>with</a:t>
            </a:r>
            <a:r>
              <a:rPr lang="sv-SE" altLang="sv-SE" sz="1200" dirty="0"/>
              <a:t> 2nd </a:t>
            </a:r>
            <a:r>
              <a:rPr lang="sv-SE" altLang="sv-SE" sz="1200" dirty="0" err="1"/>
              <a:t>follow-up</a:t>
            </a:r>
            <a:r>
              <a:rPr lang="sv-SE" altLang="sv-SE" sz="1200" dirty="0"/>
              <a:t> in 2015, </a:t>
            </a:r>
            <a:r>
              <a:rPr lang="sv-SE" altLang="sv-SE" sz="1200" dirty="0" err="1"/>
              <a:t>previous</a:t>
            </a:r>
            <a:r>
              <a:rPr lang="sv-SE" altLang="sv-SE" sz="1200" dirty="0"/>
              <a:t> </a:t>
            </a:r>
            <a:r>
              <a:rPr lang="sv-SE" altLang="sv-SE" sz="1200" dirty="0" err="1"/>
              <a:t>years</a:t>
            </a:r>
            <a:r>
              <a:rPr lang="sv-SE" altLang="sv-SE" sz="1200" dirty="0"/>
              <a:t> in </a:t>
            </a:r>
            <a:r>
              <a:rPr lang="sv-SE" altLang="sv-SE" sz="1200" dirty="0" err="1"/>
              <a:t>brackets</a:t>
            </a:r>
            <a:r>
              <a:rPr lang="sv-SE" altLang="sv-SE" sz="1200" dirty="0"/>
              <a:t>.</a:t>
            </a: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24</a:t>
            </a:fld>
            <a:endParaRPr lang="sv-SE"/>
          </a:p>
        </p:txBody>
      </p:sp>
    </p:spTree>
    <p:extLst>
      <p:ext uri="{BB962C8B-B14F-4D97-AF65-F5344CB8AC3E}">
        <p14:creationId xmlns:p14="http://schemas.microsoft.com/office/powerpoint/2010/main" val="664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EUROASPIRE IV </a:t>
            </a:r>
            <a:r>
              <a:rPr lang="sv-SE" sz="1200" b="0" i="0" u="none" strike="noStrike" kern="1200" baseline="0" dirty="0" err="1">
                <a:solidFill>
                  <a:schemeClr val="tx1"/>
                </a:solidFill>
                <a:latin typeface="+mn-lt"/>
                <a:ea typeface="+mn-ea"/>
                <a:cs typeface="+mn-cs"/>
              </a:rPr>
              <a:t>Kotseva</a:t>
            </a:r>
            <a:r>
              <a:rPr lang="sv-SE" sz="1200" b="0" i="0" u="none" strike="noStrike" kern="1200" baseline="0" dirty="0">
                <a:solidFill>
                  <a:schemeClr val="tx1"/>
                </a:solidFill>
                <a:latin typeface="+mn-lt"/>
                <a:ea typeface="+mn-ea"/>
                <a:cs typeface="+mn-cs"/>
              </a:rPr>
              <a:t> et al.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Journal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Preventive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2015; DOI: 10.1177/2047487315569401 : A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Society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survey on the </a:t>
            </a:r>
            <a:r>
              <a:rPr lang="sv-SE" sz="1200" b="0" i="0" u="none" strike="noStrike" kern="1200" baseline="0" dirty="0" err="1">
                <a:solidFill>
                  <a:schemeClr val="tx1"/>
                </a:solidFill>
                <a:latin typeface="+mn-lt"/>
                <a:ea typeface="+mn-ea"/>
                <a:cs typeface="+mn-cs"/>
              </a:rPr>
              <a:t>lifestyle</a:t>
            </a:r>
            <a:r>
              <a:rPr lang="sv-SE" sz="1200" b="0" i="0" u="none" strike="noStrike" kern="1200" baseline="0" dirty="0">
                <a:solidFill>
                  <a:schemeClr val="tx1"/>
                </a:solidFill>
                <a:latin typeface="+mn-lt"/>
                <a:ea typeface="+mn-ea"/>
                <a:cs typeface="+mn-cs"/>
              </a:rPr>
              <a:t>, risk</a:t>
            </a:r>
          </a:p>
          <a:p>
            <a:r>
              <a:rPr lang="sv-SE" sz="1200" b="0" i="0" u="none" strike="noStrike" kern="1200" baseline="0" dirty="0" err="1">
                <a:solidFill>
                  <a:schemeClr val="tx1"/>
                </a:solidFill>
                <a:latin typeface="+mn-lt"/>
                <a:ea typeface="+mn-ea"/>
                <a:cs typeface="+mn-cs"/>
              </a:rPr>
              <a:t>factor</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therapeutic</a:t>
            </a:r>
            <a:r>
              <a:rPr lang="sv-SE" sz="1200" b="0" i="0" u="none" strike="noStrike" kern="1200" baseline="0" dirty="0">
                <a:solidFill>
                  <a:schemeClr val="tx1"/>
                </a:solidFill>
                <a:latin typeface="+mn-lt"/>
                <a:ea typeface="+mn-ea"/>
                <a:cs typeface="+mn-cs"/>
              </a:rPr>
              <a:t> management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patients from 24 </a:t>
            </a:r>
            <a:r>
              <a:rPr lang="sv-SE" sz="1200" b="0" i="0" u="none" strike="noStrike" kern="1200" baseline="0" dirty="0" err="1">
                <a:solidFill>
                  <a:schemeClr val="tx1"/>
                </a:solidFill>
                <a:latin typeface="+mn-lt"/>
                <a:ea typeface="+mn-ea"/>
                <a:cs typeface="+mn-cs"/>
              </a:rPr>
              <a:t>European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Countries</a:t>
            </a:r>
            <a:endParaRPr lang="sv-S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26</a:t>
            </a:fld>
            <a:endParaRPr lang="sv-SE"/>
          </a:p>
        </p:txBody>
      </p:sp>
    </p:spTree>
    <p:extLst>
      <p:ext uri="{BB962C8B-B14F-4D97-AF65-F5344CB8AC3E}">
        <p14:creationId xmlns:p14="http://schemas.microsoft.com/office/powerpoint/2010/main" val="434548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EUROASPIRE IV </a:t>
            </a:r>
            <a:r>
              <a:rPr lang="sv-SE" sz="1200" b="0" i="0" u="none" strike="noStrike" kern="1200" baseline="0" dirty="0" err="1">
                <a:solidFill>
                  <a:schemeClr val="tx1"/>
                </a:solidFill>
                <a:latin typeface="+mn-lt"/>
                <a:ea typeface="+mn-ea"/>
                <a:cs typeface="+mn-cs"/>
              </a:rPr>
              <a:t>Kotseva</a:t>
            </a:r>
            <a:r>
              <a:rPr lang="sv-SE" sz="1200" b="0" i="0" u="none" strike="noStrike" kern="1200" baseline="0" dirty="0">
                <a:solidFill>
                  <a:schemeClr val="tx1"/>
                </a:solidFill>
                <a:latin typeface="+mn-lt"/>
                <a:ea typeface="+mn-ea"/>
                <a:cs typeface="+mn-cs"/>
              </a:rPr>
              <a:t> et al.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Journal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Preventive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2015; DOI: 10.1177/2047487315569401 : A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Society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survey on the </a:t>
            </a:r>
            <a:r>
              <a:rPr lang="sv-SE" sz="1200" b="0" i="0" u="none" strike="noStrike" kern="1200" baseline="0" dirty="0" err="1">
                <a:solidFill>
                  <a:schemeClr val="tx1"/>
                </a:solidFill>
                <a:latin typeface="+mn-lt"/>
                <a:ea typeface="+mn-ea"/>
                <a:cs typeface="+mn-cs"/>
              </a:rPr>
              <a:t>lifestyle</a:t>
            </a:r>
            <a:r>
              <a:rPr lang="sv-SE" sz="1200" b="0" i="0" u="none" strike="noStrike" kern="1200" baseline="0" dirty="0">
                <a:solidFill>
                  <a:schemeClr val="tx1"/>
                </a:solidFill>
                <a:latin typeface="+mn-lt"/>
                <a:ea typeface="+mn-ea"/>
                <a:cs typeface="+mn-cs"/>
              </a:rPr>
              <a:t>, risk</a:t>
            </a:r>
          </a:p>
          <a:p>
            <a:r>
              <a:rPr lang="sv-SE" sz="1200" b="0" i="0" u="none" strike="noStrike" kern="1200" baseline="0" dirty="0" err="1">
                <a:solidFill>
                  <a:schemeClr val="tx1"/>
                </a:solidFill>
                <a:latin typeface="+mn-lt"/>
                <a:ea typeface="+mn-ea"/>
                <a:cs typeface="+mn-cs"/>
              </a:rPr>
              <a:t>factor</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therapeutic</a:t>
            </a:r>
            <a:r>
              <a:rPr lang="sv-SE" sz="1200" b="0" i="0" u="none" strike="noStrike" kern="1200" baseline="0" dirty="0">
                <a:solidFill>
                  <a:schemeClr val="tx1"/>
                </a:solidFill>
                <a:latin typeface="+mn-lt"/>
                <a:ea typeface="+mn-ea"/>
                <a:cs typeface="+mn-cs"/>
              </a:rPr>
              <a:t> management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patients from 24 </a:t>
            </a:r>
            <a:r>
              <a:rPr lang="sv-SE" sz="1200" b="0" i="0" u="none" strike="noStrike" kern="1200" baseline="0" dirty="0" err="1">
                <a:solidFill>
                  <a:schemeClr val="tx1"/>
                </a:solidFill>
                <a:latin typeface="+mn-lt"/>
                <a:ea typeface="+mn-ea"/>
                <a:cs typeface="+mn-cs"/>
              </a:rPr>
              <a:t>European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Countries</a:t>
            </a:r>
            <a:endParaRPr lang="sv-S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27</a:t>
            </a:fld>
            <a:endParaRPr lang="sv-SE"/>
          </a:p>
        </p:txBody>
      </p:sp>
    </p:spTree>
    <p:extLst>
      <p:ext uri="{BB962C8B-B14F-4D97-AF65-F5344CB8AC3E}">
        <p14:creationId xmlns:p14="http://schemas.microsoft.com/office/powerpoint/2010/main" val="1415919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EUROASPIRE IV </a:t>
            </a:r>
            <a:r>
              <a:rPr lang="sv-SE" sz="1200" b="0" i="0" u="none" strike="noStrike" kern="1200" baseline="0" dirty="0" err="1">
                <a:solidFill>
                  <a:schemeClr val="tx1"/>
                </a:solidFill>
                <a:latin typeface="+mn-lt"/>
                <a:ea typeface="+mn-ea"/>
                <a:cs typeface="+mn-cs"/>
              </a:rPr>
              <a:t>Kotseva</a:t>
            </a:r>
            <a:r>
              <a:rPr lang="sv-SE" sz="1200" b="0" i="0" u="none" strike="noStrike" kern="1200" baseline="0" dirty="0">
                <a:solidFill>
                  <a:schemeClr val="tx1"/>
                </a:solidFill>
                <a:latin typeface="+mn-lt"/>
                <a:ea typeface="+mn-ea"/>
                <a:cs typeface="+mn-cs"/>
              </a:rPr>
              <a:t> et al.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Journal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Preventive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2015; DOI: 10.1177/2047487315569401 : A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Society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survey on the </a:t>
            </a:r>
            <a:r>
              <a:rPr lang="sv-SE" sz="1200" b="0" i="0" u="none" strike="noStrike" kern="1200" baseline="0" dirty="0" err="1">
                <a:solidFill>
                  <a:schemeClr val="tx1"/>
                </a:solidFill>
                <a:latin typeface="+mn-lt"/>
                <a:ea typeface="+mn-ea"/>
                <a:cs typeface="+mn-cs"/>
              </a:rPr>
              <a:t>lifestyle</a:t>
            </a:r>
            <a:r>
              <a:rPr lang="sv-SE" sz="1200" b="0" i="0" u="none" strike="noStrike" kern="1200" baseline="0" dirty="0">
                <a:solidFill>
                  <a:schemeClr val="tx1"/>
                </a:solidFill>
                <a:latin typeface="+mn-lt"/>
                <a:ea typeface="+mn-ea"/>
                <a:cs typeface="+mn-cs"/>
              </a:rPr>
              <a:t>, risk</a:t>
            </a:r>
          </a:p>
          <a:p>
            <a:r>
              <a:rPr lang="sv-SE" sz="1200" b="0" i="0" u="none" strike="noStrike" kern="1200" baseline="0" dirty="0" err="1">
                <a:solidFill>
                  <a:schemeClr val="tx1"/>
                </a:solidFill>
                <a:latin typeface="+mn-lt"/>
                <a:ea typeface="+mn-ea"/>
                <a:cs typeface="+mn-cs"/>
              </a:rPr>
              <a:t>factor</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therapeutic</a:t>
            </a:r>
            <a:r>
              <a:rPr lang="sv-SE" sz="1200" b="0" i="0" u="none" strike="noStrike" kern="1200" baseline="0" dirty="0">
                <a:solidFill>
                  <a:schemeClr val="tx1"/>
                </a:solidFill>
                <a:latin typeface="+mn-lt"/>
                <a:ea typeface="+mn-ea"/>
                <a:cs typeface="+mn-cs"/>
              </a:rPr>
              <a:t> management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patients from 24 </a:t>
            </a:r>
            <a:r>
              <a:rPr lang="sv-SE" sz="1200" b="0" i="0" u="none" strike="noStrike" kern="1200" baseline="0" dirty="0" err="1">
                <a:solidFill>
                  <a:schemeClr val="tx1"/>
                </a:solidFill>
                <a:latin typeface="+mn-lt"/>
                <a:ea typeface="+mn-ea"/>
                <a:cs typeface="+mn-cs"/>
              </a:rPr>
              <a:t>European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Countries</a:t>
            </a:r>
            <a:endParaRPr lang="sv-S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28</a:t>
            </a:fld>
            <a:endParaRPr lang="sv-SE"/>
          </a:p>
        </p:txBody>
      </p:sp>
    </p:spTree>
    <p:extLst>
      <p:ext uri="{BB962C8B-B14F-4D97-AF65-F5344CB8AC3E}">
        <p14:creationId xmlns:p14="http://schemas.microsoft.com/office/powerpoint/2010/main" val="504289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EUROASPIRE IV </a:t>
            </a:r>
            <a:r>
              <a:rPr lang="sv-SE" sz="1200" b="0" i="0" u="none" strike="noStrike" kern="1200" baseline="0" dirty="0" err="1">
                <a:solidFill>
                  <a:schemeClr val="tx1"/>
                </a:solidFill>
                <a:latin typeface="+mn-lt"/>
                <a:ea typeface="+mn-ea"/>
                <a:cs typeface="+mn-cs"/>
              </a:rPr>
              <a:t>Kotseva</a:t>
            </a:r>
            <a:r>
              <a:rPr lang="sv-SE" sz="1200" b="0" i="0" u="none" strike="noStrike" kern="1200" baseline="0" dirty="0">
                <a:solidFill>
                  <a:schemeClr val="tx1"/>
                </a:solidFill>
                <a:latin typeface="+mn-lt"/>
                <a:ea typeface="+mn-ea"/>
                <a:cs typeface="+mn-cs"/>
              </a:rPr>
              <a:t> et al.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Journal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Preventive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2015; DOI: 10.1177/2047487315569401 : A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Society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survey on the </a:t>
            </a:r>
            <a:r>
              <a:rPr lang="sv-SE" sz="1200" b="0" i="0" u="none" strike="noStrike" kern="1200" baseline="0" dirty="0" err="1">
                <a:solidFill>
                  <a:schemeClr val="tx1"/>
                </a:solidFill>
                <a:latin typeface="+mn-lt"/>
                <a:ea typeface="+mn-ea"/>
                <a:cs typeface="+mn-cs"/>
              </a:rPr>
              <a:t>lifestyle</a:t>
            </a:r>
            <a:r>
              <a:rPr lang="sv-SE" sz="1200" b="0" i="0" u="none" strike="noStrike" kern="1200" baseline="0" dirty="0">
                <a:solidFill>
                  <a:schemeClr val="tx1"/>
                </a:solidFill>
                <a:latin typeface="+mn-lt"/>
                <a:ea typeface="+mn-ea"/>
                <a:cs typeface="+mn-cs"/>
              </a:rPr>
              <a:t>, risk</a:t>
            </a:r>
          </a:p>
          <a:p>
            <a:r>
              <a:rPr lang="sv-SE" sz="1200" b="0" i="0" u="none" strike="noStrike" kern="1200" baseline="0" dirty="0" err="1">
                <a:solidFill>
                  <a:schemeClr val="tx1"/>
                </a:solidFill>
                <a:latin typeface="+mn-lt"/>
                <a:ea typeface="+mn-ea"/>
                <a:cs typeface="+mn-cs"/>
              </a:rPr>
              <a:t>factor</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therapeutic</a:t>
            </a:r>
            <a:r>
              <a:rPr lang="sv-SE" sz="1200" b="0" i="0" u="none" strike="noStrike" kern="1200" baseline="0" dirty="0">
                <a:solidFill>
                  <a:schemeClr val="tx1"/>
                </a:solidFill>
                <a:latin typeface="+mn-lt"/>
                <a:ea typeface="+mn-ea"/>
                <a:cs typeface="+mn-cs"/>
              </a:rPr>
              <a:t> management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patients from 24 </a:t>
            </a:r>
            <a:r>
              <a:rPr lang="sv-SE" sz="1200" b="0" i="0" u="none" strike="noStrike" kern="1200" baseline="0" dirty="0" err="1">
                <a:solidFill>
                  <a:schemeClr val="tx1"/>
                </a:solidFill>
                <a:latin typeface="+mn-lt"/>
                <a:ea typeface="+mn-ea"/>
                <a:cs typeface="+mn-cs"/>
              </a:rPr>
              <a:t>European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Countries</a:t>
            </a:r>
            <a:endParaRPr lang="sv-S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29</a:t>
            </a:fld>
            <a:endParaRPr lang="sv-SE"/>
          </a:p>
        </p:txBody>
      </p:sp>
    </p:spTree>
    <p:extLst>
      <p:ext uri="{BB962C8B-B14F-4D97-AF65-F5344CB8AC3E}">
        <p14:creationId xmlns:p14="http://schemas.microsoft.com/office/powerpoint/2010/main" val="2227956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EUROASPIRE IV </a:t>
            </a:r>
            <a:r>
              <a:rPr lang="sv-SE" sz="1200" b="0" i="0" u="none" strike="noStrike" kern="1200" baseline="0" dirty="0" err="1">
                <a:solidFill>
                  <a:schemeClr val="tx1"/>
                </a:solidFill>
                <a:latin typeface="+mn-lt"/>
                <a:ea typeface="+mn-ea"/>
                <a:cs typeface="+mn-cs"/>
              </a:rPr>
              <a:t>Kotseva</a:t>
            </a:r>
            <a:r>
              <a:rPr lang="sv-SE" sz="1200" b="0" i="0" u="none" strike="noStrike" kern="1200" baseline="0" dirty="0">
                <a:solidFill>
                  <a:schemeClr val="tx1"/>
                </a:solidFill>
                <a:latin typeface="+mn-lt"/>
                <a:ea typeface="+mn-ea"/>
                <a:cs typeface="+mn-cs"/>
              </a:rPr>
              <a:t> et al.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Journal </a:t>
            </a:r>
            <a:r>
              <a:rPr lang="sv-SE" sz="1200" b="0" i="0" u="none" strike="noStrike" kern="1200" baseline="0" dirty="0" err="1">
                <a:solidFill>
                  <a:schemeClr val="tx1"/>
                </a:solidFill>
                <a:latin typeface="+mn-lt"/>
                <a:ea typeface="+mn-ea"/>
                <a:cs typeface="+mn-cs"/>
              </a:rPr>
              <a:t>of</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Preventive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2015; DOI: 10.1177/2047487315569401 : A </a:t>
            </a:r>
            <a:r>
              <a:rPr lang="sv-SE" sz="1200" b="0" i="0" u="none" strike="noStrike" kern="1200" baseline="0" dirty="0" err="1">
                <a:solidFill>
                  <a:schemeClr val="tx1"/>
                </a:solidFill>
                <a:latin typeface="+mn-lt"/>
                <a:ea typeface="+mn-ea"/>
                <a:cs typeface="+mn-cs"/>
              </a:rPr>
              <a:t>European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Society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Cardiology</a:t>
            </a:r>
            <a:r>
              <a:rPr lang="sv-SE" sz="1200" b="0" i="0" u="none" strike="noStrike" kern="1200" baseline="0" dirty="0">
                <a:solidFill>
                  <a:schemeClr val="tx1"/>
                </a:solidFill>
                <a:latin typeface="+mn-lt"/>
                <a:ea typeface="+mn-ea"/>
                <a:cs typeface="+mn-cs"/>
              </a:rPr>
              <a:t> survey on the </a:t>
            </a:r>
            <a:r>
              <a:rPr lang="sv-SE" sz="1200" b="0" i="0" u="none" strike="noStrike" kern="1200" baseline="0" dirty="0" err="1">
                <a:solidFill>
                  <a:schemeClr val="tx1"/>
                </a:solidFill>
                <a:latin typeface="+mn-lt"/>
                <a:ea typeface="+mn-ea"/>
                <a:cs typeface="+mn-cs"/>
              </a:rPr>
              <a:t>lifestyle</a:t>
            </a:r>
            <a:r>
              <a:rPr lang="sv-SE" sz="1200" b="0" i="0" u="none" strike="noStrike" kern="1200" baseline="0" dirty="0">
                <a:solidFill>
                  <a:schemeClr val="tx1"/>
                </a:solidFill>
                <a:latin typeface="+mn-lt"/>
                <a:ea typeface="+mn-ea"/>
                <a:cs typeface="+mn-cs"/>
              </a:rPr>
              <a:t>, risk</a:t>
            </a:r>
          </a:p>
          <a:p>
            <a:r>
              <a:rPr lang="sv-SE" sz="1200" b="0" i="0" u="none" strike="noStrike" kern="1200" baseline="0" dirty="0" err="1">
                <a:solidFill>
                  <a:schemeClr val="tx1"/>
                </a:solidFill>
                <a:latin typeface="+mn-lt"/>
                <a:ea typeface="+mn-ea"/>
                <a:cs typeface="+mn-cs"/>
              </a:rPr>
              <a:t>factor</a:t>
            </a:r>
            <a:r>
              <a:rPr lang="sv-SE" sz="1200" b="0" i="0" u="none" strike="noStrike" kern="1200" baseline="0" dirty="0">
                <a:solidFill>
                  <a:schemeClr val="tx1"/>
                </a:solidFill>
                <a:latin typeface="+mn-lt"/>
                <a:ea typeface="+mn-ea"/>
                <a:cs typeface="+mn-cs"/>
              </a:rPr>
              <a:t> and </a:t>
            </a:r>
            <a:r>
              <a:rPr lang="sv-SE" sz="1200" b="0" i="0" u="none" strike="noStrike" kern="1200" baseline="0" dirty="0" err="1">
                <a:solidFill>
                  <a:schemeClr val="tx1"/>
                </a:solidFill>
                <a:latin typeface="+mn-lt"/>
                <a:ea typeface="+mn-ea"/>
                <a:cs typeface="+mn-cs"/>
              </a:rPr>
              <a:t>therapeutic</a:t>
            </a:r>
            <a:r>
              <a:rPr lang="sv-SE" sz="1200" b="0" i="0" u="none" strike="noStrike" kern="1200" baseline="0" dirty="0">
                <a:solidFill>
                  <a:schemeClr val="tx1"/>
                </a:solidFill>
                <a:latin typeface="+mn-lt"/>
                <a:ea typeface="+mn-ea"/>
                <a:cs typeface="+mn-cs"/>
              </a:rPr>
              <a:t> management </a:t>
            </a:r>
            <a:r>
              <a:rPr lang="sv-SE" sz="1200" b="0" i="0" u="none" strike="noStrike" kern="1200" baseline="0" dirty="0" err="1">
                <a:solidFill>
                  <a:schemeClr val="tx1"/>
                </a:solidFill>
                <a:latin typeface="+mn-lt"/>
                <a:ea typeface="+mn-ea"/>
                <a:cs typeface="+mn-cs"/>
              </a:rPr>
              <a:t>of</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coronary</a:t>
            </a:r>
            <a:r>
              <a:rPr lang="sv-SE" sz="1200" b="0" i="0" u="none" strike="noStrike" kern="1200" baseline="0" dirty="0">
                <a:solidFill>
                  <a:schemeClr val="tx1"/>
                </a:solidFill>
                <a:latin typeface="+mn-lt"/>
                <a:ea typeface="+mn-ea"/>
                <a:cs typeface="+mn-cs"/>
              </a:rPr>
              <a:t> patients from 24 </a:t>
            </a:r>
            <a:r>
              <a:rPr lang="sv-SE" sz="1200" b="0" i="0" u="none" strike="noStrike" kern="1200" baseline="0" dirty="0" err="1">
                <a:solidFill>
                  <a:schemeClr val="tx1"/>
                </a:solidFill>
                <a:latin typeface="+mn-lt"/>
                <a:ea typeface="+mn-ea"/>
                <a:cs typeface="+mn-cs"/>
              </a:rPr>
              <a:t>European</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Countries</a:t>
            </a:r>
            <a:endParaRPr lang="sv-S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REF: SWEDEHEART</a:t>
            </a:r>
            <a:r>
              <a:rPr lang="sv-SE" sz="1200" kern="1200" baseline="0" dirty="0">
                <a:solidFill>
                  <a:schemeClr val="tx1"/>
                </a:solidFill>
                <a:effectLst/>
                <a:latin typeface="+mn-lt"/>
                <a:ea typeface="+mn-ea"/>
                <a:cs typeface="+mn-cs"/>
              </a:rPr>
              <a:t> Årsrapport 2015</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30</a:t>
            </a:fld>
            <a:endParaRPr lang="sv-SE"/>
          </a:p>
        </p:txBody>
      </p:sp>
    </p:spTree>
    <p:extLst>
      <p:ext uri="{BB962C8B-B14F-4D97-AF65-F5344CB8AC3E}">
        <p14:creationId xmlns:p14="http://schemas.microsoft.com/office/powerpoint/2010/main" val="192283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31</a:t>
            </a:fld>
            <a:endParaRPr lang="sv-SE"/>
          </a:p>
        </p:txBody>
      </p:sp>
    </p:spTree>
    <p:extLst>
      <p:ext uri="{BB962C8B-B14F-4D97-AF65-F5344CB8AC3E}">
        <p14:creationId xmlns:p14="http://schemas.microsoft.com/office/powerpoint/2010/main" val="4037915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32</a:t>
            </a:fld>
            <a:endParaRPr lang="sv-SE"/>
          </a:p>
        </p:txBody>
      </p:sp>
    </p:spTree>
    <p:extLst>
      <p:ext uri="{BB962C8B-B14F-4D97-AF65-F5344CB8AC3E}">
        <p14:creationId xmlns:p14="http://schemas.microsoft.com/office/powerpoint/2010/main" val="2951117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33</a:t>
            </a:fld>
            <a:endParaRPr lang="sv-SE"/>
          </a:p>
        </p:txBody>
      </p:sp>
    </p:spTree>
    <p:extLst>
      <p:ext uri="{BB962C8B-B14F-4D97-AF65-F5344CB8AC3E}">
        <p14:creationId xmlns:p14="http://schemas.microsoft.com/office/powerpoint/2010/main" val="326136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5</a:t>
            </a:fld>
            <a:endParaRPr lang="sv-SE"/>
          </a:p>
        </p:txBody>
      </p:sp>
    </p:spTree>
    <p:extLst>
      <p:ext uri="{BB962C8B-B14F-4D97-AF65-F5344CB8AC3E}">
        <p14:creationId xmlns:p14="http://schemas.microsoft.com/office/powerpoint/2010/main" val="2388292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ct val="0"/>
              </a:spcAft>
            </a:pPr>
            <a:r>
              <a:rPr lang="en-GB" sz="1200" i="1" dirty="0">
                <a:solidFill>
                  <a:schemeClr val="accent2"/>
                </a:solidFill>
                <a:ea typeface="ＭＳ Ｐゴシック" charset="0"/>
              </a:rPr>
              <a:t>Av de 20% </a:t>
            </a:r>
            <a:r>
              <a:rPr lang="en-GB" sz="1200" i="1" dirty="0" err="1">
                <a:solidFill>
                  <a:schemeClr val="accent2"/>
                </a:solidFill>
                <a:ea typeface="ＭＳ Ｐゴシック" charset="0"/>
              </a:rPr>
              <a:t>av</a:t>
            </a:r>
            <a:r>
              <a:rPr lang="en-GB" sz="1200" i="1" dirty="0">
                <a:solidFill>
                  <a:schemeClr val="accent2"/>
                </a:solidFill>
                <a:ea typeface="ＭＳ Ｐゴシック" charset="0"/>
              </a:rPr>
              <a:t> </a:t>
            </a:r>
            <a:r>
              <a:rPr lang="en-GB" sz="1200" i="1" dirty="0" err="1">
                <a:solidFill>
                  <a:schemeClr val="accent2"/>
                </a:solidFill>
                <a:ea typeface="ＭＳ Ｐゴシック" charset="0"/>
              </a:rPr>
              <a:t>patienterna</a:t>
            </a:r>
            <a:r>
              <a:rPr lang="en-GB" sz="1200" i="1" dirty="0">
                <a:solidFill>
                  <a:schemeClr val="accent2"/>
                </a:solidFill>
                <a:ea typeface="ＭＳ Ｐゴシック" charset="0"/>
              </a:rPr>
              <a:t> </a:t>
            </a:r>
            <a:r>
              <a:rPr lang="en-GB" sz="1200" i="1" dirty="0" err="1">
                <a:solidFill>
                  <a:schemeClr val="accent2"/>
                </a:solidFill>
                <a:ea typeface="ＭＳ Ｐゴシック" charset="0"/>
              </a:rPr>
              <a:t>som</a:t>
            </a:r>
            <a:r>
              <a:rPr lang="en-GB" sz="1200" i="1" dirty="0">
                <a:solidFill>
                  <a:schemeClr val="accent2"/>
                </a:solidFill>
                <a:ea typeface="ＭＳ Ｐゴシック" charset="0"/>
              </a:rPr>
              <a:t> </a:t>
            </a:r>
            <a:r>
              <a:rPr lang="en-GB" sz="1200" i="1" dirty="0" err="1">
                <a:solidFill>
                  <a:schemeClr val="accent2"/>
                </a:solidFill>
                <a:ea typeface="ＭＳ Ｐゴシック" charset="0"/>
              </a:rPr>
              <a:t>fick</a:t>
            </a:r>
            <a:r>
              <a:rPr lang="en-GB" sz="1200" i="1" dirty="0">
                <a:solidFill>
                  <a:schemeClr val="accent2"/>
                </a:solidFill>
                <a:ea typeface="ＭＳ Ｐゴシック" charset="0"/>
              </a:rPr>
              <a:t> </a:t>
            </a:r>
            <a:r>
              <a:rPr lang="en-GB" sz="1200" i="1" dirty="0" err="1">
                <a:solidFill>
                  <a:schemeClr val="accent2"/>
                </a:solidFill>
                <a:ea typeface="ＭＳ Ｐゴシック" charset="0"/>
              </a:rPr>
              <a:t>en</a:t>
            </a:r>
            <a:r>
              <a:rPr lang="en-GB" sz="1200" i="1" dirty="0">
                <a:solidFill>
                  <a:schemeClr val="accent2"/>
                </a:solidFill>
                <a:ea typeface="ＭＳ Ｐゴシック" charset="0"/>
              </a:rPr>
              <a:t> </a:t>
            </a:r>
            <a:r>
              <a:rPr lang="en-GB" sz="1200" i="1" dirty="0" err="1">
                <a:solidFill>
                  <a:schemeClr val="accent2"/>
                </a:solidFill>
                <a:ea typeface="ＭＳ Ｐゴシック" charset="0"/>
              </a:rPr>
              <a:t>hjärt-kärlhändelse</a:t>
            </a:r>
            <a:r>
              <a:rPr lang="en-GB" sz="1200" i="1" dirty="0">
                <a:solidFill>
                  <a:schemeClr val="accent2"/>
                </a:solidFill>
                <a:ea typeface="ＭＳ Ｐゴシック" charset="0"/>
              </a:rPr>
              <a:t> under </a:t>
            </a:r>
            <a:r>
              <a:rPr lang="en-GB" sz="1200" i="1" dirty="0" err="1">
                <a:solidFill>
                  <a:schemeClr val="accent2"/>
                </a:solidFill>
                <a:ea typeface="ＭＳ Ｐゴシック" charset="0"/>
              </a:rPr>
              <a:t>tre</a:t>
            </a:r>
            <a:r>
              <a:rPr lang="en-GB" sz="1200" i="1" dirty="0">
                <a:solidFill>
                  <a:schemeClr val="accent2"/>
                </a:solidFill>
                <a:ea typeface="ＭＳ Ｐゴシック" charset="0"/>
              </a:rPr>
              <a:t> </a:t>
            </a:r>
            <a:r>
              <a:rPr lang="en-GB" sz="1200" i="1" dirty="0" err="1">
                <a:solidFill>
                  <a:schemeClr val="accent2"/>
                </a:solidFill>
                <a:ea typeface="ＭＳ Ｐゴシック" charset="0"/>
              </a:rPr>
              <a:t>års</a:t>
            </a:r>
            <a:r>
              <a:rPr lang="en-GB" sz="1200" i="1" dirty="0">
                <a:solidFill>
                  <a:schemeClr val="accent2"/>
                </a:solidFill>
                <a:ea typeface="ＭＳ Ｐゴシック" charset="0"/>
              </a:rPr>
              <a:t> </a:t>
            </a:r>
            <a:r>
              <a:rPr lang="en-GB" sz="1200" i="1" dirty="0" err="1">
                <a:solidFill>
                  <a:schemeClr val="accent2"/>
                </a:solidFill>
                <a:ea typeface="ＭＳ Ｐゴシック" charset="0"/>
              </a:rPr>
              <a:t>uppföljning</a:t>
            </a:r>
            <a:r>
              <a:rPr lang="en-GB" sz="1200" i="1" dirty="0">
                <a:solidFill>
                  <a:schemeClr val="accent2"/>
                </a:solidFill>
                <a:ea typeface="ＭＳ Ｐゴシック" charset="0"/>
              </a:rPr>
              <a:t> </a:t>
            </a:r>
            <a:r>
              <a:rPr lang="en-GB" sz="1200" i="1" dirty="0" err="1">
                <a:solidFill>
                  <a:schemeClr val="accent2"/>
                </a:solidFill>
                <a:ea typeface="ＭＳ Ｐゴシック" charset="0"/>
              </a:rPr>
              <a:t>fick</a:t>
            </a:r>
            <a:r>
              <a:rPr lang="en-GB" sz="1200" i="1" dirty="0">
                <a:solidFill>
                  <a:schemeClr val="accent2"/>
                </a:solidFill>
                <a:ea typeface="ＭＳ Ｐゴシック" charset="0"/>
              </a:rPr>
              <a:t> 40.8% </a:t>
            </a:r>
            <a:r>
              <a:rPr lang="en-GB" sz="1200" i="1" dirty="0" err="1">
                <a:solidFill>
                  <a:schemeClr val="accent2"/>
                </a:solidFill>
                <a:ea typeface="ＭＳ Ｐゴシック" charset="0"/>
              </a:rPr>
              <a:t>hjärtinfarkt</a:t>
            </a:r>
            <a:r>
              <a:rPr lang="en-GB" sz="1200" i="1" dirty="0">
                <a:solidFill>
                  <a:schemeClr val="accent2"/>
                </a:solidFill>
                <a:ea typeface="ＭＳ Ｐゴシック" charset="0"/>
              </a:rPr>
              <a:t>, 18.6% Stroke och 40.6% dog </a:t>
            </a:r>
            <a:r>
              <a:rPr lang="en-GB" sz="1200" i="1" dirty="0" err="1">
                <a:solidFill>
                  <a:schemeClr val="accent2"/>
                </a:solidFill>
                <a:ea typeface="ＭＳ Ｐゴシック" charset="0"/>
              </a:rPr>
              <a:t>av</a:t>
            </a:r>
            <a:r>
              <a:rPr lang="en-GB" sz="1200" i="1" dirty="0">
                <a:solidFill>
                  <a:schemeClr val="accent2"/>
                </a:solidFill>
                <a:ea typeface="ＭＳ Ｐゴシック" charset="0"/>
              </a:rPr>
              <a:t> </a:t>
            </a:r>
            <a:r>
              <a:rPr lang="en-GB" sz="1200" i="1" dirty="0" err="1">
                <a:solidFill>
                  <a:schemeClr val="accent2"/>
                </a:solidFill>
                <a:ea typeface="ＭＳ Ｐゴシック" charset="0"/>
              </a:rPr>
              <a:t>kardiovaskulära</a:t>
            </a:r>
            <a:r>
              <a:rPr lang="en-GB" sz="1200" i="1" dirty="0">
                <a:solidFill>
                  <a:schemeClr val="accent2"/>
                </a:solidFill>
                <a:ea typeface="ＭＳ Ｐゴシック" charset="0"/>
              </a:rPr>
              <a:t> </a:t>
            </a:r>
            <a:r>
              <a:rPr lang="en-GB" sz="1200" i="1" dirty="0" err="1">
                <a:solidFill>
                  <a:schemeClr val="accent2"/>
                </a:solidFill>
                <a:ea typeface="ＭＳ Ｐゴシック" charset="0"/>
              </a:rPr>
              <a:t>orsaker</a:t>
            </a:r>
            <a:r>
              <a:rPr lang="en-GB" sz="1200" i="1" dirty="0">
                <a:solidFill>
                  <a:schemeClr val="accent2"/>
                </a:solidFill>
                <a:ea typeface="ＭＳ Ｐゴシック" charset="0"/>
              </a:rPr>
              <a:t> .</a:t>
            </a:r>
          </a:p>
          <a:p>
            <a:pPr fontAlgn="base">
              <a:spcBef>
                <a:spcPct val="0"/>
              </a:spcBef>
              <a:spcAft>
                <a:spcPct val="0"/>
              </a:spcAft>
            </a:pPr>
            <a:endParaRPr lang="en-GB" sz="1200" i="1" dirty="0">
              <a:solidFill>
                <a:schemeClr val="accent2"/>
              </a:solidFill>
              <a:ea typeface="ＭＳ Ｐゴシック" charset="0"/>
            </a:endParaRPr>
          </a:p>
          <a:p>
            <a:pPr fontAlgn="base">
              <a:spcBef>
                <a:spcPct val="0"/>
              </a:spcBef>
              <a:spcAft>
                <a:spcPct val="0"/>
              </a:spcAft>
            </a:pPr>
            <a:r>
              <a:rPr lang="en-GB" sz="1200" i="1" dirty="0" err="1">
                <a:solidFill>
                  <a:schemeClr val="accent2"/>
                </a:solidFill>
                <a:ea typeface="ＭＳ Ｐゴシック" charset="0"/>
              </a:rPr>
              <a:t>Uppföljningen</a:t>
            </a:r>
            <a:r>
              <a:rPr lang="en-GB" sz="1200" i="1" dirty="0">
                <a:solidFill>
                  <a:schemeClr val="accent2"/>
                </a:solidFill>
                <a:ea typeface="ＭＳ Ｐゴシック" charset="0"/>
              </a:rPr>
              <a:t> </a:t>
            </a:r>
            <a:r>
              <a:rPr lang="en-GB" sz="1200" i="1" dirty="0" err="1">
                <a:solidFill>
                  <a:schemeClr val="accent2"/>
                </a:solidFill>
                <a:ea typeface="ＭＳ Ｐゴシック" charset="0"/>
              </a:rPr>
              <a:t>var</a:t>
            </a:r>
            <a:r>
              <a:rPr lang="en-GB" sz="1200" i="1" dirty="0">
                <a:solidFill>
                  <a:schemeClr val="accent2"/>
                </a:solidFill>
                <a:ea typeface="ＭＳ Ｐゴシック" charset="0"/>
              </a:rPr>
              <a:t> i </a:t>
            </a:r>
            <a:r>
              <a:rPr lang="en-GB" sz="1200" i="1" dirty="0" err="1">
                <a:solidFill>
                  <a:schemeClr val="accent2"/>
                </a:solidFill>
                <a:ea typeface="ＭＳ Ｐゴシック" charset="0"/>
              </a:rPr>
              <a:t>medeltal</a:t>
            </a:r>
            <a:r>
              <a:rPr lang="en-GB" sz="1200" i="1" dirty="0">
                <a:solidFill>
                  <a:schemeClr val="accent2"/>
                </a:solidFill>
                <a:ea typeface="ＭＳ Ｐゴシック" charset="0"/>
              </a:rPr>
              <a:t> 2.54 </a:t>
            </a:r>
            <a:r>
              <a:rPr lang="en-GB" sz="1200" i="1" dirty="0" err="1">
                <a:solidFill>
                  <a:schemeClr val="accent2"/>
                </a:solidFill>
                <a:ea typeface="ＭＳ Ｐゴシック" charset="0"/>
              </a:rPr>
              <a:t>år</a:t>
            </a:r>
            <a:r>
              <a:rPr lang="en-GB" sz="1200" i="1" dirty="0">
                <a:solidFill>
                  <a:schemeClr val="accent2"/>
                </a:solidFill>
                <a:ea typeface="ＭＳ Ｐゴシック" charset="0"/>
              </a:rPr>
              <a:t> och maximal </a:t>
            </a:r>
            <a:r>
              <a:rPr lang="en-GB" sz="1200" i="1" dirty="0" err="1">
                <a:solidFill>
                  <a:schemeClr val="accent2"/>
                </a:solidFill>
                <a:ea typeface="ＭＳ Ｐゴシック" charset="0"/>
              </a:rPr>
              <a:t>uppföljning</a:t>
            </a:r>
            <a:r>
              <a:rPr lang="en-GB" sz="1200" i="1" dirty="0">
                <a:solidFill>
                  <a:schemeClr val="accent2"/>
                </a:solidFill>
                <a:ea typeface="ＭＳ Ｐゴシック" charset="0"/>
              </a:rPr>
              <a:t> </a:t>
            </a:r>
            <a:r>
              <a:rPr lang="en-GB" sz="1200" i="1" dirty="0" err="1">
                <a:solidFill>
                  <a:schemeClr val="accent2"/>
                </a:solidFill>
                <a:ea typeface="ＭＳ Ｐゴシック" charset="0"/>
              </a:rPr>
              <a:t>var</a:t>
            </a:r>
            <a:r>
              <a:rPr lang="en-GB" sz="1200" i="1" dirty="0">
                <a:solidFill>
                  <a:schemeClr val="accent2"/>
                </a:solidFill>
                <a:ea typeface="ＭＳ Ｐゴシック" charset="0"/>
              </a:rPr>
              <a:t> 5.5 </a:t>
            </a:r>
            <a:r>
              <a:rPr lang="en-GB" sz="1200" i="1" dirty="0" err="1">
                <a:solidFill>
                  <a:schemeClr val="accent2"/>
                </a:solidFill>
                <a:ea typeface="ＭＳ Ｐゴシック" charset="0"/>
              </a:rPr>
              <a:t>år</a:t>
            </a:r>
            <a:r>
              <a:rPr lang="en-GB" sz="1200" dirty="0">
                <a:solidFill>
                  <a:schemeClr val="accent2"/>
                </a:solidFill>
                <a:ea typeface="ＭＳ Ｐゴシック" charset="0"/>
              </a:rPr>
              <a:t>.</a:t>
            </a:r>
            <a:endParaRPr lang="en-US" sz="1200" dirty="0">
              <a:solidFill>
                <a:schemeClr val="accent2"/>
              </a:solidFill>
            </a:endParaRP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34</a:t>
            </a:fld>
            <a:endParaRPr lang="sv-SE"/>
          </a:p>
        </p:txBody>
      </p:sp>
    </p:spTree>
    <p:extLst>
      <p:ext uri="{BB962C8B-B14F-4D97-AF65-F5344CB8AC3E}">
        <p14:creationId xmlns:p14="http://schemas.microsoft.com/office/powerpoint/2010/main" val="50097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35</a:t>
            </a:fld>
            <a:endParaRPr lang="sv-SE"/>
          </a:p>
        </p:txBody>
      </p:sp>
    </p:spTree>
    <p:extLst>
      <p:ext uri="{BB962C8B-B14F-4D97-AF65-F5344CB8AC3E}">
        <p14:creationId xmlns:p14="http://schemas.microsoft.com/office/powerpoint/2010/main" val="917825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PEGASUS-TIMI</a:t>
            </a:r>
            <a:r>
              <a:rPr lang="en-GB" altLang="en-US" dirty="0">
                <a:solidFill>
                  <a:srgbClr val="FF0000"/>
                </a:solidFill>
              </a:rPr>
              <a:t> </a:t>
            </a:r>
            <a:r>
              <a:rPr lang="en-GB" altLang="en-US" dirty="0"/>
              <a:t>54: </a:t>
            </a:r>
            <a:br>
              <a:rPr lang="en-GB" altLang="en-US" dirty="0"/>
            </a:br>
            <a:r>
              <a:rPr lang="en-GB" altLang="en-US" sz="1200" dirty="0">
                <a:solidFill>
                  <a:srgbClr val="0F3A64"/>
                </a:solidFill>
              </a:rPr>
              <a:t>Major Exclusion Criteria</a:t>
            </a:r>
            <a:endParaRPr lang="sv-SE" dirty="0"/>
          </a:p>
          <a:p>
            <a:endParaRPr lang="sv-SE" dirty="0"/>
          </a:p>
          <a:p>
            <a:pPr marL="285750" indent="-285750">
              <a:spcBef>
                <a:spcPts val="1200"/>
              </a:spcBef>
              <a:buClr>
                <a:schemeClr val="tx2"/>
              </a:buClr>
              <a:buFont typeface="Arial"/>
              <a:buChar char="•"/>
            </a:pPr>
            <a:r>
              <a:rPr lang="en-GB" altLang="en-US" dirty="0"/>
              <a:t>Planned use of </a:t>
            </a:r>
            <a:r>
              <a:rPr lang="en-GB" dirty="0"/>
              <a:t>a P2Y</a:t>
            </a:r>
            <a:r>
              <a:rPr lang="en-GB" baseline="-25000" dirty="0"/>
              <a:t>12</a:t>
            </a:r>
            <a:r>
              <a:rPr lang="en-GB" dirty="0"/>
              <a:t> receptor antagonist, dipyridamole, </a:t>
            </a:r>
            <a:r>
              <a:rPr lang="en-GB" dirty="0" err="1"/>
              <a:t>cilostazol</a:t>
            </a:r>
            <a:r>
              <a:rPr lang="en-GB" dirty="0"/>
              <a:t>, or anticoagulant therapy during the study period</a:t>
            </a:r>
          </a:p>
          <a:p>
            <a:pPr marL="285750" indent="-285750">
              <a:spcBef>
                <a:spcPts val="1200"/>
              </a:spcBef>
              <a:buClr>
                <a:schemeClr val="tx2"/>
              </a:buClr>
              <a:buFont typeface="Arial"/>
              <a:buChar char="•"/>
            </a:pPr>
            <a:r>
              <a:rPr lang="en-GB" dirty="0"/>
              <a:t>Bleeding disorder, history of ischaemic stroke or intracranial bleeding, central nervous system tumour or intracranial vascular abnormality</a:t>
            </a:r>
          </a:p>
          <a:p>
            <a:pPr marL="285750" indent="-285750">
              <a:spcBef>
                <a:spcPts val="1200"/>
              </a:spcBef>
              <a:buClr>
                <a:schemeClr val="tx2"/>
              </a:buClr>
              <a:buFont typeface="Arial"/>
              <a:buChar char="•"/>
            </a:pPr>
            <a:r>
              <a:rPr lang="en-GB" dirty="0"/>
              <a:t>Gastrointestinal bleeding within the previous 6 months or major surgery within the previous 30 days</a:t>
            </a:r>
            <a:endParaRPr lang="en-GB" altLang="en-US" dirty="0"/>
          </a:p>
          <a:p>
            <a:pPr marL="285750" indent="-285750">
              <a:spcBef>
                <a:spcPts val="1200"/>
              </a:spcBef>
              <a:buClr>
                <a:schemeClr val="tx2"/>
              </a:buClr>
              <a:buFont typeface="Arial"/>
              <a:buChar char="•"/>
            </a:pPr>
            <a:r>
              <a:rPr lang="en-GB" altLang="en-US" dirty="0"/>
              <a:t>High risk of bradycardic events</a:t>
            </a:r>
          </a:p>
          <a:p>
            <a:pPr marL="285750" indent="-285750">
              <a:spcBef>
                <a:spcPts val="1200"/>
              </a:spcBef>
              <a:buClr>
                <a:schemeClr val="tx2"/>
              </a:buClr>
              <a:buFont typeface="Arial"/>
              <a:buChar char="•"/>
            </a:pPr>
            <a:r>
              <a:rPr lang="en-GB" altLang="en-US" dirty="0"/>
              <a:t>Severe hepatic or renal disease</a:t>
            </a:r>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36</a:t>
            </a:fld>
            <a:endParaRPr lang="sv-SE"/>
          </a:p>
        </p:txBody>
      </p:sp>
    </p:spTree>
    <p:extLst>
      <p:ext uri="{BB962C8B-B14F-4D97-AF65-F5344CB8AC3E}">
        <p14:creationId xmlns:p14="http://schemas.microsoft.com/office/powerpoint/2010/main" val="2870995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37</a:t>
            </a:fld>
            <a:endParaRPr lang="sv-SE"/>
          </a:p>
        </p:txBody>
      </p:sp>
    </p:spTree>
    <p:extLst>
      <p:ext uri="{BB962C8B-B14F-4D97-AF65-F5344CB8AC3E}">
        <p14:creationId xmlns:p14="http://schemas.microsoft.com/office/powerpoint/2010/main" val="184594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38</a:t>
            </a:fld>
            <a:endParaRPr lang="sv-SE"/>
          </a:p>
        </p:txBody>
      </p:sp>
    </p:spTree>
    <p:extLst>
      <p:ext uri="{BB962C8B-B14F-4D97-AF65-F5344CB8AC3E}">
        <p14:creationId xmlns:p14="http://schemas.microsoft.com/office/powerpoint/2010/main" val="3864462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39</a:t>
            </a:fld>
            <a:endParaRPr lang="sv-SE"/>
          </a:p>
        </p:txBody>
      </p:sp>
    </p:spTree>
    <p:extLst>
      <p:ext uri="{BB962C8B-B14F-4D97-AF65-F5344CB8AC3E}">
        <p14:creationId xmlns:p14="http://schemas.microsoft.com/office/powerpoint/2010/main" val="871281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6B7D8-EE19-4546-BED8-9D02A98CE44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766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41</a:t>
            </a:fld>
            <a:endParaRPr lang="sv-SE"/>
          </a:p>
        </p:txBody>
      </p:sp>
    </p:spTree>
    <p:extLst>
      <p:ext uri="{BB962C8B-B14F-4D97-AF65-F5344CB8AC3E}">
        <p14:creationId xmlns:p14="http://schemas.microsoft.com/office/powerpoint/2010/main" val="1030444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REF: </a:t>
            </a:r>
            <a:r>
              <a:rPr lang="sv-SE" sz="1200" kern="1200" dirty="0">
                <a:solidFill>
                  <a:schemeClr val="tx1"/>
                </a:solidFill>
                <a:effectLst/>
                <a:latin typeface="+mn-lt"/>
                <a:ea typeface="+mn-ea"/>
                <a:cs typeface="+mn-cs"/>
              </a:rPr>
              <a:t>Mooe T, Bergström L, </a:t>
            </a:r>
            <a:r>
              <a:rPr lang="sv-SE" sz="1200" kern="1200" dirty="0" err="1">
                <a:solidFill>
                  <a:schemeClr val="tx1"/>
                </a:solidFill>
                <a:effectLst/>
                <a:latin typeface="+mn-lt"/>
                <a:ea typeface="+mn-ea"/>
                <a:cs typeface="+mn-cs"/>
              </a:rPr>
              <a:t>Irewall</a:t>
            </a:r>
            <a:r>
              <a:rPr lang="sv-SE" sz="1200" kern="1200" dirty="0">
                <a:solidFill>
                  <a:schemeClr val="tx1"/>
                </a:solidFill>
                <a:effectLst/>
                <a:latin typeface="+mn-lt"/>
                <a:ea typeface="+mn-ea"/>
                <a:cs typeface="+mn-cs"/>
              </a:rPr>
              <a:t> A-L, Ögren J. The NAILED stroke risk </a:t>
            </a:r>
            <a:r>
              <a:rPr lang="sv-SE" sz="1200" kern="1200" dirty="0" err="1">
                <a:solidFill>
                  <a:schemeClr val="tx1"/>
                </a:solidFill>
                <a:effectLst/>
                <a:latin typeface="+mn-lt"/>
                <a:ea typeface="+mn-ea"/>
                <a:cs typeface="+mn-cs"/>
              </a:rPr>
              <a:t>factor</a:t>
            </a:r>
            <a:r>
              <a:rPr lang="sv-SE" sz="1200" kern="1200" dirty="0">
                <a:solidFill>
                  <a:schemeClr val="tx1"/>
                </a:solidFill>
                <a:effectLst/>
                <a:latin typeface="+mn-lt"/>
                <a:ea typeface="+mn-ea"/>
                <a:cs typeface="+mn-cs"/>
              </a:rPr>
              <a:t> trial (</a:t>
            </a:r>
            <a:r>
              <a:rPr lang="sv-SE" sz="1200" kern="1200" dirty="0" err="1">
                <a:solidFill>
                  <a:schemeClr val="tx1"/>
                </a:solidFill>
                <a:effectLst/>
                <a:latin typeface="+mn-lt"/>
                <a:ea typeface="+mn-ea"/>
                <a:cs typeface="+mn-cs"/>
              </a:rPr>
              <a:t>Nurse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Age independent Intervention to Limit Evolution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Disease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after</a:t>
            </a:r>
            <a:r>
              <a:rPr lang="sv-SE" sz="1200" kern="1200" dirty="0">
                <a:solidFill>
                  <a:schemeClr val="tx1"/>
                </a:solidFill>
                <a:effectLst/>
                <a:latin typeface="+mn-lt"/>
                <a:ea typeface="+mn-ea"/>
                <a:cs typeface="+mn-cs"/>
              </a:rPr>
              <a:t> stroke):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protocol</a:t>
            </a:r>
            <a:r>
              <a:rPr lang="sv-SE" sz="1200" kern="1200" dirty="0">
                <a:solidFill>
                  <a:schemeClr val="tx1"/>
                </a:solidFill>
                <a:effectLst/>
                <a:latin typeface="+mn-lt"/>
                <a:ea typeface="+mn-ea"/>
                <a:cs typeface="+mn-cs"/>
              </a:rPr>
              <a:t> for a </a:t>
            </a:r>
            <a:r>
              <a:rPr lang="sv-SE" sz="1200" kern="1200" dirty="0" err="1">
                <a:solidFill>
                  <a:schemeClr val="tx1"/>
                </a:solidFill>
                <a:effectLst/>
                <a:latin typeface="+mn-lt"/>
                <a:ea typeface="+mn-ea"/>
                <a:cs typeface="+mn-cs"/>
              </a:rPr>
              <a:t>randomized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controlled</a:t>
            </a:r>
            <a:r>
              <a:rPr lang="sv-SE" sz="1200" kern="1200" dirty="0">
                <a:solidFill>
                  <a:schemeClr val="tx1"/>
                </a:solidFill>
                <a:effectLst/>
                <a:latin typeface="+mn-lt"/>
                <a:ea typeface="+mn-ea"/>
                <a:cs typeface="+mn-cs"/>
              </a:rPr>
              <a:t> trial. </a:t>
            </a:r>
            <a:r>
              <a:rPr lang="sv-SE" sz="1200" kern="1200" dirty="0" err="1">
                <a:solidFill>
                  <a:schemeClr val="tx1"/>
                </a:solidFill>
                <a:effectLst/>
                <a:latin typeface="+mn-lt"/>
                <a:ea typeface="+mn-ea"/>
                <a:cs typeface="+mn-cs"/>
              </a:rPr>
              <a:t>Trials</a:t>
            </a:r>
            <a:r>
              <a:rPr lang="sv-SE" sz="1200" kern="1200" dirty="0">
                <a:solidFill>
                  <a:schemeClr val="tx1"/>
                </a:solidFill>
                <a:effectLst/>
                <a:latin typeface="+mn-lt"/>
                <a:ea typeface="+mn-ea"/>
                <a:cs typeface="+mn-cs"/>
              </a:rPr>
              <a:t> 2013; 14:5.</a:t>
            </a:r>
            <a:endParaRPr lang="sv-SE" dirty="0">
              <a:effectLst/>
            </a:endParaRPr>
          </a:p>
          <a:p>
            <a:r>
              <a:rPr lang="sv-SE" sz="1200" kern="1200" dirty="0">
                <a:solidFill>
                  <a:schemeClr val="tx1"/>
                </a:solidFill>
                <a:effectLst/>
                <a:latin typeface="+mn-lt"/>
                <a:ea typeface="+mn-ea"/>
                <a:cs typeface="+mn-cs"/>
              </a:rPr>
              <a:t>Mooe T, Björklund F, Graipe, A, Huber D, Jakobsson S, </a:t>
            </a:r>
            <a:r>
              <a:rPr lang="sv-SE" sz="1200" kern="1200" dirty="0" err="1">
                <a:solidFill>
                  <a:schemeClr val="tx1"/>
                </a:solidFill>
                <a:effectLst/>
                <a:latin typeface="+mn-lt"/>
                <a:ea typeface="+mn-ea"/>
                <a:cs typeface="+mn-cs"/>
              </a:rPr>
              <a:t>Kajermo</a:t>
            </a:r>
            <a:r>
              <a:rPr lang="sv-SE" sz="1200" kern="1200" dirty="0">
                <a:solidFill>
                  <a:schemeClr val="tx1"/>
                </a:solidFill>
                <a:effectLst/>
                <a:latin typeface="+mn-lt"/>
                <a:ea typeface="+mn-ea"/>
                <a:cs typeface="+mn-cs"/>
              </a:rPr>
              <a:t> U, Strömvall A, Ulvenstam A. The NAILED ACS risk </a:t>
            </a:r>
            <a:r>
              <a:rPr lang="sv-SE" sz="1200" kern="1200" dirty="0" err="1">
                <a:solidFill>
                  <a:schemeClr val="tx1"/>
                </a:solidFill>
                <a:effectLst/>
                <a:latin typeface="+mn-lt"/>
                <a:ea typeface="+mn-ea"/>
                <a:cs typeface="+mn-cs"/>
              </a:rPr>
              <a:t>factor</a:t>
            </a:r>
            <a:r>
              <a:rPr lang="sv-SE" sz="1200" kern="1200" dirty="0">
                <a:solidFill>
                  <a:schemeClr val="tx1"/>
                </a:solidFill>
                <a:effectLst/>
                <a:latin typeface="+mn-lt"/>
                <a:ea typeface="+mn-ea"/>
                <a:cs typeface="+mn-cs"/>
              </a:rPr>
              <a:t> trial (</a:t>
            </a:r>
            <a:r>
              <a:rPr lang="sv-SE" sz="1200" kern="1200" dirty="0" err="1">
                <a:solidFill>
                  <a:schemeClr val="tx1"/>
                </a:solidFill>
                <a:effectLst/>
                <a:latin typeface="+mn-lt"/>
                <a:ea typeface="+mn-ea"/>
                <a:cs typeface="+mn-cs"/>
              </a:rPr>
              <a:t>Nurse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Age independent Intervention to Limit Evolution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Disease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after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Acute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Coronary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Syndrome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protocol</a:t>
            </a:r>
            <a:r>
              <a:rPr lang="sv-SE" sz="1200" kern="1200" dirty="0">
                <a:solidFill>
                  <a:schemeClr val="tx1"/>
                </a:solidFill>
                <a:effectLst/>
                <a:latin typeface="+mn-lt"/>
                <a:ea typeface="+mn-ea"/>
                <a:cs typeface="+mn-cs"/>
              </a:rPr>
              <a:t> for a </a:t>
            </a:r>
            <a:r>
              <a:rPr lang="sv-SE" sz="1200" kern="1200" dirty="0" err="1">
                <a:solidFill>
                  <a:schemeClr val="tx1"/>
                </a:solidFill>
                <a:effectLst/>
                <a:latin typeface="+mn-lt"/>
                <a:ea typeface="+mn-ea"/>
                <a:cs typeface="+mn-cs"/>
              </a:rPr>
              <a:t>randomized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controlled</a:t>
            </a:r>
            <a:r>
              <a:rPr lang="sv-SE" sz="1200" kern="1200" dirty="0">
                <a:solidFill>
                  <a:schemeClr val="tx1"/>
                </a:solidFill>
                <a:effectLst/>
                <a:latin typeface="+mn-lt"/>
                <a:ea typeface="+mn-ea"/>
                <a:cs typeface="+mn-cs"/>
              </a:rPr>
              <a:t> trial. JMIR Res </a:t>
            </a:r>
            <a:r>
              <a:rPr lang="sv-SE" sz="1200" kern="1200" dirty="0" err="1">
                <a:solidFill>
                  <a:schemeClr val="tx1"/>
                </a:solidFill>
                <a:effectLst/>
                <a:latin typeface="+mn-lt"/>
                <a:ea typeface="+mn-ea"/>
                <a:cs typeface="+mn-cs"/>
              </a:rPr>
              <a:t>Protoc</a:t>
            </a:r>
            <a:r>
              <a:rPr lang="sv-SE" sz="1200" kern="1200" dirty="0">
                <a:solidFill>
                  <a:schemeClr val="tx1"/>
                </a:solidFill>
                <a:effectLst/>
                <a:latin typeface="+mn-lt"/>
                <a:ea typeface="+mn-ea"/>
                <a:cs typeface="+mn-cs"/>
              </a:rPr>
              <a:t> 2014:3:e42.</a:t>
            </a:r>
            <a:r>
              <a:rPr lang="sv-SE" dirty="0">
                <a:effectLst/>
              </a:rPr>
              <a:t> </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42</a:t>
            </a:fld>
            <a:endParaRPr lang="sv-SE"/>
          </a:p>
        </p:txBody>
      </p:sp>
    </p:spTree>
    <p:extLst>
      <p:ext uri="{BB962C8B-B14F-4D97-AF65-F5344CB8AC3E}">
        <p14:creationId xmlns:p14="http://schemas.microsoft.com/office/powerpoint/2010/main" val="2767303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NAILED ACS studien. Av alla ACS patienter</a:t>
            </a:r>
            <a:r>
              <a:rPr lang="sv-SE" baseline="0" dirty="0"/>
              <a:t> som vårdades på sjukhus kunde 73% inkluderas för vidare uppföljning (78% om de som inkluderades i andra studier räknas in). Medelålder: </a:t>
            </a:r>
            <a:r>
              <a:rPr lang="sv-SE" baseline="0" dirty="0" err="1"/>
              <a:t>inkluded</a:t>
            </a:r>
            <a:r>
              <a:rPr lang="sv-SE" baseline="0" dirty="0"/>
              <a:t> 69.2; </a:t>
            </a:r>
            <a:r>
              <a:rPr lang="sv-SE" baseline="0" dirty="0" err="1"/>
              <a:t>excluded</a:t>
            </a:r>
            <a:r>
              <a:rPr lang="sv-SE" baseline="0" dirty="0"/>
              <a:t> 76.3; </a:t>
            </a:r>
            <a:r>
              <a:rPr lang="sv-SE" baseline="0" dirty="0" err="1"/>
              <a:t>declined</a:t>
            </a:r>
            <a:r>
              <a:rPr lang="sv-SE" baseline="0" dirty="0"/>
              <a:t> 77.3.</a:t>
            </a:r>
          </a:p>
          <a:p>
            <a:endParaRPr lang="sv-SE" baseline="0"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43</a:t>
            </a:fld>
            <a:endParaRPr lang="sv-SE"/>
          </a:p>
        </p:txBody>
      </p:sp>
    </p:spTree>
    <p:extLst>
      <p:ext uri="{BB962C8B-B14F-4D97-AF65-F5344CB8AC3E}">
        <p14:creationId xmlns:p14="http://schemas.microsoft.com/office/powerpoint/2010/main" val="251965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6</a:t>
            </a:fld>
            <a:endParaRPr lang="sv-SE"/>
          </a:p>
        </p:txBody>
      </p:sp>
    </p:spTree>
    <p:extLst>
      <p:ext uri="{BB962C8B-B14F-4D97-AF65-F5344CB8AC3E}">
        <p14:creationId xmlns:p14="http://schemas.microsoft.com/office/powerpoint/2010/main" val="114189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Medelålder;</a:t>
            </a:r>
            <a:r>
              <a:rPr lang="sv-SE" baseline="0" dirty="0"/>
              <a:t> inkluderade 71.8; exkluderade 81.5; </a:t>
            </a:r>
            <a:r>
              <a:rPr lang="sv-SE" baseline="0" dirty="0" err="1"/>
              <a:t>declined</a:t>
            </a:r>
            <a:r>
              <a:rPr lang="sv-SE" baseline="0" dirty="0"/>
              <a:t> 77.2</a:t>
            </a:r>
          </a:p>
          <a:p>
            <a:endParaRPr lang="sv-SE" baseline="0" dirty="0"/>
          </a:p>
          <a:p>
            <a:r>
              <a:rPr lang="sv-SE" sz="1200" kern="1200" dirty="0" err="1">
                <a:solidFill>
                  <a:schemeClr val="tx1"/>
                </a:solidFill>
                <a:effectLst/>
                <a:latin typeface="+mn-lt"/>
                <a:ea typeface="+mn-ea"/>
                <a:cs typeface="+mn-cs"/>
              </a:rPr>
              <a:t>Irewall</a:t>
            </a:r>
            <a:r>
              <a:rPr lang="sv-SE" sz="1200" kern="1200" dirty="0">
                <a:solidFill>
                  <a:schemeClr val="tx1"/>
                </a:solidFill>
                <a:effectLst/>
                <a:latin typeface="+mn-lt"/>
                <a:ea typeface="+mn-ea"/>
                <a:cs typeface="+mn-cs"/>
              </a:rPr>
              <a:t> AL, Bergström L, Ögren J, Laurell K, Söderström L, Mooe T. Implementation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telephone-based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secondary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preventive</a:t>
            </a:r>
            <a:r>
              <a:rPr lang="sv-SE" sz="1200" kern="1200" dirty="0">
                <a:solidFill>
                  <a:schemeClr val="tx1"/>
                </a:solidFill>
                <a:effectLst/>
                <a:latin typeface="+mn-lt"/>
                <a:ea typeface="+mn-ea"/>
                <a:cs typeface="+mn-cs"/>
              </a:rPr>
              <a:t> intervention </a:t>
            </a:r>
            <a:r>
              <a:rPr lang="sv-SE" sz="1200" kern="1200" dirty="0" err="1">
                <a:solidFill>
                  <a:schemeClr val="tx1"/>
                </a:solidFill>
                <a:effectLst/>
                <a:latin typeface="+mn-lt"/>
                <a:ea typeface="+mn-ea"/>
                <a:cs typeface="+mn-cs"/>
              </a:rPr>
              <a:t>after</a:t>
            </a:r>
            <a:r>
              <a:rPr lang="sv-SE" sz="1200" kern="1200" dirty="0">
                <a:solidFill>
                  <a:schemeClr val="tx1"/>
                </a:solidFill>
                <a:effectLst/>
                <a:latin typeface="+mn-lt"/>
                <a:ea typeface="+mn-ea"/>
                <a:cs typeface="+mn-cs"/>
              </a:rPr>
              <a:t> stroke and </a:t>
            </a:r>
            <a:r>
              <a:rPr lang="sv-SE" sz="1200" kern="1200" dirty="0" err="1">
                <a:solidFill>
                  <a:schemeClr val="tx1"/>
                </a:solidFill>
                <a:effectLst/>
                <a:latin typeface="+mn-lt"/>
                <a:ea typeface="+mn-ea"/>
                <a:cs typeface="+mn-cs"/>
              </a:rPr>
              <a:t>transient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ischemic</a:t>
            </a:r>
            <a:r>
              <a:rPr lang="sv-SE" sz="1200" kern="1200" dirty="0">
                <a:solidFill>
                  <a:schemeClr val="tx1"/>
                </a:solidFill>
                <a:effectLst/>
                <a:latin typeface="+mn-lt"/>
                <a:ea typeface="+mn-ea"/>
                <a:cs typeface="+mn-cs"/>
              </a:rPr>
              <a:t> attack – participation rate, </a:t>
            </a:r>
            <a:r>
              <a:rPr lang="sv-SE" sz="1200" kern="1200" dirty="0" err="1">
                <a:solidFill>
                  <a:schemeClr val="tx1"/>
                </a:solidFill>
                <a:effectLst/>
                <a:latin typeface="+mn-lt"/>
                <a:ea typeface="+mn-ea"/>
                <a:cs typeface="+mn-cs"/>
              </a:rPr>
              <a:t>reasons</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nonparticipation</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one-year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mortality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Cerebrovasc</a:t>
            </a:r>
            <a:r>
              <a:rPr lang="sv-SE" sz="1200" kern="1200" dirty="0">
                <a:solidFill>
                  <a:schemeClr val="tx1"/>
                </a:solidFill>
                <a:effectLst/>
                <a:latin typeface="+mn-lt"/>
                <a:ea typeface="+mn-ea"/>
                <a:cs typeface="+mn-cs"/>
              </a:rPr>
              <a:t> Dis Extra 2014;4:28-39.</a:t>
            </a:r>
            <a:r>
              <a:rPr lang="sv-SE" dirty="0">
                <a:effectLst/>
              </a:rPr>
              <a:t> </a:t>
            </a:r>
            <a:endParaRPr lang="sv-SE" baseline="0"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44</a:t>
            </a:fld>
            <a:endParaRPr lang="sv-SE"/>
          </a:p>
        </p:txBody>
      </p:sp>
    </p:spTree>
    <p:extLst>
      <p:ext uri="{BB962C8B-B14F-4D97-AF65-F5344CB8AC3E}">
        <p14:creationId xmlns:p14="http://schemas.microsoft.com/office/powerpoint/2010/main" val="3795399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Irewall</a:t>
            </a:r>
            <a:r>
              <a:rPr lang="en-GB" sz="1200" kern="1200" dirty="0">
                <a:solidFill>
                  <a:schemeClr val="tx1"/>
                </a:solidFill>
                <a:effectLst/>
                <a:latin typeface="+mn-lt"/>
                <a:ea typeface="+mn-ea"/>
                <a:cs typeface="+mn-cs"/>
              </a:rPr>
              <a:t> A-L, Ögren J, Bergström L, </a:t>
            </a:r>
            <a:r>
              <a:rPr lang="en-GB" sz="1200" kern="1200" dirty="0" err="1">
                <a:solidFill>
                  <a:schemeClr val="tx1"/>
                </a:solidFill>
                <a:effectLst/>
                <a:latin typeface="+mn-lt"/>
                <a:ea typeface="+mn-ea"/>
                <a:cs typeface="+mn-cs"/>
              </a:rPr>
              <a:t>Laurell</a:t>
            </a:r>
            <a:r>
              <a:rPr lang="en-GB" sz="1200" kern="1200" dirty="0">
                <a:solidFill>
                  <a:schemeClr val="tx1"/>
                </a:solidFill>
                <a:effectLst/>
                <a:latin typeface="+mn-lt"/>
                <a:ea typeface="+mn-ea"/>
                <a:cs typeface="+mn-cs"/>
              </a:rPr>
              <a:t> K, </a:t>
            </a:r>
            <a:r>
              <a:rPr lang="en-GB" sz="1200" kern="1200" dirty="0" err="1">
                <a:solidFill>
                  <a:schemeClr val="tx1"/>
                </a:solidFill>
                <a:effectLst/>
                <a:latin typeface="+mn-lt"/>
                <a:ea typeface="+mn-ea"/>
                <a:cs typeface="+mn-cs"/>
              </a:rPr>
              <a:t>Söderström</a:t>
            </a:r>
            <a:r>
              <a:rPr lang="en-GB" sz="1200" kern="1200" dirty="0">
                <a:solidFill>
                  <a:schemeClr val="tx1"/>
                </a:solidFill>
                <a:effectLst/>
                <a:latin typeface="+mn-lt"/>
                <a:ea typeface="+mn-ea"/>
                <a:cs typeface="+mn-cs"/>
              </a:rPr>
              <a:t> L, Mooe T. Nurse-led, telephone-based, secondary preventive follow-up after stroke or transient ischemic attack improves blood pressure and LDL cholesterol: Results from the first 12 months of the randomized, controlled NAILED stroke risk factor trial. </a:t>
            </a:r>
            <a:r>
              <a:rPr lang="en-GB" sz="1200" kern="1200" dirty="0" err="1">
                <a:solidFill>
                  <a:schemeClr val="tx1"/>
                </a:solidFill>
                <a:effectLst/>
                <a:latin typeface="+mn-lt"/>
                <a:ea typeface="+mn-ea"/>
                <a:cs typeface="+mn-cs"/>
              </a:rPr>
              <a:t>PloS</a:t>
            </a:r>
            <a:r>
              <a:rPr lang="en-GB" sz="1200" kern="1200" dirty="0">
                <a:solidFill>
                  <a:schemeClr val="tx1"/>
                </a:solidFill>
                <a:effectLst/>
                <a:latin typeface="+mn-lt"/>
                <a:ea typeface="+mn-ea"/>
                <a:cs typeface="+mn-cs"/>
              </a:rPr>
              <a:t> ONE 2015;10:e0139997</a:t>
            </a:r>
            <a:r>
              <a:rPr lang="en-GB" dirty="0">
                <a:effectLst/>
              </a:rPr>
              <a:t> </a:t>
            </a:r>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45</a:t>
            </a:fld>
            <a:endParaRPr lang="sv-SE"/>
          </a:p>
        </p:txBody>
      </p:sp>
    </p:spTree>
    <p:extLst>
      <p:ext uri="{BB962C8B-B14F-4D97-AF65-F5344CB8AC3E}">
        <p14:creationId xmlns:p14="http://schemas.microsoft.com/office/powerpoint/2010/main" val="3725221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Kardiovaskulärt Vårmöte 2015: </a:t>
            </a:r>
            <a:r>
              <a:rPr lang="sv-SE" sz="1200" kern="1200" dirty="0">
                <a:solidFill>
                  <a:schemeClr val="tx1"/>
                </a:solidFill>
                <a:effectLst/>
                <a:latin typeface="+mn-lt"/>
                <a:ea typeface="+mn-ea"/>
                <a:cs typeface="+mn-cs"/>
              </a:rPr>
              <a:t>Jakobsson S, Huber D, Björklund F, Mooe T. Implementation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 new </a:t>
            </a:r>
            <a:r>
              <a:rPr lang="sv-SE" sz="1200" kern="1200" dirty="0" err="1">
                <a:solidFill>
                  <a:schemeClr val="tx1"/>
                </a:solidFill>
                <a:effectLst/>
                <a:latin typeface="+mn-lt"/>
                <a:ea typeface="+mn-ea"/>
                <a:cs typeface="+mn-cs"/>
              </a:rPr>
              <a:t>guideline</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cardiovascular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secondary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preventive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subanalysis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randomized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controlled</a:t>
            </a:r>
            <a:r>
              <a:rPr lang="sv-SE" sz="1200" kern="1200" dirty="0">
                <a:solidFill>
                  <a:schemeClr val="tx1"/>
                </a:solidFill>
                <a:effectLst/>
                <a:latin typeface="+mn-lt"/>
                <a:ea typeface="+mn-ea"/>
                <a:cs typeface="+mn-cs"/>
              </a:rPr>
              <a:t> trial.</a:t>
            </a:r>
            <a:r>
              <a:rPr lang="sv-SE" dirty="0">
                <a:effectLst/>
              </a:rPr>
              <a:t> </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46</a:t>
            </a:fld>
            <a:endParaRPr lang="sv-SE"/>
          </a:p>
        </p:txBody>
      </p:sp>
    </p:spTree>
    <p:extLst>
      <p:ext uri="{BB962C8B-B14F-4D97-AF65-F5344CB8AC3E}">
        <p14:creationId xmlns:p14="http://schemas.microsoft.com/office/powerpoint/2010/main" val="176079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47</a:t>
            </a:fld>
            <a:endParaRPr lang="sv-SE"/>
          </a:p>
        </p:txBody>
      </p:sp>
    </p:spTree>
    <p:extLst>
      <p:ext uri="{BB962C8B-B14F-4D97-AF65-F5344CB8AC3E}">
        <p14:creationId xmlns:p14="http://schemas.microsoft.com/office/powerpoint/2010/main" val="3547329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48</a:t>
            </a:fld>
            <a:endParaRPr lang="sv-SE" sz="1200" b="1">
              <a:solidFill>
                <a:prstClr val="black"/>
              </a:solidFill>
            </a:endParaRPr>
          </a:p>
        </p:txBody>
      </p:sp>
    </p:spTree>
    <p:extLst>
      <p:ext uri="{BB962C8B-B14F-4D97-AF65-F5344CB8AC3E}">
        <p14:creationId xmlns:p14="http://schemas.microsoft.com/office/powerpoint/2010/main" val="268662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49</a:t>
            </a:fld>
            <a:endParaRPr lang="sv-SE" sz="1200" b="1">
              <a:solidFill>
                <a:prstClr val="black"/>
              </a:solidFill>
            </a:endParaRPr>
          </a:p>
        </p:txBody>
      </p:sp>
    </p:spTree>
    <p:extLst>
      <p:ext uri="{BB962C8B-B14F-4D97-AF65-F5344CB8AC3E}">
        <p14:creationId xmlns:p14="http://schemas.microsoft.com/office/powerpoint/2010/main" val="3852619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50</a:t>
            </a:fld>
            <a:endParaRPr lang="sv-SE" sz="1200" b="1">
              <a:solidFill>
                <a:prstClr val="black"/>
              </a:solidFill>
            </a:endParaRPr>
          </a:p>
        </p:txBody>
      </p:sp>
    </p:spTree>
    <p:extLst>
      <p:ext uri="{BB962C8B-B14F-4D97-AF65-F5344CB8AC3E}">
        <p14:creationId xmlns:p14="http://schemas.microsoft.com/office/powerpoint/2010/main" val="920002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51</a:t>
            </a:fld>
            <a:endParaRPr lang="sv-SE" sz="1200" b="1">
              <a:solidFill>
                <a:prstClr val="black"/>
              </a:solidFill>
            </a:endParaRPr>
          </a:p>
        </p:txBody>
      </p:sp>
    </p:spTree>
    <p:extLst>
      <p:ext uri="{BB962C8B-B14F-4D97-AF65-F5344CB8AC3E}">
        <p14:creationId xmlns:p14="http://schemas.microsoft.com/office/powerpoint/2010/main" val="3768646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52</a:t>
            </a:fld>
            <a:endParaRPr lang="sv-SE" sz="1200" b="1">
              <a:solidFill>
                <a:prstClr val="black"/>
              </a:solidFill>
            </a:endParaRPr>
          </a:p>
        </p:txBody>
      </p:sp>
    </p:spTree>
    <p:extLst>
      <p:ext uri="{BB962C8B-B14F-4D97-AF65-F5344CB8AC3E}">
        <p14:creationId xmlns:p14="http://schemas.microsoft.com/office/powerpoint/2010/main" val="3242011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53</a:t>
            </a:fld>
            <a:endParaRPr lang="sv-SE" sz="1200" b="1">
              <a:solidFill>
                <a:prstClr val="black"/>
              </a:solidFill>
            </a:endParaRPr>
          </a:p>
        </p:txBody>
      </p:sp>
    </p:spTree>
    <p:extLst>
      <p:ext uri="{BB962C8B-B14F-4D97-AF65-F5344CB8AC3E}">
        <p14:creationId xmlns:p14="http://schemas.microsoft.com/office/powerpoint/2010/main" val="335383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7</a:t>
            </a:fld>
            <a:endParaRPr lang="sv-SE"/>
          </a:p>
        </p:txBody>
      </p:sp>
    </p:spTree>
    <p:extLst>
      <p:ext uri="{BB962C8B-B14F-4D97-AF65-F5344CB8AC3E}">
        <p14:creationId xmlns:p14="http://schemas.microsoft.com/office/powerpoint/2010/main" val="2851373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54</a:t>
            </a:fld>
            <a:endParaRPr lang="sv-SE" sz="1200" b="1">
              <a:solidFill>
                <a:prstClr val="black"/>
              </a:solidFill>
            </a:endParaRPr>
          </a:p>
        </p:txBody>
      </p:sp>
    </p:spTree>
    <p:extLst>
      <p:ext uri="{BB962C8B-B14F-4D97-AF65-F5344CB8AC3E}">
        <p14:creationId xmlns:p14="http://schemas.microsoft.com/office/powerpoint/2010/main" val="4019866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55</a:t>
            </a:fld>
            <a:endParaRPr lang="sv-SE" sz="1200" b="1">
              <a:solidFill>
                <a:prstClr val="black"/>
              </a:solidFill>
            </a:endParaRPr>
          </a:p>
        </p:txBody>
      </p:sp>
    </p:spTree>
    <p:extLst>
      <p:ext uri="{BB962C8B-B14F-4D97-AF65-F5344CB8AC3E}">
        <p14:creationId xmlns:p14="http://schemas.microsoft.com/office/powerpoint/2010/main" val="3468358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r>
              <a:rPr lang="sv-SE"/>
              <a:t>Sida 5</a:t>
            </a:r>
          </a:p>
        </p:txBody>
      </p:sp>
      <p:sp>
        <p:nvSpPr>
          <p:cNvPr id="28365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DBFCB510-2524-42A7-8E2E-E4A88B06C332}" type="slidenum">
              <a:rPr lang="sv-SE" sz="1200" b="1">
                <a:solidFill>
                  <a:prstClr val="black"/>
                </a:solidFill>
              </a:rPr>
              <a:pPr algn="r" eaLnBrk="1" fontAlgn="base" hangingPunct="1">
                <a:spcBef>
                  <a:spcPct val="0"/>
                </a:spcBef>
                <a:spcAft>
                  <a:spcPct val="0"/>
                </a:spcAft>
              </a:pPr>
              <a:t>56</a:t>
            </a:fld>
            <a:endParaRPr lang="sv-SE" sz="1200" b="1">
              <a:solidFill>
                <a:prstClr val="black"/>
              </a:solidFill>
            </a:endParaRPr>
          </a:p>
        </p:txBody>
      </p:sp>
    </p:spTree>
    <p:extLst>
      <p:ext uri="{BB962C8B-B14F-4D97-AF65-F5344CB8AC3E}">
        <p14:creationId xmlns:p14="http://schemas.microsoft.com/office/powerpoint/2010/main" val="31584158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57</a:t>
            </a:fld>
            <a:endParaRPr lang="sv-SE" sz="1200" b="1">
              <a:solidFill>
                <a:prstClr val="black"/>
              </a:solidFill>
            </a:endParaRPr>
          </a:p>
        </p:txBody>
      </p:sp>
    </p:spTree>
    <p:extLst>
      <p:ext uri="{BB962C8B-B14F-4D97-AF65-F5344CB8AC3E}">
        <p14:creationId xmlns:p14="http://schemas.microsoft.com/office/powerpoint/2010/main" val="31226984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58</a:t>
            </a:fld>
            <a:endParaRPr lang="sv-SE" sz="1200" b="1">
              <a:solidFill>
                <a:prstClr val="black"/>
              </a:solidFill>
            </a:endParaRPr>
          </a:p>
        </p:txBody>
      </p:sp>
    </p:spTree>
    <p:extLst>
      <p:ext uri="{BB962C8B-B14F-4D97-AF65-F5344CB8AC3E}">
        <p14:creationId xmlns:p14="http://schemas.microsoft.com/office/powerpoint/2010/main" val="24677311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59</a:t>
            </a:fld>
            <a:endParaRPr lang="sv-SE" sz="1200" b="1">
              <a:solidFill>
                <a:prstClr val="black"/>
              </a:solidFill>
            </a:endParaRPr>
          </a:p>
        </p:txBody>
      </p:sp>
    </p:spTree>
    <p:extLst>
      <p:ext uri="{BB962C8B-B14F-4D97-AF65-F5344CB8AC3E}">
        <p14:creationId xmlns:p14="http://schemas.microsoft.com/office/powerpoint/2010/main" val="1401098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60</a:t>
            </a:fld>
            <a:endParaRPr lang="sv-SE" sz="1200" b="1">
              <a:solidFill>
                <a:prstClr val="black"/>
              </a:solidFill>
            </a:endParaRPr>
          </a:p>
        </p:txBody>
      </p:sp>
    </p:spTree>
    <p:extLst>
      <p:ext uri="{BB962C8B-B14F-4D97-AF65-F5344CB8AC3E}">
        <p14:creationId xmlns:p14="http://schemas.microsoft.com/office/powerpoint/2010/main" val="2335161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61</a:t>
            </a:fld>
            <a:endParaRPr lang="sv-SE" sz="1200" b="1">
              <a:solidFill>
                <a:prstClr val="black"/>
              </a:solidFill>
            </a:endParaRPr>
          </a:p>
        </p:txBody>
      </p:sp>
    </p:spTree>
    <p:extLst>
      <p:ext uri="{BB962C8B-B14F-4D97-AF65-F5344CB8AC3E}">
        <p14:creationId xmlns:p14="http://schemas.microsoft.com/office/powerpoint/2010/main" val="3195144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62</a:t>
            </a:fld>
            <a:endParaRPr lang="sv-SE" sz="1200" b="1">
              <a:solidFill>
                <a:prstClr val="black"/>
              </a:solidFill>
            </a:endParaRPr>
          </a:p>
        </p:txBody>
      </p:sp>
    </p:spTree>
    <p:extLst>
      <p:ext uri="{BB962C8B-B14F-4D97-AF65-F5344CB8AC3E}">
        <p14:creationId xmlns:p14="http://schemas.microsoft.com/office/powerpoint/2010/main" val="3101115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63</a:t>
            </a:fld>
            <a:endParaRPr lang="sv-SE" sz="1200" b="1">
              <a:solidFill>
                <a:prstClr val="black"/>
              </a:solidFill>
            </a:endParaRPr>
          </a:p>
        </p:txBody>
      </p:sp>
    </p:spTree>
    <p:extLst>
      <p:ext uri="{BB962C8B-B14F-4D97-AF65-F5344CB8AC3E}">
        <p14:creationId xmlns:p14="http://schemas.microsoft.com/office/powerpoint/2010/main" val="326233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8</a:t>
            </a:fld>
            <a:endParaRPr lang="sv-SE"/>
          </a:p>
        </p:txBody>
      </p:sp>
    </p:spTree>
    <p:extLst>
      <p:ext uri="{BB962C8B-B14F-4D97-AF65-F5344CB8AC3E}">
        <p14:creationId xmlns:p14="http://schemas.microsoft.com/office/powerpoint/2010/main" val="35724759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64</a:t>
            </a:fld>
            <a:endParaRPr lang="sv-SE" sz="1200" b="1">
              <a:solidFill>
                <a:prstClr val="black"/>
              </a:solidFill>
            </a:endParaRPr>
          </a:p>
        </p:txBody>
      </p:sp>
    </p:spTree>
    <p:extLst>
      <p:ext uri="{BB962C8B-B14F-4D97-AF65-F5344CB8AC3E}">
        <p14:creationId xmlns:p14="http://schemas.microsoft.com/office/powerpoint/2010/main" val="2986247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65</a:t>
            </a:fld>
            <a:endParaRPr lang="sv-SE" sz="1200" b="1">
              <a:solidFill>
                <a:prstClr val="black"/>
              </a:solidFill>
            </a:endParaRPr>
          </a:p>
        </p:txBody>
      </p:sp>
    </p:spTree>
    <p:extLst>
      <p:ext uri="{BB962C8B-B14F-4D97-AF65-F5344CB8AC3E}">
        <p14:creationId xmlns:p14="http://schemas.microsoft.com/office/powerpoint/2010/main" val="3701331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66</a:t>
            </a:fld>
            <a:endParaRPr lang="sv-SE" sz="1200" b="1">
              <a:solidFill>
                <a:prstClr val="black"/>
              </a:solidFill>
            </a:endParaRPr>
          </a:p>
        </p:txBody>
      </p:sp>
    </p:spTree>
    <p:extLst>
      <p:ext uri="{BB962C8B-B14F-4D97-AF65-F5344CB8AC3E}">
        <p14:creationId xmlns:p14="http://schemas.microsoft.com/office/powerpoint/2010/main" val="3214696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67</a:t>
            </a:fld>
            <a:endParaRPr lang="sv-SE" sz="1200" b="1">
              <a:solidFill>
                <a:prstClr val="black"/>
              </a:solidFill>
            </a:endParaRPr>
          </a:p>
        </p:txBody>
      </p:sp>
    </p:spTree>
    <p:extLst>
      <p:ext uri="{BB962C8B-B14F-4D97-AF65-F5344CB8AC3E}">
        <p14:creationId xmlns:p14="http://schemas.microsoft.com/office/powerpoint/2010/main" val="11966445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68</a:t>
            </a:fld>
            <a:endParaRPr lang="sv-SE" sz="1200" b="1">
              <a:solidFill>
                <a:prstClr val="black"/>
              </a:solidFill>
            </a:endParaRPr>
          </a:p>
        </p:txBody>
      </p:sp>
    </p:spTree>
    <p:extLst>
      <p:ext uri="{BB962C8B-B14F-4D97-AF65-F5344CB8AC3E}">
        <p14:creationId xmlns:p14="http://schemas.microsoft.com/office/powerpoint/2010/main" val="4270275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69</a:t>
            </a:fld>
            <a:endParaRPr lang="sv-SE" sz="1200" b="1">
              <a:solidFill>
                <a:prstClr val="black"/>
              </a:solidFill>
            </a:endParaRPr>
          </a:p>
        </p:txBody>
      </p:sp>
    </p:spTree>
    <p:extLst>
      <p:ext uri="{BB962C8B-B14F-4D97-AF65-F5344CB8AC3E}">
        <p14:creationId xmlns:p14="http://schemas.microsoft.com/office/powerpoint/2010/main" val="28583433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70</a:t>
            </a:fld>
            <a:endParaRPr lang="sv-SE" sz="1200" b="1">
              <a:solidFill>
                <a:prstClr val="black"/>
              </a:solidFill>
            </a:endParaRPr>
          </a:p>
        </p:txBody>
      </p:sp>
    </p:spTree>
    <p:extLst>
      <p:ext uri="{BB962C8B-B14F-4D97-AF65-F5344CB8AC3E}">
        <p14:creationId xmlns:p14="http://schemas.microsoft.com/office/powerpoint/2010/main" val="3380480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71</a:t>
            </a:fld>
            <a:endParaRPr lang="sv-SE" sz="1200" b="1">
              <a:solidFill>
                <a:prstClr val="black"/>
              </a:solidFill>
            </a:endParaRPr>
          </a:p>
        </p:txBody>
      </p:sp>
    </p:spTree>
    <p:extLst>
      <p:ext uri="{BB962C8B-B14F-4D97-AF65-F5344CB8AC3E}">
        <p14:creationId xmlns:p14="http://schemas.microsoft.com/office/powerpoint/2010/main" val="35546858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72</a:t>
            </a:fld>
            <a:endParaRPr lang="sv-SE" sz="1200" b="1">
              <a:solidFill>
                <a:prstClr val="black"/>
              </a:solidFill>
            </a:endParaRPr>
          </a:p>
        </p:txBody>
      </p:sp>
    </p:spTree>
    <p:extLst>
      <p:ext uri="{BB962C8B-B14F-4D97-AF65-F5344CB8AC3E}">
        <p14:creationId xmlns:p14="http://schemas.microsoft.com/office/powerpoint/2010/main" val="20641670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lstStyle/>
          <a:p>
            <a:pPr defTabSz="914400" eaLnBrk="1" hangingPunct="1"/>
            <a:endParaRPr lang="sv-SE"/>
          </a:p>
        </p:txBody>
      </p:sp>
      <p:sp>
        <p:nvSpPr>
          <p:cNvPr id="288772" name="Platshållare för bild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24" tIns="44312" rIns="88624" bIns="44312" anchor="b"/>
          <a:lstStyle>
            <a:lvl1pPr defTabSz="885825" eaLnBrk="0" hangingPunct="0">
              <a:defRPr>
                <a:solidFill>
                  <a:schemeClr val="tx1"/>
                </a:solidFill>
                <a:latin typeface="Arial" charset="0"/>
                <a:ea typeface="MS PGothic" pitchFamily="34" charset="-128"/>
              </a:defRPr>
            </a:lvl1pPr>
            <a:lvl2pPr marL="742950" indent="-285750" defTabSz="885825" eaLnBrk="0" hangingPunct="0">
              <a:defRPr>
                <a:solidFill>
                  <a:schemeClr val="tx1"/>
                </a:solidFill>
                <a:latin typeface="Arial" charset="0"/>
                <a:ea typeface="MS PGothic" pitchFamily="34" charset="-128"/>
              </a:defRPr>
            </a:lvl2pPr>
            <a:lvl3pPr marL="1143000" indent="-228600" defTabSz="885825" eaLnBrk="0" hangingPunct="0">
              <a:defRPr>
                <a:solidFill>
                  <a:schemeClr val="tx1"/>
                </a:solidFill>
                <a:latin typeface="Arial" charset="0"/>
                <a:ea typeface="MS PGothic" pitchFamily="34" charset="-128"/>
              </a:defRPr>
            </a:lvl3pPr>
            <a:lvl4pPr marL="1600200" indent="-228600" defTabSz="885825" eaLnBrk="0" hangingPunct="0">
              <a:defRPr>
                <a:solidFill>
                  <a:schemeClr val="tx1"/>
                </a:solidFill>
                <a:latin typeface="Arial" charset="0"/>
                <a:ea typeface="MS PGothic" pitchFamily="34" charset="-128"/>
              </a:defRPr>
            </a:lvl4pPr>
            <a:lvl5pPr marL="2057400" indent="-228600" defTabSz="885825" eaLnBrk="0" hangingPunct="0">
              <a:defRPr>
                <a:solidFill>
                  <a:schemeClr val="tx1"/>
                </a:solidFill>
                <a:latin typeface="Arial" charset="0"/>
                <a:ea typeface="MS PGothic" pitchFamily="34" charset="-128"/>
              </a:defRPr>
            </a:lvl5pPr>
            <a:lvl6pPr marL="2514600" indent="-228600" defTabSz="885825"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85825"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85825"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85825"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pPr>
            <a:fld id="{E1835F56-D566-4825-9614-B3731E751F52}" type="slidenum">
              <a:rPr lang="sv-SE" sz="1200" b="1">
                <a:solidFill>
                  <a:prstClr val="black"/>
                </a:solidFill>
              </a:rPr>
              <a:pPr algn="r" eaLnBrk="1" fontAlgn="base" hangingPunct="1">
                <a:spcBef>
                  <a:spcPct val="0"/>
                </a:spcBef>
                <a:spcAft>
                  <a:spcPct val="0"/>
                </a:spcAft>
              </a:pPr>
              <a:t>73</a:t>
            </a:fld>
            <a:endParaRPr lang="sv-SE" sz="1200" b="1">
              <a:solidFill>
                <a:prstClr val="black"/>
              </a:solidFill>
            </a:endParaRPr>
          </a:p>
        </p:txBody>
      </p:sp>
    </p:spTree>
    <p:extLst>
      <p:ext uri="{BB962C8B-B14F-4D97-AF65-F5344CB8AC3E}">
        <p14:creationId xmlns:p14="http://schemas.microsoft.com/office/powerpoint/2010/main" val="2055899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Tillägg av </a:t>
            </a:r>
            <a:r>
              <a:rPr lang="sv-SE" dirty="0" err="1"/>
              <a:t>clopidogrel</a:t>
            </a:r>
            <a:r>
              <a:rPr lang="sv-SE" dirty="0"/>
              <a:t> gav signifikant effekt vid tidigare</a:t>
            </a:r>
            <a:r>
              <a:rPr lang="sv-SE" baseline="0" dirty="0"/>
              <a:t> CVD (sekundär prevention) men inte om </a:t>
            </a:r>
            <a:r>
              <a:rPr lang="sv-SE" baseline="0" dirty="0" err="1"/>
              <a:t>pat</a:t>
            </a:r>
            <a:r>
              <a:rPr lang="sv-SE" baseline="0" dirty="0"/>
              <a:t> endast hade ett antal riskfaktorer (primär prevention)</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9</a:t>
            </a:fld>
            <a:endParaRPr lang="sv-SE"/>
          </a:p>
        </p:txBody>
      </p:sp>
    </p:spTree>
    <p:extLst>
      <p:ext uri="{BB962C8B-B14F-4D97-AF65-F5344CB8AC3E}">
        <p14:creationId xmlns:p14="http://schemas.microsoft.com/office/powerpoint/2010/main" val="48064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REF: Socialstyrelsens riktlinjer</a:t>
            </a:r>
            <a:r>
              <a:rPr lang="sv-SE" baseline="0" dirty="0"/>
              <a:t>; Läkemedelsverkets riktlinjer; </a:t>
            </a:r>
            <a:r>
              <a:rPr lang="sv-SE" baseline="0" dirty="0" err="1"/>
              <a:t>European</a:t>
            </a:r>
            <a:r>
              <a:rPr lang="sv-SE" baseline="0" dirty="0"/>
              <a:t> </a:t>
            </a:r>
            <a:r>
              <a:rPr lang="sv-SE" baseline="0" dirty="0" err="1"/>
              <a:t>soc</a:t>
            </a:r>
            <a:r>
              <a:rPr lang="sv-SE" baseline="0" dirty="0"/>
              <a:t> </a:t>
            </a:r>
            <a:r>
              <a:rPr lang="sv-SE" baseline="0" dirty="0" err="1"/>
              <a:t>of</a:t>
            </a:r>
            <a:r>
              <a:rPr lang="sv-SE" baseline="0" dirty="0"/>
              <a:t> </a:t>
            </a:r>
            <a:r>
              <a:rPr lang="sv-SE" baseline="0" dirty="0" err="1"/>
              <a:t>cardiology</a:t>
            </a:r>
            <a:r>
              <a:rPr lang="sv-SE" baseline="0" dirty="0"/>
              <a:t> </a:t>
            </a:r>
            <a:r>
              <a:rPr lang="sv-SE" baseline="0" dirty="0" err="1"/>
              <a:t>guidelines</a:t>
            </a:r>
            <a:r>
              <a:rPr lang="sv-SE" baseline="0" dirty="0"/>
              <a:t>; AHA/ACCF </a:t>
            </a:r>
            <a:r>
              <a:rPr lang="sv-SE" baseline="0" dirty="0" err="1"/>
              <a:t>guidelines</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11</a:t>
            </a:fld>
            <a:endParaRPr lang="sv-SE"/>
          </a:p>
        </p:txBody>
      </p:sp>
    </p:spTree>
    <p:extLst>
      <p:ext uri="{BB962C8B-B14F-4D97-AF65-F5344CB8AC3E}">
        <p14:creationId xmlns:p14="http://schemas.microsoft.com/office/powerpoint/2010/main" val="42553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REF: SoS</a:t>
            </a:r>
            <a:r>
              <a:rPr lang="sv-SE" baseline="0" dirty="0"/>
              <a:t> Nat riktlinjer</a:t>
            </a:r>
            <a:endParaRPr lang="sv-SE" dirty="0"/>
          </a:p>
          <a:p>
            <a:endParaRPr lang="sv-SE" dirty="0"/>
          </a:p>
        </p:txBody>
      </p:sp>
      <p:sp>
        <p:nvSpPr>
          <p:cNvPr id="4" name="Slide Number Placeholder 3"/>
          <p:cNvSpPr>
            <a:spLocks noGrp="1"/>
          </p:cNvSpPr>
          <p:nvPr>
            <p:ph type="sldNum" sz="quarter" idx="10"/>
          </p:nvPr>
        </p:nvSpPr>
        <p:spPr/>
        <p:txBody>
          <a:bodyPr/>
          <a:lstStyle/>
          <a:p>
            <a:fld id="{F136B7D8-EE19-4546-BED8-9D02A98CE44E}" type="slidenum">
              <a:rPr lang="sv-SE" smtClean="0"/>
              <a:t>12</a:t>
            </a:fld>
            <a:endParaRPr lang="sv-SE"/>
          </a:p>
        </p:txBody>
      </p:sp>
    </p:spTree>
    <p:extLst>
      <p:ext uri="{BB962C8B-B14F-4D97-AF65-F5344CB8AC3E}">
        <p14:creationId xmlns:p14="http://schemas.microsoft.com/office/powerpoint/2010/main" val="215170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3609976"/>
            <a:ext cx="10363200" cy="1470025"/>
          </a:xfrm>
        </p:spPr>
        <p:txBody>
          <a:bodyPr anchor="t" anchorCtr="0"/>
          <a:lstStyle>
            <a:lvl1pPr>
              <a:lnSpc>
                <a:spcPct val="100000"/>
              </a:lnSpc>
              <a:defRPr sz="5200">
                <a:solidFill>
                  <a:schemeClr val="bg1"/>
                </a:solidFill>
              </a:defRPr>
            </a:lvl1pPr>
          </a:lstStyle>
          <a:p>
            <a:r>
              <a:rPr lang="sv-SE" dirty="0"/>
              <a:t>Klicka här för att ändra format</a:t>
            </a:r>
          </a:p>
        </p:txBody>
      </p:sp>
      <p:sp>
        <p:nvSpPr>
          <p:cNvPr id="3" name="Underrubrik 2"/>
          <p:cNvSpPr>
            <a:spLocks noGrp="1"/>
          </p:cNvSpPr>
          <p:nvPr>
            <p:ph type="subTitle" idx="1"/>
          </p:nvPr>
        </p:nvSpPr>
        <p:spPr>
          <a:xfrm>
            <a:off x="927100" y="4410075"/>
            <a:ext cx="8534400" cy="1752600"/>
          </a:xfrm>
        </p:spPr>
        <p:txBody>
          <a:bodyPr/>
          <a:lstStyle>
            <a:lvl1pPr marL="0" indent="0" algn="l">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a:t>Klicka här för att ändra format på underrubrik i bakgrunden</a:t>
            </a:r>
          </a:p>
        </p:txBody>
      </p:sp>
    </p:spTree>
    <p:extLst>
      <p:ext uri="{BB962C8B-B14F-4D97-AF65-F5344CB8AC3E}">
        <p14:creationId xmlns:p14="http://schemas.microsoft.com/office/powerpoint/2010/main" val="2106084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82577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577850"/>
            <a:ext cx="2743200" cy="525938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577850"/>
            <a:ext cx="8026400" cy="52593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03924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79F9BCDE-9440-4B46-9BEE-D262A93BC6AF}"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Tree>
    <p:extLst>
      <p:ext uri="{BB962C8B-B14F-4D97-AF65-F5344CB8AC3E}">
        <p14:creationId xmlns:p14="http://schemas.microsoft.com/office/powerpoint/2010/main" val="231614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EF003F36-1CEA-45F9-9C39-980788631BFA}"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80119636-88E5-4DDF-9639-3F2B4E886B00}"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939006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0CFC0D98-A9E3-44C4-BA6A-B826AFC4662B}"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0B9290A6-2B7C-4949-8FCF-33579D055C60}"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810765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C101DC67-9B11-482A-A3AD-83EBC684A030}"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0580844D-CEEC-48D7-8AD5-7CEADB9318E7}"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531523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3BF387A7-7BA6-4460-8E12-506C0BDA3639}" type="datetime1">
              <a:rPr lang="sv-SE"/>
              <a:pPr>
                <a:defRPr/>
              </a:pPr>
              <a:t>2017-12-07</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9"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48733C04-BDA0-44FB-82BA-5375F525AE34}"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4080676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p:cNvSpPr>
            <a:spLocks noGrp="1"/>
          </p:cNvSpPr>
          <p:nvPr>
            <p:ph type="dt" sz="half" idx="10"/>
          </p:nvPr>
        </p:nvSpPr>
        <p:spPr/>
        <p:txBody>
          <a:bodyPr/>
          <a:lstStyle>
            <a:lvl1pPr>
              <a:defRPr/>
            </a:lvl1pPr>
          </a:lstStyle>
          <a:p>
            <a:pPr>
              <a:defRPr/>
            </a:pPr>
            <a:fld id="{4F85663B-9C2E-4044-BC99-C3F45FDBFCC1}" type="datetime1">
              <a:rPr lang="sv-SE"/>
              <a:pPr>
                <a:defRPr/>
              </a:pPr>
              <a:t>2017-12-07</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5"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218B9E6E-63F9-435C-B442-64B6F5B9D311}"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3638070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814B232C-85BC-4B22-A073-93E171F8EA1A}" type="datetime1">
              <a:rPr lang="sv-SE"/>
              <a:pPr>
                <a:defRPr/>
              </a:pPr>
              <a:t>2017-12-07</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4"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04C0E7C2-2296-4BDB-A3CE-4C560F47A2A1}"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606682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95425EEE-E4A5-4DC8-8F54-2E6E53BE432B}"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072B0406-1C66-4361-A249-192B187A7D5C}"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429881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4893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5B0B5A1C-EA50-4B52-97EB-C487532A8CA0}"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9E516ADF-9668-44E0-A4B0-930905337161}"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3182163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971D2229-5DFE-499E-8C9F-03EBF1FFB9B4}"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616FD011-C0E6-4870-9EA7-C6C1EF459700}"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1830484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577850"/>
            <a:ext cx="2743200" cy="525938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577850"/>
            <a:ext cx="8026400" cy="52593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71950806-C232-4825-BF9F-50D78BE12EFD}"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lvl1pPr>
              <a:defRPr/>
            </a:lvl1pPr>
          </a:lstStyle>
          <a:p>
            <a:pPr fontAlgn="base">
              <a:spcBef>
                <a:spcPct val="0"/>
              </a:spcBef>
              <a:spcAft>
                <a:spcPct val="0"/>
              </a:spcAft>
              <a:defRPr/>
            </a:pPr>
            <a:fld id="{51C41A01-53B1-4D32-B4ED-6F03233421C0}" type="slidenum">
              <a:rPr lang="sv-SE">
                <a:solidFill>
                  <a:srgbClr val="000000"/>
                </a:solidFill>
              </a:rPr>
              <a:pPr fontAlgn="base">
                <a:spcBef>
                  <a:spcPct val="0"/>
                </a:spcBef>
                <a:spcAft>
                  <a:spcPct val="0"/>
                </a:spcAft>
                <a:defRPr/>
              </a:pPr>
              <a:t>‹#›</a:t>
            </a:fld>
            <a:endParaRPr lang="sv-SE">
              <a:solidFill>
                <a:srgbClr val="000000"/>
              </a:solidFill>
            </a:endParaRPr>
          </a:p>
        </p:txBody>
      </p:sp>
    </p:spTree>
    <p:extLst>
      <p:ext uri="{BB962C8B-B14F-4D97-AF65-F5344CB8AC3E}">
        <p14:creationId xmlns:p14="http://schemas.microsoft.com/office/powerpoint/2010/main" val="2471089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D25C04B2-0159-407A-BEA2-D15612A621B3}"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C350EEA4-3426-4C71-ACFB-F21EA92C71B3}" type="slidenum">
              <a:rPr lang="sv-SE"/>
              <a:pPr>
                <a:defRPr/>
              </a:pPr>
              <a:t>‹#›</a:t>
            </a:fld>
            <a:endParaRPr lang="sv-SE"/>
          </a:p>
        </p:txBody>
      </p:sp>
    </p:spTree>
    <p:extLst>
      <p:ext uri="{BB962C8B-B14F-4D97-AF65-F5344CB8AC3E}">
        <p14:creationId xmlns:p14="http://schemas.microsoft.com/office/powerpoint/2010/main" val="2533857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975B2302-E779-47E5-ADEE-DF83CAEAF4DC}"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58ED3413-4077-4377-8879-57E53E805678}" type="slidenum">
              <a:rPr lang="sv-SE"/>
              <a:pPr>
                <a:defRPr/>
              </a:pPr>
              <a:t>‹#›</a:t>
            </a:fld>
            <a:endParaRPr lang="sv-SE"/>
          </a:p>
        </p:txBody>
      </p:sp>
    </p:spTree>
    <p:extLst>
      <p:ext uri="{BB962C8B-B14F-4D97-AF65-F5344CB8AC3E}">
        <p14:creationId xmlns:p14="http://schemas.microsoft.com/office/powerpoint/2010/main" val="632966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265675EB-E29E-46DC-9C30-BAF6954EE846}"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E9CD16A1-3377-4428-94D2-BE4E4410AFDA}" type="slidenum">
              <a:rPr lang="sv-SE"/>
              <a:pPr>
                <a:defRPr/>
              </a:pPr>
              <a:t>‹#›</a:t>
            </a:fld>
            <a:endParaRPr lang="sv-SE"/>
          </a:p>
        </p:txBody>
      </p:sp>
    </p:spTree>
    <p:extLst>
      <p:ext uri="{BB962C8B-B14F-4D97-AF65-F5344CB8AC3E}">
        <p14:creationId xmlns:p14="http://schemas.microsoft.com/office/powerpoint/2010/main" val="3666076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DB823939-0FD9-4827-84F4-EE605403C10B}"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9350F5EE-1B22-4C67-875A-5751C6250E7C}" type="slidenum">
              <a:rPr lang="sv-SE"/>
              <a:pPr>
                <a:defRPr/>
              </a:pPr>
              <a:t>‹#›</a:t>
            </a:fld>
            <a:endParaRPr lang="sv-SE"/>
          </a:p>
        </p:txBody>
      </p:sp>
    </p:spTree>
    <p:extLst>
      <p:ext uri="{BB962C8B-B14F-4D97-AF65-F5344CB8AC3E}">
        <p14:creationId xmlns:p14="http://schemas.microsoft.com/office/powerpoint/2010/main" val="3938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005C1C5B-006B-4E14-8616-CA859ABDED6F}" type="datetime1">
              <a:rPr lang="sv-SE"/>
              <a:pPr>
                <a:defRPr/>
              </a:pPr>
              <a:t>2017-12-07</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9" name="Platshållare för bildnummer 5"/>
          <p:cNvSpPr>
            <a:spLocks noGrp="1"/>
          </p:cNvSpPr>
          <p:nvPr>
            <p:ph type="sldNum" sz="quarter" idx="12"/>
          </p:nvPr>
        </p:nvSpPr>
        <p:spPr/>
        <p:txBody>
          <a:bodyPr/>
          <a:lstStyle>
            <a:lvl1pPr>
              <a:defRPr/>
            </a:lvl1pPr>
          </a:lstStyle>
          <a:p>
            <a:pPr>
              <a:defRPr/>
            </a:pPr>
            <a:fld id="{3B8270A6-2D00-4456-9E43-47D56C9C3AF8}" type="slidenum">
              <a:rPr lang="sv-SE"/>
              <a:pPr>
                <a:defRPr/>
              </a:pPr>
              <a:t>‹#›</a:t>
            </a:fld>
            <a:endParaRPr lang="sv-SE"/>
          </a:p>
        </p:txBody>
      </p:sp>
    </p:spTree>
    <p:extLst>
      <p:ext uri="{BB962C8B-B14F-4D97-AF65-F5344CB8AC3E}">
        <p14:creationId xmlns:p14="http://schemas.microsoft.com/office/powerpoint/2010/main" val="1484820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p:cNvSpPr>
            <a:spLocks noGrp="1"/>
          </p:cNvSpPr>
          <p:nvPr>
            <p:ph type="dt" sz="half" idx="10"/>
          </p:nvPr>
        </p:nvSpPr>
        <p:spPr/>
        <p:txBody>
          <a:bodyPr/>
          <a:lstStyle>
            <a:lvl1pPr>
              <a:defRPr/>
            </a:lvl1pPr>
          </a:lstStyle>
          <a:p>
            <a:pPr>
              <a:defRPr/>
            </a:pPr>
            <a:fld id="{701137E2-428A-4E1C-8D5E-6BAF90802C1E}" type="datetime1">
              <a:rPr lang="sv-SE"/>
              <a:pPr>
                <a:defRPr/>
              </a:pPr>
              <a:t>2017-12-07</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5" name="Platshållare för bildnummer 5"/>
          <p:cNvSpPr>
            <a:spLocks noGrp="1"/>
          </p:cNvSpPr>
          <p:nvPr>
            <p:ph type="sldNum" sz="quarter" idx="12"/>
          </p:nvPr>
        </p:nvSpPr>
        <p:spPr/>
        <p:txBody>
          <a:bodyPr/>
          <a:lstStyle>
            <a:lvl1pPr>
              <a:defRPr/>
            </a:lvl1pPr>
          </a:lstStyle>
          <a:p>
            <a:pPr>
              <a:defRPr/>
            </a:pPr>
            <a:fld id="{A819A4C1-4038-4269-AEF0-C3C14306978E}" type="slidenum">
              <a:rPr lang="sv-SE"/>
              <a:pPr>
                <a:defRPr/>
              </a:pPr>
              <a:t>‹#›</a:t>
            </a:fld>
            <a:endParaRPr lang="sv-SE"/>
          </a:p>
        </p:txBody>
      </p:sp>
    </p:spTree>
    <p:extLst>
      <p:ext uri="{BB962C8B-B14F-4D97-AF65-F5344CB8AC3E}">
        <p14:creationId xmlns:p14="http://schemas.microsoft.com/office/powerpoint/2010/main" val="840675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025F4D64-7AFB-447E-8C3A-F1ACF5EDDEFE}" type="datetime1">
              <a:rPr lang="sv-SE"/>
              <a:pPr>
                <a:defRPr/>
              </a:pPr>
              <a:t>2017-12-07</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4" name="Platshållare för bildnummer 5"/>
          <p:cNvSpPr>
            <a:spLocks noGrp="1"/>
          </p:cNvSpPr>
          <p:nvPr>
            <p:ph type="sldNum" sz="quarter" idx="12"/>
          </p:nvPr>
        </p:nvSpPr>
        <p:spPr/>
        <p:txBody>
          <a:bodyPr/>
          <a:lstStyle>
            <a:lvl1pPr>
              <a:defRPr/>
            </a:lvl1pPr>
          </a:lstStyle>
          <a:p>
            <a:pPr>
              <a:defRPr/>
            </a:pPr>
            <a:fld id="{661BFF50-89A9-4DC1-A57B-44096A3D250F}" type="slidenum">
              <a:rPr lang="sv-SE"/>
              <a:pPr>
                <a:defRPr/>
              </a:pPr>
              <a:t>‹#›</a:t>
            </a:fld>
            <a:endParaRPr lang="sv-SE"/>
          </a:p>
        </p:txBody>
      </p:sp>
    </p:spTree>
    <p:extLst>
      <p:ext uri="{BB962C8B-B14F-4D97-AF65-F5344CB8AC3E}">
        <p14:creationId xmlns:p14="http://schemas.microsoft.com/office/powerpoint/2010/main" val="2351688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Tree>
    <p:extLst>
      <p:ext uri="{BB962C8B-B14F-4D97-AF65-F5344CB8AC3E}">
        <p14:creationId xmlns:p14="http://schemas.microsoft.com/office/powerpoint/2010/main" val="1311278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31FDEE74-29AC-46FF-A05B-38CDF161D4D3}"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B389FE5E-4618-4C9E-9471-FC4E89AAB3F6}" type="slidenum">
              <a:rPr lang="sv-SE"/>
              <a:pPr>
                <a:defRPr/>
              </a:pPr>
              <a:t>‹#›</a:t>
            </a:fld>
            <a:endParaRPr lang="sv-SE"/>
          </a:p>
        </p:txBody>
      </p:sp>
    </p:spTree>
    <p:extLst>
      <p:ext uri="{BB962C8B-B14F-4D97-AF65-F5344CB8AC3E}">
        <p14:creationId xmlns:p14="http://schemas.microsoft.com/office/powerpoint/2010/main" val="157064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4F798617-B218-41DB-BA3F-0FDC73206E18}"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7210A00A-ABD8-4CC7-882A-2644ECBB4633}" type="slidenum">
              <a:rPr lang="sv-SE"/>
              <a:pPr>
                <a:defRPr/>
              </a:pPr>
              <a:t>‹#›</a:t>
            </a:fld>
            <a:endParaRPr lang="sv-SE"/>
          </a:p>
        </p:txBody>
      </p:sp>
    </p:spTree>
    <p:extLst>
      <p:ext uri="{BB962C8B-B14F-4D97-AF65-F5344CB8AC3E}">
        <p14:creationId xmlns:p14="http://schemas.microsoft.com/office/powerpoint/2010/main" val="217830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CCEEFC38-8AF3-42A6-B714-7FDDC93B8F6E}"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8DECE19E-C9E4-448B-B4F3-DFBDB0E9B8C2}" type="slidenum">
              <a:rPr lang="sv-SE"/>
              <a:pPr>
                <a:defRPr/>
              </a:pPr>
              <a:t>‹#›</a:t>
            </a:fld>
            <a:endParaRPr lang="sv-SE"/>
          </a:p>
        </p:txBody>
      </p:sp>
    </p:spTree>
    <p:extLst>
      <p:ext uri="{BB962C8B-B14F-4D97-AF65-F5344CB8AC3E}">
        <p14:creationId xmlns:p14="http://schemas.microsoft.com/office/powerpoint/2010/main" val="166922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1168400"/>
            <a:ext cx="2743200" cy="4668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1168400"/>
            <a:ext cx="8026400" cy="4668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2BDE9A90-F58B-4490-8BB9-7F3320D7D2CC}"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9AB33DC8-53D8-4D74-93B2-60C88193C46F}" type="slidenum">
              <a:rPr lang="sv-SE"/>
              <a:pPr>
                <a:defRPr/>
              </a:pPr>
              <a:t>‹#›</a:t>
            </a:fld>
            <a:endParaRPr lang="sv-SE"/>
          </a:p>
        </p:txBody>
      </p:sp>
    </p:spTree>
    <p:extLst>
      <p:ext uri="{BB962C8B-B14F-4D97-AF65-F5344CB8AC3E}">
        <p14:creationId xmlns:p14="http://schemas.microsoft.com/office/powerpoint/2010/main" val="3646590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a:prstGeom prst="rect">
            <a:avLst/>
          </a:prstGeo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CB960F7D-34C5-4CEF-9BC9-58DB5748A831}"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EBDEFD4C-6065-49D6-802B-A4700EE47970}" type="slidenum">
              <a:rPr lang="sv-SE"/>
              <a:pPr>
                <a:defRPr/>
              </a:pPr>
              <a:t>‹#›</a:t>
            </a:fld>
            <a:endParaRPr lang="sv-SE"/>
          </a:p>
        </p:txBody>
      </p:sp>
    </p:spTree>
    <p:extLst>
      <p:ext uri="{BB962C8B-B14F-4D97-AF65-F5344CB8AC3E}">
        <p14:creationId xmlns:p14="http://schemas.microsoft.com/office/powerpoint/2010/main" val="2175797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E607AB99-4845-4D38-AA79-70AAA35A18BE}"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B0461CBD-799B-468A-8C4C-DA1146A9F828}" type="slidenum">
              <a:rPr lang="sv-SE"/>
              <a:pPr>
                <a:defRPr/>
              </a:pPr>
              <a:t>‹#›</a:t>
            </a:fld>
            <a:endParaRPr lang="sv-SE"/>
          </a:p>
        </p:txBody>
      </p:sp>
      <p:sp>
        <p:nvSpPr>
          <p:cNvPr id="7"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3219154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E81CB941-BDBE-40A3-BE3E-7E41E76D15F9}"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5FC8DE95-7E1A-46B7-8215-BA0B78E3048F}" type="slidenum">
              <a:rPr lang="sv-SE"/>
              <a:pPr>
                <a:defRPr/>
              </a:pPr>
              <a:t>‹#›</a:t>
            </a:fld>
            <a:endParaRPr lang="sv-SE"/>
          </a:p>
        </p:txBody>
      </p:sp>
    </p:spTree>
    <p:extLst>
      <p:ext uri="{BB962C8B-B14F-4D97-AF65-F5344CB8AC3E}">
        <p14:creationId xmlns:p14="http://schemas.microsoft.com/office/powerpoint/2010/main" val="627426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6DFDE7DD-80D7-40E1-9412-C1022DD481CE}"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133A806F-54A3-47F0-B60B-442E936B059E}" type="slidenum">
              <a:rPr lang="sv-SE"/>
              <a:pPr>
                <a:defRPr/>
              </a:pPr>
              <a:t>‹#›</a:t>
            </a:fld>
            <a:endParaRPr lang="sv-SE"/>
          </a:p>
        </p:txBody>
      </p:sp>
      <p:sp>
        <p:nvSpPr>
          <p:cNvPr id="8"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2533359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D49BF3A1-1999-4872-9481-897813C5F555}" type="datetime1">
              <a:rPr lang="sv-SE"/>
              <a:pPr>
                <a:defRPr/>
              </a:pPr>
              <a:t>2017-12-07</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9" name="Platshållare för bildnummer 5"/>
          <p:cNvSpPr>
            <a:spLocks noGrp="1"/>
          </p:cNvSpPr>
          <p:nvPr>
            <p:ph type="sldNum" sz="quarter" idx="12"/>
          </p:nvPr>
        </p:nvSpPr>
        <p:spPr/>
        <p:txBody>
          <a:bodyPr/>
          <a:lstStyle>
            <a:lvl1pPr>
              <a:defRPr/>
            </a:lvl1pPr>
          </a:lstStyle>
          <a:p>
            <a:pPr>
              <a:defRPr/>
            </a:pPr>
            <a:fld id="{C0A7BC15-28AF-4B7B-9D5A-7B1C8726B080}" type="slidenum">
              <a:rPr lang="sv-SE"/>
              <a:pPr>
                <a:defRPr/>
              </a:pPr>
              <a:t>‹#›</a:t>
            </a:fld>
            <a:endParaRPr lang="sv-SE"/>
          </a:p>
        </p:txBody>
      </p:sp>
    </p:spTree>
    <p:extLst>
      <p:ext uri="{BB962C8B-B14F-4D97-AF65-F5344CB8AC3E}">
        <p14:creationId xmlns:p14="http://schemas.microsoft.com/office/powerpoint/2010/main" val="82605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3"/>
          <p:cNvSpPr>
            <a:spLocks noGrp="1"/>
          </p:cNvSpPr>
          <p:nvPr>
            <p:ph type="dt" sz="half" idx="10"/>
          </p:nvPr>
        </p:nvSpPr>
        <p:spPr/>
        <p:txBody>
          <a:bodyPr/>
          <a:lstStyle>
            <a:lvl1pPr>
              <a:defRPr/>
            </a:lvl1pPr>
          </a:lstStyle>
          <a:p>
            <a:pPr>
              <a:defRPr/>
            </a:pPr>
            <a:fld id="{DFACB5B8-34E6-465F-A73D-2C261EE1E26B}" type="datetime1">
              <a:rPr lang="sv-SE"/>
              <a:pPr>
                <a:defRPr/>
              </a:pPr>
              <a:t>2017-12-07</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5" name="Platshållare för bildnummer 5"/>
          <p:cNvSpPr>
            <a:spLocks noGrp="1"/>
          </p:cNvSpPr>
          <p:nvPr>
            <p:ph type="sldNum" sz="quarter" idx="12"/>
          </p:nvPr>
        </p:nvSpPr>
        <p:spPr/>
        <p:txBody>
          <a:bodyPr/>
          <a:lstStyle>
            <a:lvl1pPr>
              <a:defRPr/>
            </a:lvl1pPr>
          </a:lstStyle>
          <a:p>
            <a:pPr>
              <a:defRPr/>
            </a:pPr>
            <a:fld id="{0189B88A-B6D1-46D3-8DA1-774490E46749}" type="slidenum">
              <a:rPr lang="sv-SE"/>
              <a:pPr>
                <a:defRPr/>
              </a:pPr>
              <a:t>‹#›</a:t>
            </a:fld>
            <a:endParaRPr lang="sv-SE"/>
          </a:p>
        </p:txBody>
      </p:sp>
      <p:sp>
        <p:nvSpPr>
          <p:cNvPr id="6"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930094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96380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01DE2DC3-5D0E-4F44-80D9-F3B4601D0B90}" type="datetime1">
              <a:rPr lang="sv-SE"/>
              <a:pPr>
                <a:defRPr/>
              </a:pPr>
              <a:t>2017-12-07</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4" name="Platshållare för bildnummer 5"/>
          <p:cNvSpPr>
            <a:spLocks noGrp="1"/>
          </p:cNvSpPr>
          <p:nvPr>
            <p:ph type="sldNum" sz="quarter" idx="12"/>
          </p:nvPr>
        </p:nvSpPr>
        <p:spPr/>
        <p:txBody>
          <a:bodyPr/>
          <a:lstStyle>
            <a:lvl1pPr>
              <a:defRPr/>
            </a:lvl1pPr>
          </a:lstStyle>
          <a:p>
            <a:pPr>
              <a:defRPr/>
            </a:pPr>
            <a:fld id="{75CA4D54-EFDD-4AB9-817D-0DBA65479739}" type="slidenum">
              <a:rPr lang="sv-SE"/>
              <a:pPr>
                <a:defRPr/>
              </a:pPr>
              <a:t>‹#›</a:t>
            </a:fld>
            <a:endParaRPr lang="sv-SE"/>
          </a:p>
        </p:txBody>
      </p:sp>
    </p:spTree>
    <p:extLst>
      <p:ext uri="{BB962C8B-B14F-4D97-AF65-F5344CB8AC3E}">
        <p14:creationId xmlns:p14="http://schemas.microsoft.com/office/powerpoint/2010/main" val="3674956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A1BF7A1E-C65E-4C85-AABC-BC96509DBD16}"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B71E663B-6F94-4425-A11B-6BA3356C7191}" type="slidenum">
              <a:rPr lang="sv-SE"/>
              <a:pPr>
                <a:defRPr/>
              </a:pPr>
              <a:t>‹#›</a:t>
            </a:fld>
            <a:endParaRPr lang="sv-SE"/>
          </a:p>
        </p:txBody>
      </p:sp>
    </p:spTree>
    <p:extLst>
      <p:ext uri="{BB962C8B-B14F-4D97-AF65-F5344CB8AC3E}">
        <p14:creationId xmlns:p14="http://schemas.microsoft.com/office/powerpoint/2010/main" val="41390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a:prstGeom prst="rect">
            <a:avLst/>
          </a:prstGeo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E019A8BE-F30F-4025-9513-21FCB5239222}"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DC5CEC99-37E3-49FB-BD73-E3783D52660B}" type="slidenum">
              <a:rPr lang="sv-SE"/>
              <a:pPr>
                <a:defRPr/>
              </a:pPr>
              <a:t>‹#›</a:t>
            </a:fld>
            <a:endParaRPr lang="sv-SE"/>
          </a:p>
        </p:txBody>
      </p:sp>
    </p:spTree>
    <p:extLst>
      <p:ext uri="{BB962C8B-B14F-4D97-AF65-F5344CB8AC3E}">
        <p14:creationId xmlns:p14="http://schemas.microsoft.com/office/powerpoint/2010/main" val="3595953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577851"/>
            <a:ext cx="10068984" cy="993775"/>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17BF90EA-5EA1-4E3E-BD9E-18E4DF6F4D1F}"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83E8E8CD-34DF-447D-B53E-8F7A3F61A6F5}" type="slidenum">
              <a:rPr lang="sv-SE"/>
              <a:pPr>
                <a:defRPr/>
              </a:pPr>
              <a:t>‹#›</a:t>
            </a:fld>
            <a:endParaRPr lang="sv-SE"/>
          </a:p>
        </p:txBody>
      </p:sp>
    </p:spTree>
    <p:extLst>
      <p:ext uri="{BB962C8B-B14F-4D97-AF65-F5344CB8AC3E}">
        <p14:creationId xmlns:p14="http://schemas.microsoft.com/office/powerpoint/2010/main" val="265031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577850"/>
            <a:ext cx="2743200" cy="525938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577850"/>
            <a:ext cx="8026400" cy="52593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EBB90D07-05B3-4425-B860-F5356C766AD0}"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1D457CE3-A70D-4EC7-B7B0-48FF4E7650D2}" type="slidenum">
              <a:rPr lang="sv-SE"/>
              <a:pPr>
                <a:defRPr/>
              </a:pPr>
              <a:t>‹#›</a:t>
            </a:fld>
            <a:endParaRPr lang="sv-SE"/>
          </a:p>
        </p:txBody>
      </p:sp>
    </p:spTree>
    <p:extLst>
      <p:ext uri="{BB962C8B-B14F-4D97-AF65-F5344CB8AC3E}">
        <p14:creationId xmlns:p14="http://schemas.microsoft.com/office/powerpoint/2010/main" val="62313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a:prstGeom prst="rect">
            <a:avLst/>
          </a:prstGeo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5ACFBBE5-AA10-4AB7-AB6A-F5BF4F6EA415}"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2F0F9163-90C3-4F03-9948-9353A15C5F4C}" type="slidenum">
              <a:rPr lang="sv-SE"/>
              <a:pPr>
                <a:defRPr/>
              </a:pPr>
              <a:t>‹#›</a:t>
            </a:fld>
            <a:endParaRPr lang="sv-SE"/>
          </a:p>
        </p:txBody>
      </p:sp>
    </p:spTree>
    <p:extLst>
      <p:ext uri="{BB962C8B-B14F-4D97-AF65-F5344CB8AC3E}">
        <p14:creationId xmlns:p14="http://schemas.microsoft.com/office/powerpoint/2010/main" val="2188524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01FC9106-94CE-4AEA-90FD-63C032503B3B}"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7AB106F9-44EE-4E61-BF77-29BE3078A5CA}" type="slidenum">
              <a:rPr lang="sv-SE"/>
              <a:pPr>
                <a:defRPr/>
              </a:pPr>
              <a:t>‹#›</a:t>
            </a:fld>
            <a:endParaRPr lang="sv-SE"/>
          </a:p>
        </p:txBody>
      </p:sp>
      <p:sp>
        <p:nvSpPr>
          <p:cNvPr id="7"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4041992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7DBD4D14-6D10-4A73-BDB6-898E77475129}"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39804705-DC8A-4C09-9806-CD99FD42BE72}" type="slidenum">
              <a:rPr lang="sv-SE"/>
              <a:pPr>
                <a:defRPr/>
              </a:pPr>
              <a:t>‹#›</a:t>
            </a:fld>
            <a:endParaRPr lang="sv-SE"/>
          </a:p>
        </p:txBody>
      </p:sp>
    </p:spTree>
    <p:extLst>
      <p:ext uri="{BB962C8B-B14F-4D97-AF65-F5344CB8AC3E}">
        <p14:creationId xmlns:p14="http://schemas.microsoft.com/office/powerpoint/2010/main" val="1214236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577851"/>
            <a:ext cx="10068984" cy="993775"/>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306CDCE5-33B6-48D4-BDCC-4A643094EE44}"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D97BBB73-D44F-498B-B405-B7D948681929}" type="slidenum">
              <a:rPr lang="sv-SE"/>
              <a:pPr>
                <a:defRPr/>
              </a:pPr>
              <a:t>‹#›</a:t>
            </a:fld>
            <a:endParaRPr lang="sv-SE"/>
          </a:p>
        </p:txBody>
      </p:sp>
    </p:spTree>
    <p:extLst>
      <p:ext uri="{BB962C8B-B14F-4D97-AF65-F5344CB8AC3E}">
        <p14:creationId xmlns:p14="http://schemas.microsoft.com/office/powerpoint/2010/main" val="3812735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C1354459-D663-430B-95BC-0AA10336991F}" type="datetime1">
              <a:rPr lang="sv-SE"/>
              <a:pPr>
                <a:defRPr/>
              </a:pPr>
              <a:t>2017-12-07</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9" name="Platshållare för bildnummer 5"/>
          <p:cNvSpPr>
            <a:spLocks noGrp="1"/>
          </p:cNvSpPr>
          <p:nvPr>
            <p:ph type="sldNum" sz="quarter" idx="12"/>
          </p:nvPr>
        </p:nvSpPr>
        <p:spPr/>
        <p:txBody>
          <a:bodyPr/>
          <a:lstStyle>
            <a:lvl1pPr>
              <a:defRPr/>
            </a:lvl1pPr>
          </a:lstStyle>
          <a:p>
            <a:pPr>
              <a:defRPr/>
            </a:pPr>
            <a:fld id="{F7523383-C96C-4AE5-82DE-1FF1FC907920}" type="slidenum">
              <a:rPr lang="sv-SE"/>
              <a:pPr>
                <a:defRPr/>
              </a:pPr>
              <a:t>‹#›</a:t>
            </a:fld>
            <a:endParaRPr lang="sv-SE"/>
          </a:p>
        </p:txBody>
      </p:sp>
    </p:spTree>
    <p:extLst>
      <p:ext uri="{BB962C8B-B14F-4D97-AF65-F5344CB8AC3E}">
        <p14:creationId xmlns:p14="http://schemas.microsoft.com/office/powerpoint/2010/main" val="400081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25808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3"/>
          <p:cNvSpPr>
            <a:spLocks noGrp="1"/>
          </p:cNvSpPr>
          <p:nvPr>
            <p:ph type="dt" sz="half" idx="10"/>
          </p:nvPr>
        </p:nvSpPr>
        <p:spPr/>
        <p:txBody>
          <a:bodyPr/>
          <a:lstStyle>
            <a:lvl1pPr>
              <a:defRPr/>
            </a:lvl1pPr>
          </a:lstStyle>
          <a:p>
            <a:pPr>
              <a:defRPr/>
            </a:pPr>
            <a:fld id="{23688A9D-BA81-4ADE-A748-5906C8F6E970}" type="datetime1">
              <a:rPr lang="sv-SE"/>
              <a:pPr>
                <a:defRPr/>
              </a:pPr>
              <a:t>2017-12-07</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5" name="Platshållare för bildnummer 5"/>
          <p:cNvSpPr>
            <a:spLocks noGrp="1"/>
          </p:cNvSpPr>
          <p:nvPr>
            <p:ph type="sldNum" sz="quarter" idx="12"/>
          </p:nvPr>
        </p:nvSpPr>
        <p:spPr/>
        <p:txBody>
          <a:bodyPr/>
          <a:lstStyle>
            <a:lvl1pPr>
              <a:defRPr/>
            </a:lvl1pPr>
          </a:lstStyle>
          <a:p>
            <a:pPr>
              <a:defRPr/>
            </a:pPr>
            <a:fld id="{A1FD598C-71CF-457D-A196-00FD33F32D5D}" type="slidenum">
              <a:rPr lang="sv-SE"/>
              <a:pPr>
                <a:defRPr/>
              </a:pPr>
              <a:t>‹#›</a:t>
            </a:fld>
            <a:endParaRPr lang="sv-SE"/>
          </a:p>
        </p:txBody>
      </p:sp>
      <p:sp>
        <p:nvSpPr>
          <p:cNvPr id="6"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28964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FD56B591-3AD4-4A21-B983-6269EB796052}" type="datetime1">
              <a:rPr lang="sv-SE"/>
              <a:pPr>
                <a:defRPr/>
              </a:pPr>
              <a:t>2017-12-07</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4" name="Platshållare för bildnummer 5"/>
          <p:cNvSpPr>
            <a:spLocks noGrp="1"/>
          </p:cNvSpPr>
          <p:nvPr>
            <p:ph type="sldNum" sz="quarter" idx="12"/>
          </p:nvPr>
        </p:nvSpPr>
        <p:spPr/>
        <p:txBody>
          <a:bodyPr/>
          <a:lstStyle>
            <a:lvl1pPr>
              <a:defRPr/>
            </a:lvl1pPr>
          </a:lstStyle>
          <a:p>
            <a:pPr>
              <a:defRPr/>
            </a:pPr>
            <a:fld id="{DFB7BAD8-2E06-4990-AA7D-9ECE22D1573D}" type="slidenum">
              <a:rPr lang="sv-SE"/>
              <a:pPr>
                <a:defRPr/>
              </a:pPr>
              <a:t>‹#›</a:t>
            </a:fld>
            <a:endParaRPr lang="sv-SE"/>
          </a:p>
        </p:txBody>
      </p:sp>
    </p:spTree>
    <p:extLst>
      <p:ext uri="{BB962C8B-B14F-4D97-AF65-F5344CB8AC3E}">
        <p14:creationId xmlns:p14="http://schemas.microsoft.com/office/powerpoint/2010/main" val="124739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098098AC-A670-484E-ABD2-6EC1542DD1D4}"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B1BD9390-4948-4B0F-A63B-E00917B00FC1}" type="slidenum">
              <a:rPr lang="sv-SE"/>
              <a:pPr>
                <a:defRPr/>
              </a:pPr>
              <a:t>‹#›</a:t>
            </a:fld>
            <a:endParaRPr lang="sv-SE"/>
          </a:p>
        </p:txBody>
      </p:sp>
    </p:spTree>
    <p:extLst>
      <p:ext uri="{BB962C8B-B14F-4D97-AF65-F5344CB8AC3E}">
        <p14:creationId xmlns:p14="http://schemas.microsoft.com/office/powerpoint/2010/main" val="402430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a:prstGeom prst="rect">
            <a:avLst/>
          </a:prstGeo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7E0BFC6B-EEC1-4343-AE10-5A474B4B1458}"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B7BB69F9-0EDC-4AA0-8ED9-6BA93A55DB29}" type="slidenum">
              <a:rPr lang="sv-SE"/>
              <a:pPr>
                <a:defRPr/>
              </a:pPr>
              <a:t>‹#›</a:t>
            </a:fld>
            <a:endParaRPr lang="sv-SE"/>
          </a:p>
        </p:txBody>
      </p:sp>
    </p:spTree>
    <p:extLst>
      <p:ext uri="{BB962C8B-B14F-4D97-AF65-F5344CB8AC3E}">
        <p14:creationId xmlns:p14="http://schemas.microsoft.com/office/powerpoint/2010/main" val="2174127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577851"/>
            <a:ext cx="10068984" cy="993775"/>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5525C6E4-6F63-4BCF-A383-84413DBDF53D}"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61EED92E-49E5-4E22-8063-1754865C239D}" type="slidenum">
              <a:rPr lang="sv-SE"/>
              <a:pPr>
                <a:defRPr/>
              </a:pPr>
              <a:t>‹#›</a:t>
            </a:fld>
            <a:endParaRPr lang="sv-SE"/>
          </a:p>
        </p:txBody>
      </p:sp>
    </p:spTree>
    <p:extLst>
      <p:ext uri="{BB962C8B-B14F-4D97-AF65-F5344CB8AC3E}">
        <p14:creationId xmlns:p14="http://schemas.microsoft.com/office/powerpoint/2010/main" val="3504727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577850"/>
            <a:ext cx="2743200" cy="525938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577850"/>
            <a:ext cx="8026400" cy="52593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DE1382AE-067A-4C10-BE82-606AC1256620}"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49CEB8AD-3105-47B0-9246-15DAF439D524}" type="slidenum">
              <a:rPr lang="sv-SE"/>
              <a:pPr>
                <a:defRPr/>
              </a:pPr>
              <a:t>‹#›</a:t>
            </a:fld>
            <a:endParaRPr lang="sv-SE"/>
          </a:p>
        </p:txBody>
      </p:sp>
    </p:spTree>
    <p:extLst>
      <p:ext uri="{BB962C8B-B14F-4D97-AF65-F5344CB8AC3E}">
        <p14:creationId xmlns:p14="http://schemas.microsoft.com/office/powerpoint/2010/main" val="972818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a:prstGeom prst="rect">
            <a:avLst/>
          </a:prstGeo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99EA00C5-A0B4-4745-84E7-C534E07A2975}"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37A10C75-CBE5-4092-BC1F-C93F413FE3B5}" type="slidenum">
              <a:rPr lang="sv-SE"/>
              <a:pPr>
                <a:defRPr/>
              </a:pPr>
              <a:t>‹#›</a:t>
            </a:fld>
            <a:endParaRPr lang="sv-SE"/>
          </a:p>
        </p:txBody>
      </p:sp>
    </p:spTree>
    <p:extLst>
      <p:ext uri="{BB962C8B-B14F-4D97-AF65-F5344CB8AC3E}">
        <p14:creationId xmlns:p14="http://schemas.microsoft.com/office/powerpoint/2010/main" val="3641591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39BBC4CF-6DE3-4C2C-8200-02F72A48B89E}"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282804FD-A0BE-4EBF-931E-3481FFB38DC0}" type="slidenum">
              <a:rPr lang="sv-SE"/>
              <a:pPr>
                <a:defRPr/>
              </a:pPr>
              <a:t>‹#›</a:t>
            </a:fld>
            <a:endParaRPr lang="sv-SE"/>
          </a:p>
        </p:txBody>
      </p:sp>
      <p:sp>
        <p:nvSpPr>
          <p:cNvPr id="7"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382834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6D7658FE-4C5A-4AA4-8096-7319601FC345}"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60DD32AE-45AA-4586-9161-BCECAC4B37D6}" type="slidenum">
              <a:rPr lang="sv-SE"/>
              <a:pPr>
                <a:defRPr/>
              </a:pPr>
              <a:t>‹#›</a:t>
            </a:fld>
            <a:endParaRPr lang="sv-SE"/>
          </a:p>
        </p:txBody>
      </p:sp>
    </p:spTree>
    <p:extLst>
      <p:ext uri="{BB962C8B-B14F-4D97-AF65-F5344CB8AC3E}">
        <p14:creationId xmlns:p14="http://schemas.microsoft.com/office/powerpoint/2010/main" val="101086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577851"/>
            <a:ext cx="10068984" cy="993775"/>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93C65780-BAE5-4EB2-88B6-5F9899E84F06}"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932B55B3-2CA8-487D-9EBC-8BFD9EC3ED49}" type="slidenum">
              <a:rPr lang="sv-SE"/>
              <a:pPr>
                <a:defRPr/>
              </a:pPr>
              <a:t>‹#›</a:t>
            </a:fld>
            <a:endParaRPr lang="sv-SE"/>
          </a:p>
        </p:txBody>
      </p:sp>
    </p:spTree>
    <p:extLst>
      <p:ext uri="{BB962C8B-B14F-4D97-AF65-F5344CB8AC3E}">
        <p14:creationId xmlns:p14="http://schemas.microsoft.com/office/powerpoint/2010/main" val="233956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1393711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B6C74416-2F6F-44CC-959C-4F2FAAD0A838}" type="datetime1">
              <a:rPr lang="sv-SE"/>
              <a:pPr>
                <a:defRPr/>
              </a:pPr>
              <a:t>2017-12-07</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9" name="Platshållare för bildnummer 5"/>
          <p:cNvSpPr>
            <a:spLocks noGrp="1"/>
          </p:cNvSpPr>
          <p:nvPr>
            <p:ph type="sldNum" sz="quarter" idx="12"/>
          </p:nvPr>
        </p:nvSpPr>
        <p:spPr/>
        <p:txBody>
          <a:bodyPr/>
          <a:lstStyle>
            <a:lvl1pPr>
              <a:defRPr/>
            </a:lvl1pPr>
          </a:lstStyle>
          <a:p>
            <a:pPr>
              <a:defRPr/>
            </a:pPr>
            <a:fld id="{C9D2C8AF-B39D-4099-8413-0CD92735AE40}" type="slidenum">
              <a:rPr lang="sv-SE"/>
              <a:pPr>
                <a:defRPr/>
              </a:pPr>
              <a:t>‹#›</a:t>
            </a:fld>
            <a:endParaRPr lang="sv-SE"/>
          </a:p>
        </p:txBody>
      </p:sp>
    </p:spTree>
    <p:extLst>
      <p:ext uri="{BB962C8B-B14F-4D97-AF65-F5344CB8AC3E}">
        <p14:creationId xmlns:p14="http://schemas.microsoft.com/office/powerpoint/2010/main" val="1803435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3"/>
          <p:cNvSpPr>
            <a:spLocks noGrp="1"/>
          </p:cNvSpPr>
          <p:nvPr>
            <p:ph type="dt" sz="half" idx="10"/>
          </p:nvPr>
        </p:nvSpPr>
        <p:spPr/>
        <p:txBody>
          <a:bodyPr/>
          <a:lstStyle>
            <a:lvl1pPr>
              <a:defRPr/>
            </a:lvl1pPr>
          </a:lstStyle>
          <a:p>
            <a:pPr>
              <a:defRPr/>
            </a:pPr>
            <a:fld id="{126C6F1C-9C2F-4DF5-8CF4-5B0300BE86FA}" type="datetime1">
              <a:rPr lang="sv-SE"/>
              <a:pPr>
                <a:defRPr/>
              </a:pPr>
              <a:t>2017-12-07</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5" name="Platshållare för bildnummer 5"/>
          <p:cNvSpPr>
            <a:spLocks noGrp="1"/>
          </p:cNvSpPr>
          <p:nvPr>
            <p:ph type="sldNum" sz="quarter" idx="12"/>
          </p:nvPr>
        </p:nvSpPr>
        <p:spPr/>
        <p:txBody>
          <a:bodyPr/>
          <a:lstStyle>
            <a:lvl1pPr>
              <a:defRPr/>
            </a:lvl1pPr>
          </a:lstStyle>
          <a:p>
            <a:pPr>
              <a:defRPr/>
            </a:pPr>
            <a:fld id="{4BBD3FBA-165D-4E63-B5A5-78D759DC1A92}" type="slidenum">
              <a:rPr lang="sv-SE"/>
              <a:pPr>
                <a:defRPr/>
              </a:pPr>
              <a:t>‹#›</a:t>
            </a:fld>
            <a:endParaRPr lang="sv-SE"/>
          </a:p>
        </p:txBody>
      </p:sp>
      <p:sp>
        <p:nvSpPr>
          <p:cNvPr id="6" name="Rubrik 1"/>
          <p:cNvSpPr>
            <a:spLocks noGrp="1"/>
          </p:cNvSpPr>
          <p:nvPr>
            <p:ph type="title"/>
          </p:nvPr>
        </p:nvSpPr>
        <p:spPr>
          <a:xfrm>
            <a:off x="609600" y="1168401"/>
            <a:ext cx="10068984" cy="555625"/>
          </a:xfrm>
        </p:spPr>
        <p:txBody>
          <a:bodyPr/>
          <a:lstStyle>
            <a:lvl1pPr>
              <a:defRPr/>
            </a:lvl1pPr>
          </a:lstStyle>
          <a:p>
            <a:r>
              <a:rPr lang="sv-SE" dirty="0"/>
              <a:t>Klicka här för att ändra format</a:t>
            </a:r>
          </a:p>
        </p:txBody>
      </p:sp>
    </p:spTree>
    <p:extLst>
      <p:ext uri="{BB962C8B-B14F-4D97-AF65-F5344CB8AC3E}">
        <p14:creationId xmlns:p14="http://schemas.microsoft.com/office/powerpoint/2010/main" val="505301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99496028-3C6C-410D-A571-7C430E006F0A}" type="datetime1">
              <a:rPr lang="sv-SE"/>
              <a:pPr>
                <a:defRPr/>
              </a:pPr>
              <a:t>2017-12-07</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4" name="Platshållare för bildnummer 5"/>
          <p:cNvSpPr>
            <a:spLocks noGrp="1"/>
          </p:cNvSpPr>
          <p:nvPr>
            <p:ph type="sldNum" sz="quarter" idx="12"/>
          </p:nvPr>
        </p:nvSpPr>
        <p:spPr/>
        <p:txBody>
          <a:bodyPr/>
          <a:lstStyle>
            <a:lvl1pPr>
              <a:defRPr/>
            </a:lvl1pPr>
          </a:lstStyle>
          <a:p>
            <a:pPr>
              <a:defRPr/>
            </a:pPr>
            <a:fld id="{9ABCD182-AF98-4D39-82D4-52D22475F4D4}" type="slidenum">
              <a:rPr lang="sv-SE"/>
              <a:pPr>
                <a:defRPr/>
              </a:pPr>
              <a:t>‹#›</a:t>
            </a:fld>
            <a:endParaRPr lang="sv-SE"/>
          </a:p>
        </p:txBody>
      </p:sp>
    </p:spTree>
    <p:extLst>
      <p:ext uri="{BB962C8B-B14F-4D97-AF65-F5344CB8AC3E}">
        <p14:creationId xmlns:p14="http://schemas.microsoft.com/office/powerpoint/2010/main" val="2245458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BDDEBBD5-4E8C-43B3-8FB8-DBD24D98931A}"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B364E027-4EE8-42E5-BEB1-C7E164E28951}" type="slidenum">
              <a:rPr lang="sv-SE"/>
              <a:pPr>
                <a:defRPr/>
              </a:pPr>
              <a:t>‹#›</a:t>
            </a:fld>
            <a:endParaRPr lang="sv-SE"/>
          </a:p>
        </p:txBody>
      </p:sp>
    </p:spTree>
    <p:extLst>
      <p:ext uri="{BB962C8B-B14F-4D97-AF65-F5344CB8AC3E}">
        <p14:creationId xmlns:p14="http://schemas.microsoft.com/office/powerpoint/2010/main" val="3886324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a:prstGeom prst="rect">
            <a:avLst/>
          </a:prstGeo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20196ADC-1619-486C-A540-E37C635296D1}"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38B58936-17E6-4523-BD6E-801C45599EE1}" type="slidenum">
              <a:rPr lang="sv-SE"/>
              <a:pPr>
                <a:defRPr/>
              </a:pPr>
              <a:t>‹#›</a:t>
            </a:fld>
            <a:endParaRPr lang="sv-SE"/>
          </a:p>
        </p:txBody>
      </p:sp>
    </p:spTree>
    <p:extLst>
      <p:ext uri="{BB962C8B-B14F-4D97-AF65-F5344CB8AC3E}">
        <p14:creationId xmlns:p14="http://schemas.microsoft.com/office/powerpoint/2010/main" val="242014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577851"/>
            <a:ext cx="10068984" cy="993775"/>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170FFCFA-4767-459F-8642-AD278318CF5B}"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A0D9F651-F5EC-4E35-8ACA-52208389873A}" type="slidenum">
              <a:rPr lang="sv-SE"/>
              <a:pPr>
                <a:defRPr/>
              </a:pPr>
              <a:t>‹#›</a:t>
            </a:fld>
            <a:endParaRPr lang="sv-SE"/>
          </a:p>
        </p:txBody>
      </p:sp>
    </p:spTree>
    <p:extLst>
      <p:ext uri="{BB962C8B-B14F-4D97-AF65-F5344CB8AC3E}">
        <p14:creationId xmlns:p14="http://schemas.microsoft.com/office/powerpoint/2010/main" val="3651766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577850"/>
            <a:ext cx="2743200" cy="525938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577850"/>
            <a:ext cx="8026400" cy="52593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FCE29B7C-115A-442C-9D93-4A308AD1C9B7}"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210E59CB-5977-461F-85DD-91BA085DD1E4}" type="slidenum">
              <a:rPr lang="sv-SE"/>
              <a:pPr>
                <a:defRPr/>
              </a:pPr>
              <a:t>‹#›</a:t>
            </a:fld>
            <a:endParaRPr lang="sv-SE"/>
          </a:p>
        </p:txBody>
      </p:sp>
    </p:spTree>
    <p:extLst>
      <p:ext uri="{BB962C8B-B14F-4D97-AF65-F5344CB8AC3E}">
        <p14:creationId xmlns:p14="http://schemas.microsoft.com/office/powerpoint/2010/main" val="833729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a:prstGeom prst="rect">
            <a:avLst/>
          </a:prstGeo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9304854C-EC88-4422-B979-5C658E6D6B45}"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1B03D72C-B26D-4441-9B20-75B2B3CA1BF6}" type="slidenum">
              <a:rPr lang="sv-SE"/>
              <a:pPr>
                <a:defRPr/>
              </a:pPr>
              <a:t>‹#›</a:t>
            </a:fld>
            <a:endParaRPr lang="sv-SE"/>
          </a:p>
        </p:txBody>
      </p:sp>
    </p:spTree>
    <p:extLst>
      <p:ext uri="{BB962C8B-B14F-4D97-AF65-F5344CB8AC3E}">
        <p14:creationId xmlns:p14="http://schemas.microsoft.com/office/powerpoint/2010/main" val="3886402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EA4A872C-A21F-42C2-A30C-EF934FED4FB4}"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0E0688AC-A8BF-478C-9094-880F8E54BF62}" type="slidenum">
              <a:rPr lang="sv-SE"/>
              <a:pPr>
                <a:defRPr/>
              </a:pPr>
              <a:t>‹#›</a:t>
            </a:fld>
            <a:endParaRPr lang="sv-SE"/>
          </a:p>
        </p:txBody>
      </p:sp>
      <p:sp>
        <p:nvSpPr>
          <p:cNvPr id="14" name="Platshållare för rubrik 1"/>
          <p:cNvSpPr>
            <a:spLocks noGrp="1"/>
          </p:cNvSpPr>
          <p:nvPr>
            <p:ph type="title"/>
          </p:nvPr>
        </p:nvSpPr>
        <p:spPr>
          <a:xfrm>
            <a:off x="609600" y="1170000"/>
            <a:ext cx="10070400" cy="554400"/>
          </a:xfrm>
          <a:prstGeom prst="rect">
            <a:avLst/>
          </a:prstGeom>
        </p:spPr>
        <p:txBody>
          <a:bodyPr vert="horz" lIns="0" tIns="0" rIns="0" bIns="0" rtlCol="0" anchor="t" anchorCtr="0">
            <a:normAutofit/>
          </a:bodyPr>
          <a:lstStyle/>
          <a:p>
            <a:r>
              <a:rPr lang="sv-SE" dirty="0"/>
              <a:t>Klicka här för att ändra format</a:t>
            </a:r>
          </a:p>
        </p:txBody>
      </p:sp>
    </p:spTree>
    <p:extLst>
      <p:ext uri="{BB962C8B-B14F-4D97-AF65-F5344CB8AC3E}">
        <p14:creationId xmlns:p14="http://schemas.microsoft.com/office/powerpoint/2010/main" val="3663525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48795F7A-7196-4CC3-92B0-279C59F6E50A}"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2EEC099A-B477-4307-BC29-E360E8720144}" type="slidenum">
              <a:rPr lang="sv-SE"/>
              <a:pPr>
                <a:defRPr/>
              </a:pPr>
              <a:t>‹#›</a:t>
            </a:fld>
            <a:endParaRPr lang="sv-SE"/>
          </a:p>
        </p:txBody>
      </p:sp>
    </p:spTree>
    <p:extLst>
      <p:ext uri="{BB962C8B-B14F-4D97-AF65-F5344CB8AC3E}">
        <p14:creationId xmlns:p14="http://schemas.microsoft.com/office/powerpoint/2010/main" val="153718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80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609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2322514"/>
            <a:ext cx="5384800" cy="351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3CD94FE6-8859-43F6-B6BC-556CAD839D42}"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77B7D90E-9B78-4DD0-B136-A2E4A0E1F07E}" type="slidenum">
              <a:rPr lang="sv-SE"/>
              <a:pPr>
                <a:defRPr/>
              </a:pPr>
              <a:t>‹#›</a:t>
            </a:fld>
            <a:endParaRPr lang="sv-SE"/>
          </a:p>
        </p:txBody>
      </p:sp>
      <p:sp>
        <p:nvSpPr>
          <p:cNvPr id="11" name="Rubrik 1"/>
          <p:cNvSpPr txBox="1">
            <a:spLocks/>
          </p:cNvSpPr>
          <p:nvPr userDrawn="1"/>
        </p:nvSpPr>
        <p:spPr bwMode="auto">
          <a:xfrm>
            <a:off x="609600" y="1168401"/>
            <a:ext cx="10068984"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pPr>
              <a:defRPr/>
            </a:pPr>
            <a:r>
              <a:rPr lang="sv-SE" sz="3200" kern="0" dirty="0">
                <a:solidFill>
                  <a:srgbClr val="005970"/>
                </a:solidFill>
              </a:rPr>
              <a:t>Klicka här för att ändra format</a:t>
            </a:r>
          </a:p>
        </p:txBody>
      </p:sp>
    </p:spTree>
    <p:extLst>
      <p:ext uri="{BB962C8B-B14F-4D97-AF65-F5344CB8AC3E}">
        <p14:creationId xmlns:p14="http://schemas.microsoft.com/office/powerpoint/2010/main" val="374592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572F1470-E82B-4507-8C39-438CB72E9982}" type="datetime1">
              <a:rPr lang="sv-SE"/>
              <a:pPr>
                <a:defRPr/>
              </a:pPr>
              <a:t>2017-12-07</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9" name="Platshållare för bildnummer 5"/>
          <p:cNvSpPr>
            <a:spLocks noGrp="1"/>
          </p:cNvSpPr>
          <p:nvPr>
            <p:ph type="sldNum" sz="quarter" idx="12"/>
          </p:nvPr>
        </p:nvSpPr>
        <p:spPr/>
        <p:txBody>
          <a:bodyPr/>
          <a:lstStyle>
            <a:lvl1pPr>
              <a:defRPr/>
            </a:lvl1pPr>
          </a:lstStyle>
          <a:p>
            <a:pPr>
              <a:defRPr/>
            </a:pPr>
            <a:fld id="{68ADA889-74D4-4F36-8368-66AA37137E42}" type="slidenum">
              <a:rPr lang="sv-SE"/>
              <a:pPr>
                <a:defRPr/>
              </a:pPr>
              <a:t>‹#›</a:t>
            </a:fld>
            <a:endParaRPr lang="sv-SE"/>
          </a:p>
        </p:txBody>
      </p:sp>
    </p:spTree>
    <p:extLst>
      <p:ext uri="{BB962C8B-B14F-4D97-AF65-F5344CB8AC3E}">
        <p14:creationId xmlns:p14="http://schemas.microsoft.com/office/powerpoint/2010/main" val="929822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3"/>
          <p:cNvSpPr>
            <a:spLocks noGrp="1"/>
          </p:cNvSpPr>
          <p:nvPr>
            <p:ph type="dt" sz="half" idx="10"/>
          </p:nvPr>
        </p:nvSpPr>
        <p:spPr/>
        <p:txBody>
          <a:bodyPr/>
          <a:lstStyle>
            <a:lvl1pPr>
              <a:defRPr/>
            </a:lvl1pPr>
          </a:lstStyle>
          <a:p>
            <a:pPr>
              <a:defRPr/>
            </a:pPr>
            <a:fld id="{DA08A4A2-25F6-444C-A9B3-07B8ECBCCCF1}" type="datetime1">
              <a:rPr lang="sv-SE"/>
              <a:pPr>
                <a:defRPr/>
              </a:pPr>
              <a:t>2017-12-07</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5" name="Platshållare för bildnummer 5"/>
          <p:cNvSpPr>
            <a:spLocks noGrp="1"/>
          </p:cNvSpPr>
          <p:nvPr>
            <p:ph type="sldNum" sz="quarter" idx="12"/>
          </p:nvPr>
        </p:nvSpPr>
        <p:spPr/>
        <p:txBody>
          <a:bodyPr/>
          <a:lstStyle>
            <a:lvl1pPr>
              <a:defRPr/>
            </a:lvl1pPr>
          </a:lstStyle>
          <a:p>
            <a:pPr>
              <a:defRPr/>
            </a:pPr>
            <a:fld id="{7638B15B-8571-4E0C-B6FE-A462AFEACC3F}" type="slidenum">
              <a:rPr lang="sv-SE"/>
              <a:pPr>
                <a:defRPr/>
              </a:pPr>
              <a:t>‹#›</a:t>
            </a:fld>
            <a:endParaRPr lang="sv-SE"/>
          </a:p>
        </p:txBody>
      </p:sp>
      <p:sp>
        <p:nvSpPr>
          <p:cNvPr id="8" name="Platshållare för rubrik 1"/>
          <p:cNvSpPr>
            <a:spLocks noGrp="1"/>
          </p:cNvSpPr>
          <p:nvPr>
            <p:ph type="title"/>
          </p:nvPr>
        </p:nvSpPr>
        <p:spPr>
          <a:xfrm>
            <a:off x="609600" y="1170000"/>
            <a:ext cx="10070400" cy="554400"/>
          </a:xfrm>
          <a:prstGeom prst="rect">
            <a:avLst/>
          </a:prstGeom>
        </p:spPr>
        <p:txBody>
          <a:bodyPr vert="horz" lIns="0" tIns="0" rIns="0" bIns="0" rtlCol="0" anchor="t" anchorCtr="0">
            <a:normAutofit/>
          </a:bodyPr>
          <a:lstStyle/>
          <a:p>
            <a:r>
              <a:rPr lang="sv-SE" dirty="0"/>
              <a:t>Klicka här för att ändra format</a:t>
            </a:r>
          </a:p>
        </p:txBody>
      </p:sp>
    </p:spTree>
    <p:extLst>
      <p:ext uri="{BB962C8B-B14F-4D97-AF65-F5344CB8AC3E}">
        <p14:creationId xmlns:p14="http://schemas.microsoft.com/office/powerpoint/2010/main" val="200364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A0191188-9F35-4A7A-AFB0-1557BF328691}" type="datetime1">
              <a:rPr lang="sv-SE"/>
              <a:pPr>
                <a:defRPr/>
              </a:pPr>
              <a:t>2017-12-07</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4" name="Platshållare för bildnummer 5"/>
          <p:cNvSpPr>
            <a:spLocks noGrp="1"/>
          </p:cNvSpPr>
          <p:nvPr>
            <p:ph type="sldNum" sz="quarter" idx="12"/>
          </p:nvPr>
        </p:nvSpPr>
        <p:spPr/>
        <p:txBody>
          <a:bodyPr/>
          <a:lstStyle>
            <a:lvl1pPr>
              <a:defRPr/>
            </a:lvl1pPr>
          </a:lstStyle>
          <a:p>
            <a:pPr>
              <a:defRPr/>
            </a:pPr>
            <a:fld id="{CD557E7F-7A09-4020-8DC9-C6EB24D420A7}" type="slidenum">
              <a:rPr lang="sv-SE"/>
              <a:pPr>
                <a:defRPr/>
              </a:pPr>
              <a:t>‹#›</a:t>
            </a:fld>
            <a:endParaRPr lang="sv-SE"/>
          </a:p>
        </p:txBody>
      </p:sp>
    </p:spTree>
    <p:extLst>
      <p:ext uri="{BB962C8B-B14F-4D97-AF65-F5344CB8AC3E}">
        <p14:creationId xmlns:p14="http://schemas.microsoft.com/office/powerpoint/2010/main" val="3972846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31F770A7-7F65-4399-8BDB-2184A98586DA}"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AD2727E6-E75D-413B-9F4F-C080CD923C54}" type="slidenum">
              <a:rPr lang="sv-SE"/>
              <a:pPr>
                <a:defRPr/>
              </a:pPr>
              <a:t>‹#›</a:t>
            </a:fld>
            <a:endParaRPr lang="sv-SE"/>
          </a:p>
        </p:txBody>
      </p:sp>
    </p:spTree>
    <p:extLst>
      <p:ext uri="{BB962C8B-B14F-4D97-AF65-F5344CB8AC3E}">
        <p14:creationId xmlns:p14="http://schemas.microsoft.com/office/powerpoint/2010/main" val="3494893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a:prstGeom prst="rect">
            <a:avLst/>
          </a:prstGeo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5FB03F62-B6DB-4BBB-A880-F5EEA70B9B62}" type="datetime1">
              <a:rPr lang="sv-SE"/>
              <a:pPr>
                <a:defRPr/>
              </a:pPr>
              <a:t>2017-12-07</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5DD7FB52-3C84-4F28-98D2-6380172D7204}" type="slidenum">
              <a:rPr lang="sv-SE"/>
              <a:pPr>
                <a:defRPr/>
              </a:pPr>
              <a:t>‹#›</a:t>
            </a:fld>
            <a:endParaRPr lang="sv-SE"/>
          </a:p>
        </p:txBody>
      </p:sp>
    </p:spTree>
    <p:extLst>
      <p:ext uri="{BB962C8B-B14F-4D97-AF65-F5344CB8AC3E}">
        <p14:creationId xmlns:p14="http://schemas.microsoft.com/office/powerpoint/2010/main" val="171499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577851"/>
            <a:ext cx="10068984" cy="993775"/>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D26C3AD8-C043-4092-AD03-A5CEAAB96F3E}"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84A6329A-C808-4EBF-92E1-BC9E9F1A42CF}" type="slidenum">
              <a:rPr lang="sv-SE"/>
              <a:pPr>
                <a:defRPr/>
              </a:pPr>
              <a:t>‹#›</a:t>
            </a:fld>
            <a:endParaRPr lang="sv-SE"/>
          </a:p>
        </p:txBody>
      </p:sp>
    </p:spTree>
    <p:extLst>
      <p:ext uri="{BB962C8B-B14F-4D97-AF65-F5344CB8AC3E}">
        <p14:creationId xmlns:p14="http://schemas.microsoft.com/office/powerpoint/2010/main" val="708332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577850"/>
            <a:ext cx="2743200" cy="525938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577850"/>
            <a:ext cx="8026400" cy="52593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F9227EDA-800F-423F-AC5C-95774DCF540D}" type="datetime1">
              <a:rPr lang="sv-SE"/>
              <a:pPr>
                <a:defRPr/>
              </a:pPr>
              <a:t>2017-12-07</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81A00756-071F-4132-BF30-DA03BC28CC23}" type="slidenum">
              <a:rPr lang="sv-SE"/>
              <a:pPr>
                <a:defRPr/>
              </a:pPr>
              <a:t>‹#›</a:t>
            </a:fld>
            <a:endParaRPr lang="sv-SE"/>
          </a:p>
        </p:txBody>
      </p:sp>
    </p:spTree>
    <p:extLst>
      <p:ext uri="{BB962C8B-B14F-4D97-AF65-F5344CB8AC3E}">
        <p14:creationId xmlns:p14="http://schemas.microsoft.com/office/powerpoint/2010/main" val="4196913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2183868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3892098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18" Type="http://schemas.openxmlformats.org/officeDocument/2006/relationships/slide" Target="../slides/slide3.xml"/><Relationship Id="rId3" Type="http://schemas.openxmlformats.org/officeDocument/2006/relationships/slideLayout" Target="../slideLayouts/slideLayout14.xml"/><Relationship Id="rId21" Type="http://schemas.openxmlformats.org/officeDocument/2006/relationships/image" Target="../media/image2.wmf"/><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slide" Target="../slides/slide4.xml"/><Relationship Id="rId2" Type="http://schemas.openxmlformats.org/officeDocument/2006/relationships/slideLayout" Target="../slideLayouts/slideLayout13.xml"/><Relationship Id="rId16" Type="http://schemas.openxmlformats.org/officeDocument/2006/relationships/image" Target="../media/image5.jpeg"/><Relationship Id="rId20" Type="http://schemas.openxmlformats.org/officeDocument/2006/relationships/slide" Target="../slides/slide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 Target="../slides/slide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 Target="../slides/slid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18" Type="http://schemas.openxmlformats.org/officeDocument/2006/relationships/slide" Target="../slides/slide6.xml"/><Relationship Id="rId3" Type="http://schemas.openxmlformats.org/officeDocument/2006/relationships/slideLayout" Target="../slideLayouts/slideLayout25.xml"/><Relationship Id="rId21" Type="http://schemas.openxmlformats.org/officeDocument/2006/relationships/slide" Target="../slides/slide16.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slide" Target="../slides/slide5.xml"/><Relationship Id="rId2" Type="http://schemas.openxmlformats.org/officeDocument/2006/relationships/slideLayout" Target="../slideLayouts/slideLayout24.xml"/><Relationship Id="rId16" Type="http://schemas.openxmlformats.org/officeDocument/2006/relationships/slide" Target="../slides/slide4.xml"/><Relationship Id="rId20" Type="http://schemas.openxmlformats.org/officeDocument/2006/relationships/slide" Target="../slides/slide10.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2.wmf"/><Relationship Id="rId5" Type="http://schemas.openxmlformats.org/officeDocument/2006/relationships/slideLayout" Target="../slideLayouts/slideLayout27.xml"/><Relationship Id="rId15" Type="http://schemas.openxmlformats.org/officeDocument/2006/relationships/image" Target="../media/image6.jpeg"/><Relationship Id="rId23" Type="http://schemas.openxmlformats.org/officeDocument/2006/relationships/image" Target="../media/image4.png"/><Relationship Id="rId10" Type="http://schemas.openxmlformats.org/officeDocument/2006/relationships/slideLayout" Target="../slideLayouts/slideLayout32.xml"/><Relationship Id="rId19" Type="http://schemas.openxmlformats.org/officeDocument/2006/relationships/slide" Target="../slides/slid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 Target="../slides/slide2.xml"/><Relationship Id="rId22" Type="http://schemas.openxmlformats.org/officeDocument/2006/relationships/slide" Target="../slides/slide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18" Type="http://schemas.openxmlformats.org/officeDocument/2006/relationships/slide" Target="../slides/slide6.xml"/><Relationship Id="rId3" Type="http://schemas.openxmlformats.org/officeDocument/2006/relationships/slideLayout" Target="../slideLayouts/slideLayout36.xml"/><Relationship Id="rId21" Type="http://schemas.openxmlformats.org/officeDocument/2006/relationships/slide" Target="../slides/slide1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slide" Target="../slides/slide5.xml"/><Relationship Id="rId2" Type="http://schemas.openxmlformats.org/officeDocument/2006/relationships/slideLayout" Target="../slideLayouts/slideLayout35.xml"/><Relationship Id="rId16" Type="http://schemas.openxmlformats.org/officeDocument/2006/relationships/slide" Target="../slides/slide4.xml"/><Relationship Id="rId20" Type="http://schemas.openxmlformats.org/officeDocument/2006/relationships/slide" Target="../slides/slide10.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wmf"/><Relationship Id="rId5" Type="http://schemas.openxmlformats.org/officeDocument/2006/relationships/slideLayout" Target="../slideLayouts/slideLayout38.xml"/><Relationship Id="rId15" Type="http://schemas.openxmlformats.org/officeDocument/2006/relationships/image" Target="../media/image7.jpeg"/><Relationship Id="rId23" Type="http://schemas.openxmlformats.org/officeDocument/2006/relationships/image" Target="../media/image4.png"/><Relationship Id="rId10" Type="http://schemas.openxmlformats.org/officeDocument/2006/relationships/slideLayout" Target="../slideLayouts/slideLayout43.xml"/><Relationship Id="rId19" Type="http://schemas.openxmlformats.org/officeDocument/2006/relationships/slide" Target="../slides/slid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 Target="../slides/slide2.xml"/><Relationship Id="rId22" Type="http://schemas.openxmlformats.org/officeDocument/2006/relationships/slide" Target="../slides/slide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18" Type="http://schemas.openxmlformats.org/officeDocument/2006/relationships/slide" Target="../slides/slide5.xml"/><Relationship Id="rId3" Type="http://schemas.openxmlformats.org/officeDocument/2006/relationships/slideLayout" Target="../slideLayouts/slideLayout47.xml"/><Relationship Id="rId21" Type="http://schemas.openxmlformats.org/officeDocument/2006/relationships/slide" Target="../slides/slide10.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slide" Target="../slides/slide4.xml"/><Relationship Id="rId25" Type="http://schemas.openxmlformats.org/officeDocument/2006/relationships/image" Target="../media/image2.wmf"/><Relationship Id="rId2" Type="http://schemas.openxmlformats.org/officeDocument/2006/relationships/slideLayout" Target="../slideLayouts/slideLayout46.xml"/><Relationship Id="rId16" Type="http://schemas.openxmlformats.org/officeDocument/2006/relationships/slide" Target="../slides/slide1.xml"/><Relationship Id="rId20" Type="http://schemas.openxmlformats.org/officeDocument/2006/relationships/slide" Target="../slides/slid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4.png"/><Relationship Id="rId5" Type="http://schemas.openxmlformats.org/officeDocument/2006/relationships/slideLayout" Target="../slideLayouts/slideLayout49.xml"/><Relationship Id="rId15" Type="http://schemas.openxmlformats.org/officeDocument/2006/relationships/image" Target="../media/image8.jpeg"/><Relationship Id="rId23" Type="http://schemas.openxmlformats.org/officeDocument/2006/relationships/slide" Target="../slides/slide57.xml"/><Relationship Id="rId10" Type="http://schemas.openxmlformats.org/officeDocument/2006/relationships/slideLayout" Target="../slideLayouts/slideLayout54.xml"/><Relationship Id="rId19" Type="http://schemas.openxmlformats.org/officeDocument/2006/relationships/slide" Target="../slides/slide6.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 Target="../slides/slide2.xml"/><Relationship Id="rId22" Type="http://schemas.openxmlformats.org/officeDocument/2006/relationships/slide" Target="../slides/slide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18" Type="http://schemas.openxmlformats.org/officeDocument/2006/relationships/slide" Target="../slides/slide5.xml"/><Relationship Id="rId3" Type="http://schemas.openxmlformats.org/officeDocument/2006/relationships/slideLayout" Target="../slideLayouts/slideLayout58.xml"/><Relationship Id="rId21" Type="http://schemas.openxmlformats.org/officeDocument/2006/relationships/slide" Target="../slides/slide10.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slide" Target="../slides/slide4.xml"/><Relationship Id="rId25" Type="http://schemas.openxmlformats.org/officeDocument/2006/relationships/image" Target="../media/image2.wmf"/><Relationship Id="rId2" Type="http://schemas.openxmlformats.org/officeDocument/2006/relationships/slideLayout" Target="../slideLayouts/slideLayout57.xml"/><Relationship Id="rId16" Type="http://schemas.openxmlformats.org/officeDocument/2006/relationships/slide" Target="../slides/slide1.xml"/><Relationship Id="rId20" Type="http://schemas.openxmlformats.org/officeDocument/2006/relationships/slide" Target="../slides/slid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4.png"/><Relationship Id="rId5" Type="http://schemas.openxmlformats.org/officeDocument/2006/relationships/slideLayout" Target="../slideLayouts/slideLayout60.xml"/><Relationship Id="rId15" Type="http://schemas.openxmlformats.org/officeDocument/2006/relationships/image" Target="../media/image9.jpeg"/><Relationship Id="rId23" Type="http://schemas.openxmlformats.org/officeDocument/2006/relationships/slide" Target="../slides/slide57.xml"/><Relationship Id="rId10" Type="http://schemas.openxmlformats.org/officeDocument/2006/relationships/slideLayout" Target="../slideLayouts/slideLayout65.xml"/><Relationship Id="rId19" Type="http://schemas.openxmlformats.org/officeDocument/2006/relationships/slide" Target="../slides/slide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 Target="../slides/slide2.xml"/><Relationship Id="rId22" Type="http://schemas.openxmlformats.org/officeDocument/2006/relationships/slide" Target="../slides/slide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18" Type="http://schemas.openxmlformats.org/officeDocument/2006/relationships/slide" Target="../slides/slide5.xml"/><Relationship Id="rId3" Type="http://schemas.openxmlformats.org/officeDocument/2006/relationships/slideLayout" Target="../slideLayouts/slideLayout69.xml"/><Relationship Id="rId21" Type="http://schemas.openxmlformats.org/officeDocument/2006/relationships/slide" Target="../slides/slide10.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slide" Target="../slides/slide4.xml"/><Relationship Id="rId25" Type="http://schemas.openxmlformats.org/officeDocument/2006/relationships/image" Target="../media/image2.wmf"/><Relationship Id="rId2" Type="http://schemas.openxmlformats.org/officeDocument/2006/relationships/slideLayout" Target="../slideLayouts/slideLayout68.xml"/><Relationship Id="rId16" Type="http://schemas.openxmlformats.org/officeDocument/2006/relationships/slide" Target="../slides/slide1.xml"/><Relationship Id="rId20" Type="http://schemas.openxmlformats.org/officeDocument/2006/relationships/slide" Target="../slides/slid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4.png"/><Relationship Id="rId5" Type="http://schemas.openxmlformats.org/officeDocument/2006/relationships/slideLayout" Target="../slideLayouts/slideLayout71.xml"/><Relationship Id="rId15" Type="http://schemas.openxmlformats.org/officeDocument/2006/relationships/image" Target="../media/image10.jpeg"/><Relationship Id="rId23" Type="http://schemas.openxmlformats.org/officeDocument/2006/relationships/slide" Target="../slides/slide57.xml"/><Relationship Id="rId10" Type="http://schemas.openxmlformats.org/officeDocument/2006/relationships/slideLayout" Target="../slideLayouts/slideLayout76.xml"/><Relationship Id="rId19" Type="http://schemas.openxmlformats.org/officeDocument/2006/relationships/slide" Target="../slides/slide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 Target="../slides/slide2.xml"/><Relationship Id="rId22" Type="http://schemas.openxmlformats.org/officeDocument/2006/relationships/slide" Target="../slides/slide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Ny-sid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Platshållare för rubrik 1"/>
          <p:cNvSpPr>
            <a:spLocks noGrp="1"/>
          </p:cNvSpPr>
          <p:nvPr>
            <p:ph type="title"/>
          </p:nvPr>
        </p:nvSpPr>
        <p:spPr bwMode="auto">
          <a:xfrm>
            <a:off x="609600" y="577851"/>
            <a:ext cx="100689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t>Klicka här för att ändra format</a:t>
            </a:r>
          </a:p>
        </p:txBody>
      </p:sp>
      <p:sp>
        <p:nvSpPr>
          <p:cNvPr id="21508"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509" name="Rectangle 5">
            <a:hlinkClick r:id="rId14" action="ppaction://hlinksldjump"/>
          </p:cNvPr>
          <p:cNvSpPr>
            <a:spLocks noChangeArrowheads="1"/>
          </p:cNvSpPr>
          <p:nvPr/>
        </p:nvSpPr>
        <p:spPr bwMode="auto">
          <a:xfrm>
            <a:off x="9855200" y="6286501"/>
            <a:ext cx="2032000" cy="371475"/>
          </a:xfrm>
          <a:prstGeom prst="rect">
            <a:avLst/>
          </a:prstGeom>
          <a:solidFill>
            <a:schemeClr val="bg1">
              <a:alpha val="117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800">
              <a:solidFill>
                <a:srgbClr val="000000"/>
              </a:solidFill>
            </a:endParaRPr>
          </a:p>
        </p:txBody>
      </p:sp>
      <p:sp>
        <p:nvSpPr>
          <p:cNvPr id="7" name="Text Box 23"/>
          <p:cNvSpPr txBox="1">
            <a:spLocks noChangeArrowheads="1"/>
          </p:cNvSpPr>
          <p:nvPr userDrawn="1"/>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1465966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15"/>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6" descr="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1000"/>
            <a:ext cx="1219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pic>
        <p:nvPicPr>
          <p:cNvPr id="20" name="Picture 24" descr="Löv"/>
          <p:cNvPicPr>
            <a:picLocks noChangeAspect="1" noChangeArrowheads="1"/>
          </p:cNvPicPr>
          <p:nvPr userDrawn="1"/>
        </p:nvPicPr>
        <p:blipFill>
          <a:blip r:embed="rId15">
            <a:extLst>
              <a:ext uri="{28A0092B-C50C-407E-A947-70E740481C1C}">
                <a14:useLocalDpi xmlns:a14="http://schemas.microsoft.com/office/drawing/2010/main" val="0"/>
              </a:ext>
            </a:extLst>
          </a:blip>
          <a:srcRect l="10585" t="15378" r="16734" b="20421"/>
          <a:stretch>
            <a:fillRect/>
          </a:stretch>
        </p:blipFill>
        <p:spPr bwMode="auto">
          <a:xfrm>
            <a:off x="11108267" y="495300"/>
            <a:ext cx="800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15" descr="Flikar-grund"/>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 y="0"/>
            <a:ext cx="122068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Platshållare för rubrik 1"/>
          <p:cNvSpPr>
            <a:spLocks noGrp="1"/>
          </p:cNvSpPr>
          <p:nvPr>
            <p:ph type="title"/>
          </p:nvPr>
        </p:nvSpPr>
        <p:spPr bwMode="auto">
          <a:xfrm>
            <a:off x="609600" y="577851"/>
            <a:ext cx="100689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t>Klicka här för att ändra format</a:t>
            </a:r>
          </a:p>
        </p:txBody>
      </p:sp>
      <p:sp>
        <p:nvSpPr>
          <p:cNvPr id="22533"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n-ea"/>
                <a:cs typeface="Arial" charset="0"/>
              </a:defRPr>
            </a:lvl1pPr>
          </a:lstStyle>
          <a:p>
            <a:pPr fontAlgn="base">
              <a:spcBef>
                <a:spcPct val="0"/>
              </a:spcBef>
              <a:spcAft>
                <a:spcPct val="0"/>
              </a:spcAft>
              <a:defRPr/>
            </a:pPr>
            <a:fld id="{54C5CDDB-A3B1-489B-847F-868AE594D7F2}" type="datetime1">
              <a:rPr lang="sv-SE"/>
              <a:pPr fontAlgn="base">
                <a:spcBef>
                  <a:spcPct val="0"/>
                </a:spcBef>
                <a:spcAft>
                  <a:spcPct val="0"/>
                </a:spcAft>
                <a:defRPr/>
              </a:pPr>
              <a:t>2017-12-07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solidFill>
                <a:srgbClr val="000000">
                  <a:tint val="75000"/>
                </a:srgbClr>
              </a:solidFill>
            </a:endParaRPr>
          </a:p>
        </p:txBody>
      </p:sp>
      <p:sp>
        <p:nvSpPr>
          <p:cNvPr id="22538" name="Text Box 31">
            <a:hlinkClick r:id="rId14" action="ppaction://hlinksldjump"/>
          </p:cNvPr>
          <p:cNvSpPr txBox="1">
            <a:spLocks noChangeArrowheads="1"/>
          </p:cNvSpPr>
          <p:nvPr/>
        </p:nvSpPr>
        <p:spPr bwMode="auto">
          <a:xfrm>
            <a:off x="188385" y="57150"/>
            <a:ext cx="17716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Start</a:t>
            </a:r>
          </a:p>
        </p:txBody>
      </p:sp>
      <p:sp>
        <p:nvSpPr>
          <p:cNvPr id="22539" name="Text Box 32">
            <a:hlinkClick r:id="rId17" action="ppaction://hlinksldjump"/>
          </p:cNvPr>
          <p:cNvSpPr txBox="1">
            <a:spLocks noChangeArrowheads="1"/>
          </p:cNvSpPr>
          <p:nvPr/>
        </p:nvSpPr>
        <p:spPr bwMode="auto">
          <a:xfrm>
            <a:off x="22267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Introduktion </a:t>
            </a:r>
          </a:p>
        </p:txBody>
      </p:sp>
      <p:sp>
        <p:nvSpPr>
          <p:cNvPr id="22540" name="Text Box 33">
            <a:hlinkClick r:id="rId18" action="ppaction://hlinksldjump"/>
          </p:cNvPr>
          <p:cNvSpPr txBox="1">
            <a:spLocks noChangeArrowheads="1"/>
          </p:cNvSpPr>
          <p:nvPr/>
        </p:nvSpPr>
        <p:spPr bwMode="auto">
          <a:xfrm>
            <a:off x="4239684" y="57150"/>
            <a:ext cx="170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Diagnostik</a:t>
            </a:r>
          </a:p>
        </p:txBody>
      </p:sp>
      <p:sp>
        <p:nvSpPr>
          <p:cNvPr id="22541" name="Text Box 34">
            <a:hlinkClick r:id="rId17" action="ppaction://hlinksldjump"/>
          </p:cNvPr>
          <p:cNvSpPr txBox="1">
            <a:spLocks noChangeArrowheads="1"/>
          </p:cNvSpPr>
          <p:nvPr/>
        </p:nvSpPr>
        <p:spPr bwMode="auto">
          <a:xfrm>
            <a:off x="62780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Behandling</a:t>
            </a:r>
          </a:p>
        </p:txBody>
      </p:sp>
      <p:sp>
        <p:nvSpPr>
          <p:cNvPr id="22542" name="Text Box 35">
            <a:hlinkClick r:id="rId19" action="ppaction://hlinksldjump"/>
          </p:cNvPr>
          <p:cNvSpPr txBox="1">
            <a:spLocks noChangeArrowheads="1"/>
          </p:cNvSpPr>
          <p:nvPr/>
        </p:nvSpPr>
        <p:spPr bwMode="auto">
          <a:xfrm>
            <a:off x="8255001" y="57150"/>
            <a:ext cx="184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Riktlinjer/guidelines</a:t>
            </a:r>
          </a:p>
        </p:txBody>
      </p:sp>
      <p:sp>
        <p:nvSpPr>
          <p:cNvPr id="22543" name="Text Box 36">
            <a:hlinkClick r:id="rId20" action="ppaction://hlinksldjump"/>
          </p:cNvPr>
          <p:cNvSpPr txBox="1">
            <a:spLocks noChangeArrowheads="1"/>
          </p:cNvSpPr>
          <p:nvPr/>
        </p:nvSpPr>
        <p:spPr bwMode="auto">
          <a:xfrm>
            <a:off x="10352618"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Patientfall</a:t>
            </a:r>
          </a:p>
        </p:txBody>
      </p:sp>
      <p:sp>
        <p:nvSpPr>
          <p:cNvPr id="22545" name="Text Box 23"/>
          <p:cNvSpPr txBox="1">
            <a:spLocks noChangeArrowheads="1"/>
          </p:cNvSpPr>
          <p:nvPr/>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893991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21"/>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 name="Picture 16" descr="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1000"/>
            <a:ext cx="1219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sp>
        <p:nvSpPr>
          <p:cNvPr id="28"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pic>
        <p:nvPicPr>
          <p:cNvPr id="23555" name="Picture 15" descr="Flik2"/>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 y="0"/>
            <a:ext cx="122068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7"/>
          <p:cNvSpPr>
            <a:spLocks noChangeArrowheads="1"/>
          </p:cNvSpPr>
          <p:nvPr/>
        </p:nvSpPr>
        <p:spPr bwMode="auto">
          <a:xfrm>
            <a:off x="1993901" y="598488"/>
            <a:ext cx="10198100" cy="203200"/>
          </a:xfrm>
          <a:prstGeom prst="rect">
            <a:avLst/>
          </a:prstGeom>
          <a:solidFill>
            <a:srgbClr val="A9A78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57" name="Platshållare för rubrik 1"/>
          <p:cNvSpPr>
            <a:spLocks noGrp="1"/>
          </p:cNvSpPr>
          <p:nvPr>
            <p:ph type="title"/>
          </p:nvPr>
        </p:nvSpPr>
        <p:spPr bwMode="auto">
          <a:xfrm>
            <a:off x="609600" y="1168401"/>
            <a:ext cx="10068984"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23558"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n-ea"/>
                <a:cs typeface="Arial" charset="0"/>
              </a:defRPr>
            </a:lvl1pPr>
          </a:lstStyle>
          <a:p>
            <a:pPr fontAlgn="base">
              <a:spcBef>
                <a:spcPct val="0"/>
              </a:spcBef>
              <a:spcAft>
                <a:spcPct val="0"/>
              </a:spcAft>
              <a:defRPr/>
            </a:pPr>
            <a:fld id="{6A4BCF9F-BD2B-45D1-BFE3-CE0A7A227063}" type="datetime1">
              <a:rPr lang="sv-SE"/>
              <a:pPr fontAlgn="base">
                <a:spcBef>
                  <a:spcPct val="0"/>
                </a:spcBef>
                <a:spcAft>
                  <a:spcPct val="0"/>
                </a:spcAft>
                <a:defRPr/>
              </a:pPr>
              <a:t>2017-12-07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mn-ea"/>
                <a:cs typeface="Arial" charset="0"/>
              </a:defRPr>
            </a:lvl1pPr>
          </a:lstStyle>
          <a:p>
            <a:pPr fontAlgn="base">
              <a:spcBef>
                <a:spcPct val="0"/>
              </a:spcBef>
              <a:spcAft>
                <a:spcPct val="0"/>
              </a:spcAft>
              <a:defRPr/>
            </a:pPr>
            <a:fld id="{0B0B474D-9014-4D08-8BFB-ED9496A4FDEE}" type="slidenum">
              <a:rPr lang="sv-SE"/>
              <a:pPr fontAlgn="base">
                <a:spcBef>
                  <a:spcPct val="0"/>
                </a:spcBef>
                <a:spcAft>
                  <a:spcPct val="0"/>
                </a:spcAft>
                <a:defRPr/>
              </a:pPr>
              <a:t>‹#›</a:t>
            </a:fld>
            <a:endParaRPr lang="sv-SE"/>
          </a:p>
        </p:txBody>
      </p:sp>
      <p:sp>
        <p:nvSpPr>
          <p:cNvPr id="23563" name="Text Box 59">
            <a:hlinkClick r:id="rId14" action="ppaction://hlinksldjump"/>
          </p:cNvPr>
          <p:cNvSpPr txBox="1">
            <a:spLocks noChangeArrowheads="1"/>
          </p:cNvSpPr>
          <p:nvPr/>
        </p:nvSpPr>
        <p:spPr bwMode="auto">
          <a:xfrm>
            <a:off x="188385" y="57150"/>
            <a:ext cx="17716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Start</a:t>
            </a:r>
          </a:p>
        </p:txBody>
      </p:sp>
      <p:sp>
        <p:nvSpPr>
          <p:cNvPr id="23564" name="Text Box 62">
            <a:hlinkClick r:id="rId16" action="ppaction://hlinksldjump"/>
          </p:cNvPr>
          <p:cNvSpPr txBox="1">
            <a:spLocks noChangeArrowheads="1"/>
          </p:cNvSpPr>
          <p:nvPr/>
        </p:nvSpPr>
        <p:spPr bwMode="auto">
          <a:xfrm>
            <a:off x="62780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Behandling</a:t>
            </a:r>
          </a:p>
        </p:txBody>
      </p:sp>
      <p:sp>
        <p:nvSpPr>
          <p:cNvPr id="23565" name="Text Box 63">
            <a:hlinkClick r:id="rId17" action="ppaction://hlinksldjump"/>
          </p:cNvPr>
          <p:cNvSpPr txBox="1">
            <a:spLocks noChangeArrowheads="1"/>
          </p:cNvSpPr>
          <p:nvPr/>
        </p:nvSpPr>
        <p:spPr bwMode="auto">
          <a:xfrm>
            <a:off x="8255001" y="57150"/>
            <a:ext cx="184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Riktlinjer/guidelines</a:t>
            </a:r>
          </a:p>
        </p:txBody>
      </p:sp>
      <p:sp>
        <p:nvSpPr>
          <p:cNvPr id="23566" name="Text Box 64">
            <a:hlinkClick r:id="rId18" action="ppaction://hlinksldjump"/>
          </p:cNvPr>
          <p:cNvSpPr txBox="1">
            <a:spLocks noChangeArrowheads="1"/>
          </p:cNvSpPr>
          <p:nvPr/>
        </p:nvSpPr>
        <p:spPr bwMode="auto">
          <a:xfrm>
            <a:off x="10352618"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Patientfall</a:t>
            </a:r>
          </a:p>
        </p:txBody>
      </p:sp>
      <p:sp>
        <p:nvSpPr>
          <p:cNvPr id="23567" name="Rectangle 66">
            <a:hlinkClick r:id="rId16" action="ppaction://hlinksldjump"/>
          </p:cNvPr>
          <p:cNvSpPr>
            <a:spLocks noChangeArrowheads="1"/>
          </p:cNvSpPr>
          <p:nvPr/>
        </p:nvSpPr>
        <p:spPr bwMode="auto">
          <a:xfrm>
            <a:off x="1968500" y="0"/>
            <a:ext cx="21166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68" name="Text Box 33">
            <a:hlinkClick r:id="rId19" action="ppaction://hlinksldjump"/>
          </p:cNvPr>
          <p:cNvSpPr txBox="1">
            <a:spLocks noChangeArrowheads="1"/>
          </p:cNvSpPr>
          <p:nvPr/>
        </p:nvSpPr>
        <p:spPr bwMode="auto">
          <a:xfrm>
            <a:off x="4239684" y="57150"/>
            <a:ext cx="170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Diagnostik</a:t>
            </a:r>
          </a:p>
        </p:txBody>
      </p:sp>
      <p:sp>
        <p:nvSpPr>
          <p:cNvPr id="23569" name="Text Box 32">
            <a:hlinkClick r:id="rId16" action="ppaction://hlinksldjump"/>
          </p:cNvPr>
          <p:cNvSpPr txBox="1">
            <a:spLocks noChangeArrowheads="1"/>
          </p:cNvSpPr>
          <p:nvPr/>
        </p:nvSpPr>
        <p:spPr bwMode="auto">
          <a:xfrm>
            <a:off x="22267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Introduktion </a:t>
            </a:r>
          </a:p>
        </p:txBody>
      </p:sp>
      <p:sp>
        <p:nvSpPr>
          <p:cNvPr id="23570" name="Rectangle 37">
            <a:hlinkClick r:id="rId14" action="ppaction://hlinksldjump"/>
          </p:cNvPr>
          <p:cNvSpPr>
            <a:spLocks noChangeArrowheads="1"/>
          </p:cNvSpPr>
          <p:nvPr/>
        </p:nvSpPr>
        <p:spPr bwMode="auto">
          <a:xfrm>
            <a:off x="0" y="0"/>
            <a:ext cx="1947333"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71" name="Rectangle 38">
            <a:hlinkClick r:id="rId16" action="ppaction://hlinksldjump"/>
          </p:cNvPr>
          <p:cNvSpPr>
            <a:spLocks noChangeArrowheads="1"/>
          </p:cNvSpPr>
          <p:nvPr/>
        </p:nvSpPr>
        <p:spPr bwMode="auto">
          <a:xfrm>
            <a:off x="1981200" y="0"/>
            <a:ext cx="21166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72" name="Rectangle 39">
            <a:hlinkClick r:id="rId20" action="ppaction://hlinksldjump"/>
          </p:cNvPr>
          <p:cNvSpPr>
            <a:spLocks noChangeArrowheads="1"/>
          </p:cNvSpPr>
          <p:nvPr/>
        </p:nvSpPr>
        <p:spPr bwMode="auto">
          <a:xfrm>
            <a:off x="4064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73" name="Rectangle 40">
            <a:hlinkClick r:id="rId21" action="ppaction://hlinksldjump"/>
          </p:cNvPr>
          <p:cNvSpPr>
            <a:spLocks noChangeArrowheads="1"/>
          </p:cNvSpPr>
          <p:nvPr/>
        </p:nvSpPr>
        <p:spPr bwMode="auto">
          <a:xfrm>
            <a:off x="6096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74" name="Rectangle 41">
            <a:hlinkClick r:id="" action="ppaction://noaction"/>
          </p:cNvPr>
          <p:cNvSpPr>
            <a:spLocks noChangeArrowheads="1"/>
          </p:cNvSpPr>
          <p:nvPr/>
        </p:nvSpPr>
        <p:spPr bwMode="auto">
          <a:xfrm>
            <a:off x="8111067" y="0"/>
            <a:ext cx="20658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3575" name="Rectangle 42">
            <a:hlinkClick r:id="rId22" action="ppaction://hlinksldjump"/>
          </p:cNvPr>
          <p:cNvSpPr>
            <a:spLocks noChangeArrowheads="1"/>
          </p:cNvSpPr>
          <p:nvPr/>
        </p:nvSpPr>
        <p:spPr bwMode="auto">
          <a:xfrm>
            <a:off x="10176933" y="0"/>
            <a:ext cx="20150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pic>
        <p:nvPicPr>
          <p:cNvPr id="32" name="Picture 24" descr="Löv"/>
          <p:cNvPicPr>
            <a:picLocks noChangeAspect="1" noChangeArrowheads="1"/>
          </p:cNvPicPr>
          <p:nvPr userDrawn="1"/>
        </p:nvPicPr>
        <p:blipFill>
          <a:blip r:embed="rId23">
            <a:extLst>
              <a:ext uri="{28A0092B-C50C-407E-A947-70E740481C1C}">
                <a14:useLocalDpi xmlns:a14="http://schemas.microsoft.com/office/drawing/2010/main" val="0"/>
              </a:ext>
            </a:extLst>
          </a:blip>
          <a:srcRect l="10585" t="15378" r="16734" b="20421"/>
          <a:stretch>
            <a:fillRect/>
          </a:stretch>
        </p:blipFill>
        <p:spPr bwMode="auto">
          <a:xfrm>
            <a:off x="11108267" y="495300"/>
            <a:ext cx="800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3"/>
          <p:cNvSpPr txBox="1">
            <a:spLocks noChangeArrowheads="1"/>
          </p:cNvSpPr>
          <p:nvPr userDrawn="1"/>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28341683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2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 name="Picture 16" descr="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1000"/>
            <a:ext cx="1219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pic>
        <p:nvPicPr>
          <p:cNvPr id="24578" name="Picture 15" descr="Flik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 y="0"/>
            <a:ext cx="122068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n-ea"/>
                <a:cs typeface="Arial" charset="0"/>
              </a:defRPr>
            </a:lvl1pPr>
          </a:lstStyle>
          <a:p>
            <a:pPr fontAlgn="base">
              <a:spcBef>
                <a:spcPct val="0"/>
              </a:spcBef>
              <a:spcAft>
                <a:spcPct val="0"/>
              </a:spcAft>
              <a:defRPr/>
            </a:pPr>
            <a:fld id="{9224D675-802D-476A-B1F2-A7C2C4D22F4F}" type="datetime1">
              <a:rPr lang="sv-SE"/>
              <a:pPr fontAlgn="base">
                <a:spcBef>
                  <a:spcPct val="0"/>
                </a:spcBef>
                <a:spcAft>
                  <a:spcPct val="0"/>
                </a:spcAft>
                <a:defRPr/>
              </a:pPr>
              <a:t>2017-12-07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mn-ea"/>
                <a:cs typeface="Arial" charset="0"/>
              </a:defRPr>
            </a:lvl1pPr>
          </a:lstStyle>
          <a:p>
            <a:pPr fontAlgn="base">
              <a:spcBef>
                <a:spcPct val="0"/>
              </a:spcBef>
              <a:spcAft>
                <a:spcPct val="0"/>
              </a:spcAft>
              <a:defRPr/>
            </a:pPr>
            <a:fld id="{C60012D6-6D6E-4825-BE6C-A5F30B4BD1E2}" type="slidenum">
              <a:rPr lang="sv-SE"/>
              <a:pPr fontAlgn="base">
                <a:spcBef>
                  <a:spcPct val="0"/>
                </a:spcBef>
                <a:spcAft>
                  <a:spcPct val="0"/>
                </a:spcAft>
                <a:defRPr/>
              </a:pPr>
              <a:t>‹#›</a:t>
            </a:fld>
            <a:endParaRPr lang="sv-SE"/>
          </a:p>
        </p:txBody>
      </p:sp>
      <p:sp>
        <p:nvSpPr>
          <p:cNvPr id="24585" name="Rectangle 23"/>
          <p:cNvSpPr>
            <a:spLocks noChangeArrowheads="1"/>
          </p:cNvSpPr>
          <p:nvPr/>
        </p:nvSpPr>
        <p:spPr bwMode="auto">
          <a:xfrm>
            <a:off x="4038600" y="598488"/>
            <a:ext cx="8153400" cy="203200"/>
          </a:xfrm>
          <a:prstGeom prst="rect">
            <a:avLst/>
          </a:prstGeom>
          <a:solidFill>
            <a:srgbClr val="A9A78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4587" name="Text Box 56">
            <a:hlinkClick r:id="rId14" action="ppaction://hlinksldjump"/>
          </p:cNvPr>
          <p:cNvSpPr txBox="1">
            <a:spLocks noChangeArrowheads="1"/>
          </p:cNvSpPr>
          <p:nvPr/>
        </p:nvSpPr>
        <p:spPr bwMode="auto">
          <a:xfrm>
            <a:off x="188385" y="57150"/>
            <a:ext cx="17716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Start</a:t>
            </a:r>
          </a:p>
        </p:txBody>
      </p:sp>
      <p:sp>
        <p:nvSpPr>
          <p:cNvPr id="24588" name="Text Box 59">
            <a:hlinkClick r:id="rId16" action="ppaction://hlinksldjump"/>
          </p:cNvPr>
          <p:cNvSpPr txBox="1">
            <a:spLocks noChangeArrowheads="1"/>
          </p:cNvSpPr>
          <p:nvPr/>
        </p:nvSpPr>
        <p:spPr bwMode="auto">
          <a:xfrm>
            <a:off x="62780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Behandling</a:t>
            </a:r>
          </a:p>
        </p:txBody>
      </p:sp>
      <p:sp>
        <p:nvSpPr>
          <p:cNvPr id="24589" name="Text Box 60">
            <a:hlinkClick r:id="rId17" action="ppaction://hlinksldjump"/>
          </p:cNvPr>
          <p:cNvSpPr txBox="1">
            <a:spLocks noChangeArrowheads="1"/>
          </p:cNvSpPr>
          <p:nvPr/>
        </p:nvSpPr>
        <p:spPr bwMode="auto">
          <a:xfrm>
            <a:off x="8255001" y="57150"/>
            <a:ext cx="184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Riktlinjer/guidelines</a:t>
            </a:r>
          </a:p>
        </p:txBody>
      </p:sp>
      <p:sp>
        <p:nvSpPr>
          <p:cNvPr id="24590" name="Text Box 61">
            <a:hlinkClick r:id="rId18" action="ppaction://hlinksldjump"/>
          </p:cNvPr>
          <p:cNvSpPr txBox="1">
            <a:spLocks noChangeArrowheads="1"/>
          </p:cNvSpPr>
          <p:nvPr/>
        </p:nvSpPr>
        <p:spPr bwMode="auto">
          <a:xfrm>
            <a:off x="10352618"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Patientfall</a:t>
            </a:r>
          </a:p>
        </p:txBody>
      </p:sp>
      <p:sp>
        <p:nvSpPr>
          <p:cNvPr id="24591" name="Text Box 33">
            <a:hlinkClick r:id="rId19" action="ppaction://hlinksldjump"/>
          </p:cNvPr>
          <p:cNvSpPr txBox="1">
            <a:spLocks noChangeArrowheads="1"/>
          </p:cNvSpPr>
          <p:nvPr/>
        </p:nvSpPr>
        <p:spPr bwMode="auto">
          <a:xfrm>
            <a:off x="4239684" y="57150"/>
            <a:ext cx="170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Diagnostik</a:t>
            </a:r>
          </a:p>
        </p:txBody>
      </p:sp>
      <p:sp>
        <p:nvSpPr>
          <p:cNvPr id="24592" name="Text Box 32">
            <a:hlinkClick r:id="rId16" action="ppaction://hlinksldjump"/>
          </p:cNvPr>
          <p:cNvSpPr txBox="1">
            <a:spLocks noChangeArrowheads="1"/>
          </p:cNvSpPr>
          <p:nvPr/>
        </p:nvSpPr>
        <p:spPr bwMode="auto">
          <a:xfrm>
            <a:off x="22267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Introduktion </a:t>
            </a:r>
          </a:p>
        </p:txBody>
      </p:sp>
      <p:sp>
        <p:nvSpPr>
          <p:cNvPr id="24593" name="Rectangle 37">
            <a:hlinkClick r:id="rId14" action="ppaction://hlinksldjump"/>
          </p:cNvPr>
          <p:cNvSpPr>
            <a:spLocks noChangeArrowheads="1"/>
          </p:cNvSpPr>
          <p:nvPr/>
        </p:nvSpPr>
        <p:spPr bwMode="auto">
          <a:xfrm>
            <a:off x="0" y="0"/>
            <a:ext cx="1947333"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4594" name="Rectangle 38">
            <a:hlinkClick r:id="rId16" action="ppaction://hlinksldjump"/>
          </p:cNvPr>
          <p:cNvSpPr>
            <a:spLocks noChangeArrowheads="1"/>
          </p:cNvSpPr>
          <p:nvPr/>
        </p:nvSpPr>
        <p:spPr bwMode="auto">
          <a:xfrm>
            <a:off x="1981200" y="0"/>
            <a:ext cx="21166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4595" name="Rectangle 39">
            <a:hlinkClick r:id="rId20" action="ppaction://hlinksldjump"/>
          </p:cNvPr>
          <p:cNvSpPr>
            <a:spLocks noChangeArrowheads="1"/>
          </p:cNvSpPr>
          <p:nvPr/>
        </p:nvSpPr>
        <p:spPr bwMode="auto">
          <a:xfrm>
            <a:off x="4064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4596" name="Rectangle 40">
            <a:hlinkClick r:id="rId21" action="ppaction://hlinksldjump"/>
          </p:cNvPr>
          <p:cNvSpPr>
            <a:spLocks noChangeArrowheads="1"/>
          </p:cNvSpPr>
          <p:nvPr/>
        </p:nvSpPr>
        <p:spPr bwMode="auto">
          <a:xfrm>
            <a:off x="6096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4597" name="Rectangle 41">
            <a:hlinkClick r:id="" action="ppaction://noaction"/>
          </p:cNvPr>
          <p:cNvSpPr>
            <a:spLocks noChangeArrowheads="1"/>
          </p:cNvSpPr>
          <p:nvPr/>
        </p:nvSpPr>
        <p:spPr bwMode="auto">
          <a:xfrm>
            <a:off x="8111067" y="0"/>
            <a:ext cx="20658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4598" name="Rectangle 42">
            <a:hlinkClick r:id="rId22" action="ppaction://hlinksldjump"/>
          </p:cNvPr>
          <p:cNvSpPr>
            <a:spLocks noChangeArrowheads="1"/>
          </p:cNvSpPr>
          <p:nvPr/>
        </p:nvSpPr>
        <p:spPr bwMode="auto">
          <a:xfrm>
            <a:off x="10176933" y="0"/>
            <a:ext cx="20150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 name="Platshållare för rubrik 1"/>
          <p:cNvSpPr>
            <a:spLocks noGrp="1"/>
          </p:cNvSpPr>
          <p:nvPr>
            <p:ph type="title"/>
          </p:nvPr>
        </p:nvSpPr>
        <p:spPr bwMode="auto">
          <a:xfrm>
            <a:off x="609600" y="1168401"/>
            <a:ext cx="10068984"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pic>
        <p:nvPicPr>
          <p:cNvPr id="29" name="Picture 24" descr="Löv"/>
          <p:cNvPicPr>
            <a:picLocks noChangeAspect="1" noChangeArrowheads="1"/>
          </p:cNvPicPr>
          <p:nvPr userDrawn="1"/>
        </p:nvPicPr>
        <p:blipFill>
          <a:blip r:embed="rId23">
            <a:extLst>
              <a:ext uri="{28A0092B-C50C-407E-A947-70E740481C1C}">
                <a14:useLocalDpi xmlns:a14="http://schemas.microsoft.com/office/drawing/2010/main" val="0"/>
              </a:ext>
            </a:extLst>
          </a:blip>
          <a:srcRect l="10585" t="15378" r="16734" b="20421"/>
          <a:stretch>
            <a:fillRect/>
          </a:stretch>
        </p:blipFill>
        <p:spPr bwMode="auto">
          <a:xfrm>
            <a:off x="11108267" y="495300"/>
            <a:ext cx="800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3"/>
          <p:cNvSpPr txBox="1">
            <a:spLocks noChangeArrowheads="1"/>
          </p:cNvSpPr>
          <p:nvPr userDrawn="1"/>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6673130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2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 name="Picture 16" descr="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1000"/>
            <a:ext cx="1219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pic>
        <p:nvPicPr>
          <p:cNvPr id="26626" name="Picture 15" descr="Flik4"/>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 y="0"/>
            <a:ext cx="122068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ea typeface="+mn-ea"/>
                <a:cs typeface="Arial" charset="0"/>
              </a:defRPr>
            </a:lvl1pPr>
          </a:lstStyle>
          <a:p>
            <a:pPr fontAlgn="base">
              <a:spcBef>
                <a:spcPct val="0"/>
              </a:spcBef>
              <a:spcAft>
                <a:spcPct val="0"/>
              </a:spcAft>
              <a:defRPr/>
            </a:pPr>
            <a:fld id="{5194C678-F959-4047-AA8E-BC80BD79AABF}" type="datetime1">
              <a:rPr lang="sv-SE"/>
              <a:pPr fontAlgn="base">
                <a:spcBef>
                  <a:spcPct val="0"/>
                </a:spcBef>
                <a:spcAft>
                  <a:spcPct val="0"/>
                </a:spcAft>
                <a:defRPr/>
              </a:pPr>
              <a:t>2017-12-07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ea typeface="+mn-ea"/>
                <a:cs typeface="Arial" charset="0"/>
              </a:defRPr>
            </a:lvl1pPr>
          </a:lstStyle>
          <a:p>
            <a:pPr fontAlgn="base">
              <a:spcBef>
                <a:spcPct val="0"/>
              </a:spcBef>
              <a:spcAft>
                <a:spcPct val="0"/>
              </a:spcAft>
              <a:defRPr/>
            </a:pPr>
            <a:fld id="{CE3B5606-B089-4C2D-A57C-5B5A965BE9D2}" type="slidenum">
              <a:rPr lang="sv-SE"/>
              <a:pPr fontAlgn="base">
                <a:spcBef>
                  <a:spcPct val="0"/>
                </a:spcBef>
                <a:spcAft>
                  <a:spcPct val="0"/>
                </a:spcAft>
                <a:defRPr/>
              </a:pPr>
              <a:t>‹#›</a:t>
            </a:fld>
            <a:endParaRPr lang="sv-SE"/>
          </a:p>
        </p:txBody>
      </p:sp>
      <p:sp>
        <p:nvSpPr>
          <p:cNvPr id="26633" name="Rectangle 23"/>
          <p:cNvSpPr>
            <a:spLocks noChangeArrowheads="1"/>
          </p:cNvSpPr>
          <p:nvPr/>
        </p:nvSpPr>
        <p:spPr bwMode="auto">
          <a:xfrm>
            <a:off x="6083301" y="598488"/>
            <a:ext cx="6108700" cy="203200"/>
          </a:xfrm>
          <a:prstGeom prst="rect">
            <a:avLst/>
          </a:prstGeom>
          <a:solidFill>
            <a:srgbClr val="A9A78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635" name="Text Box 64">
            <a:hlinkClick r:id="rId16" action="ppaction://hlinksldjump"/>
          </p:cNvPr>
          <p:cNvSpPr txBox="1">
            <a:spLocks noChangeArrowheads="1"/>
          </p:cNvSpPr>
          <p:nvPr/>
        </p:nvSpPr>
        <p:spPr bwMode="auto">
          <a:xfrm>
            <a:off x="188385" y="57150"/>
            <a:ext cx="17716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Start</a:t>
            </a:r>
          </a:p>
        </p:txBody>
      </p:sp>
      <p:sp>
        <p:nvSpPr>
          <p:cNvPr id="26636" name="Text Box 67">
            <a:hlinkClick r:id="rId17" action="ppaction://hlinksldjump"/>
          </p:cNvPr>
          <p:cNvSpPr txBox="1">
            <a:spLocks noChangeArrowheads="1"/>
          </p:cNvSpPr>
          <p:nvPr/>
        </p:nvSpPr>
        <p:spPr bwMode="auto">
          <a:xfrm>
            <a:off x="62780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Behandling</a:t>
            </a:r>
          </a:p>
        </p:txBody>
      </p:sp>
      <p:sp>
        <p:nvSpPr>
          <p:cNvPr id="26637" name="Text Box 68">
            <a:hlinkClick r:id="rId18" action="ppaction://hlinksldjump"/>
          </p:cNvPr>
          <p:cNvSpPr txBox="1">
            <a:spLocks noChangeArrowheads="1"/>
          </p:cNvSpPr>
          <p:nvPr/>
        </p:nvSpPr>
        <p:spPr bwMode="auto">
          <a:xfrm>
            <a:off x="8255001" y="57150"/>
            <a:ext cx="184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Riktlinjer/guidelines</a:t>
            </a:r>
          </a:p>
        </p:txBody>
      </p:sp>
      <p:sp>
        <p:nvSpPr>
          <p:cNvPr id="26638" name="Text Box 69">
            <a:hlinkClick r:id="rId19" action="ppaction://hlinksldjump"/>
          </p:cNvPr>
          <p:cNvSpPr txBox="1">
            <a:spLocks noChangeArrowheads="1"/>
          </p:cNvSpPr>
          <p:nvPr/>
        </p:nvSpPr>
        <p:spPr bwMode="auto">
          <a:xfrm>
            <a:off x="10352618"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Patientfall</a:t>
            </a:r>
          </a:p>
        </p:txBody>
      </p:sp>
      <p:sp>
        <p:nvSpPr>
          <p:cNvPr id="26639" name="Text Box 33">
            <a:hlinkClick r:id="rId20" action="ppaction://hlinksldjump"/>
          </p:cNvPr>
          <p:cNvSpPr txBox="1">
            <a:spLocks noChangeArrowheads="1"/>
          </p:cNvSpPr>
          <p:nvPr/>
        </p:nvSpPr>
        <p:spPr bwMode="auto">
          <a:xfrm>
            <a:off x="4239684" y="57150"/>
            <a:ext cx="170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Diagnostik</a:t>
            </a:r>
          </a:p>
        </p:txBody>
      </p:sp>
      <p:sp>
        <p:nvSpPr>
          <p:cNvPr id="26640" name="Text Box 32">
            <a:hlinkClick r:id="rId14" action="ppaction://hlinksldjump"/>
          </p:cNvPr>
          <p:cNvSpPr txBox="1">
            <a:spLocks noChangeArrowheads="1"/>
          </p:cNvSpPr>
          <p:nvPr/>
        </p:nvSpPr>
        <p:spPr bwMode="auto">
          <a:xfrm>
            <a:off x="22267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Introduktion </a:t>
            </a:r>
          </a:p>
        </p:txBody>
      </p:sp>
      <p:sp>
        <p:nvSpPr>
          <p:cNvPr id="26641" name="Rectangle 37">
            <a:hlinkClick r:id="rId14" action="ppaction://hlinksldjump"/>
          </p:cNvPr>
          <p:cNvSpPr>
            <a:spLocks noChangeArrowheads="1"/>
          </p:cNvSpPr>
          <p:nvPr/>
        </p:nvSpPr>
        <p:spPr bwMode="auto">
          <a:xfrm>
            <a:off x="0" y="0"/>
            <a:ext cx="1947333"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642" name="Rectangle 38">
            <a:hlinkClick r:id="rId17" action="ppaction://hlinksldjump"/>
          </p:cNvPr>
          <p:cNvSpPr>
            <a:spLocks noChangeArrowheads="1"/>
          </p:cNvSpPr>
          <p:nvPr/>
        </p:nvSpPr>
        <p:spPr bwMode="auto">
          <a:xfrm>
            <a:off x="1981200" y="0"/>
            <a:ext cx="21166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643" name="Rectangle 39">
            <a:hlinkClick r:id="rId21" action="ppaction://hlinksldjump"/>
          </p:cNvPr>
          <p:cNvSpPr>
            <a:spLocks noChangeArrowheads="1"/>
          </p:cNvSpPr>
          <p:nvPr/>
        </p:nvSpPr>
        <p:spPr bwMode="auto">
          <a:xfrm>
            <a:off x="4064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644" name="Rectangle 40">
            <a:hlinkClick r:id="rId22" action="ppaction://hlinksldjump"/>
          </p:cNvPr>
          <p:cNvSpPr>
            <a:spLocks noChangeArrowheads="1"/>
          </p:cNvSpPr>
          <p:nvPr/>
        </p:nvSpPr>
        <p:spPr bwMode="auto">
          <a:xfrm>
            <a:off x="6096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645" name="Rectangle 41">
            <a:hlinkClick r:id="" action="ppaction://noaction"/>
          </p:cNvPr>
          <p:cNvSpPr>
            <a:spLocks noChangeArrowheads="1"/>
          </p:cNvSpPr>
          <p:nvPr/>
        </p:nvSpPr>
        <p:spPr bwMode="auto">
          <a:xfrm>
            <a:off x="8111067" y="0"/>
            <a:ext cx="20658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646" name="Rectangle 42">
            <a:hlinkClick r:id="rId23" action="ppaction://hlinksldjump"/>
          </p:cNvPr>
          <p:cNvSpPr>
            <a:spLocks noChangeArrowheads="1"/>
          </p:cNvSpPr>
          <p:nvPr/>
        </p:nvSpPr>
        <p:spPr bwMode="auto">
          <a:xfrm>
            <a:off x="10176933" y="0"/>
            <a:ext cx="20150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 name="Platshållare för rubrik 1"/>
          <p:cNvSpPr>
            <a:spLocks noGrp="1"/>
          </p:cNvSpPr>
          <p:nvPr>
            <p:ph type="title"/>
          </p:nvPr>
        </p:nvSpPr>
        <p:spPr bwMode="auto">
          <a:xfrm>
            <a:off x="609600" y="1168401"/>
            <a:ext cx="10068984"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pic>
        <p:nvPicPr>
          <p:cNvPr id="29" name="Picture 24" descr="Löv"/>
          <p:cNvPicPr>
            <a:picLocks noChangeAspect="1" noChangeArrowheads="1"/>
          </p:cNvPicPr>
          <p:nvPr userDrawn="1"/>
        </p:nvPicPr>
        <p:blipFill>
          <a:blip r:embed="rId24">
            <a:extLst>
              <a:ext uri="{28A0092B-C50C-407E-A947-70E740481C1C}">
                <a14:useLocalDpi xmlns:a14="http://schemas.microsoft.com/office/drawing/2010/main" val="0"/>
              </a:ext>
            </a:extLst>
          </a:blip>
          <a:srcRect l="10585" t="15378" r="16734" b="20421"/>
          <a:stretch>
            <a:fillRect/>
          </a:stretch>
        </p:blipFill>
        <p:spPr bwMode="auto">
          <a:xfrm>
            <a:off x="11108267" y="495300"/>
            <a:ext cx="800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3"/>
          <p:cNvSpPr txBox="1">
            <a:spLocks noChangeArrowheads="1"/>
          </p:cNvSpPr>
          <p:nvPr userDrawn="1"/>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38787163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25"/>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 name="Picture 16" descr="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1000"/>
            <a:ext cx="1219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pic>
        <p:nvPicPr>
          <p:cNvPr id="28674" name="Picture 16" descr="Flik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4817" y="0"/>
            <a:ext cx="122068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n-ea"/>
                <a:cs typeface="Arial" charset="0"/>
              </a:defRPr>
            </a:lvl1pPr>
          </a:lstStyle>
          <a:p>
            <a:pPr fontAlgn="base">
              <a:spcBef>
                <a:spcPct val="0"/>
              </a:spcBef>
              <a:spcAft>
                <a:spcPct val="0"/>
              </a:spcAft>
              <a:defRPr/>
            </a:pPr>
            <a:fld id="{B2633EA0-8025-443A-9907-447D2361CC6A}" type="datetime1">
              <a:rPr lang="sv-SE"/>
              <a:pPr fontAlgn="base">
                <a:spcBef>
                  <a:spcPct val="0"/>
                </a:spcBef>
                <a:spcAft>
                  <a:spcPct val="0"/>
                </a:spcAft>
                <a:defRPr/>
              </a:pPr>
              <a:t>2017-12-07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mn-ea"/>
                <a:cs typeface="Arial" charset="0"/>
              </a:defRPr>
            </a:lvl1pPr>
          </a:lstStyle>
          <a:p>
            <a:pPr fontAlgn="base">
              <a:spcBef>
                <a:spcPct val="0"/>
              </a:spcBef>
              <a:spcAft>
                <a:spcPct val="0"/>
              </a:spcAft>
              <a:defRPr/>
            </a:pPr>
            <a:fld id="{45F98D74-3031-4C40-AEE8-FC72DDB14056}" type="slidenum">
              <a:rPr lang="sv-SE"/>
              <a:pPr fontAlgn="base">
                <a:spcBef>
                  <a:spcPct val="0"/>
                </a:spcBef>
                <a:spcAft>
                  <a:spcPct val="0"/>
                </a:spcAft>
                <a:defRPr/>
              </a:pPr>
              <a:t>‹#›</a:t>
            </a:fld>
            <a:endParaRPr lang="sv-SE"/>
          </a:p>
        </p:txBody>
      </p:sp>
      <p:sp>
        <p:nvSpPr>
          <p:cNvPr id="28681" name="Rectangle 24"/>
          <p:cNvSpPr>
            <a:spLocks noChangeArrowheads="1"/>
          </p:cNvSpPr>
          <p:nvPr/>
        </p:nvSpPr>
        <p:spPr bwMode="auto">
          <a:xfrm>
            <a:off x="8153400" y="598488"/>
            <a:ext cx="4038600" cy="203200"/>
          </a:xfrm>
          <a:prstGeom prst="rect">
            <a:avLst/>
          </a:prstGeom>
          <a:solidFill>
            <a:srgbClr val="A9A78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8683" name="Text Box 50">
            <a:hlinkClick r:id="rId16" action="ppaction://hlinksldjump"/>
          </p:cNvPr>
          <p:cNvSpPr txBox="1">
            <a:spLocks noChangeArrowheads="1"/>
          </p:cNvSpPr>
          <p:nvPr/>
        </p:nvSpPr>
        <p:spPr bwMode="auto">
          <a:xfrm>
            <a:off x="188385" y="57150"/>
            <a:ext cx="17716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Start</a:t>
            </a:r>
          </a:p>
        </p:txBody>
      </p:sp>
      <p:sp>
        <p:nvSpPr>
          <p:cNvPr id="28684" name="Text Box 53">
            <a:hlinkClick r:id="rId17" action="ppaction://hlinksldjump"/>
          </p:cNvPr>
          <p:cNvSpPr txBox="1">
            <a:spLocks noChangeArrowheads="1"/>
          </p:cNvSpPr>
          <p:nvPr/>
        </p:nvSpPr>
        <p:spPr bwMode="auto">
          <a:xfrm>
            <a:off x="62780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Behandling</a:t>
            </a:r>
          </a:p>
        </p:txBody>
      </p:sp>
      <p:sp>
        <p:nvSpPr>
          <p:cNvPr id="28685" name="Text Box 54">
            <a:hlinkClick r:id="rId18" action="ppaction://hlinksldjump"/>
          </p:cNvPr>
          <p:cNvSpPr txBox="1">
            <a:spLocks noChangeArrowheads="1"/>
          </p:cNvSpPr>
          <p:nvPr/>
        </p:nvSpPr>
        <p:spPr bwMode="auto">
          <a:xfrm>
            <a:off x="8255001" y="57150"/>
            <a:ext cx="184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Riktlinjer/guidelines</a:t>
            </a:r>
          </a:p>
        </p:txBody>
      </p:sp>
      <p:sp>
        <p:nvSpPr>
          <p:cNvPr id="28686" name="Text Box 55">
            <a:hlinkClick r:id="rId19" action="ppaction://hlinksldjump"/>
          </p:cNvPr>
          <p:cNvSpPr txBox="1">
            <a:spLocks noChangeArrowheads="1"/>
          </p:cNvSpPr>
          <p:nvPr/>
        </p:nvSpPr>
        <p:spPr bwMode="auto">
          <a:xfrm>
            <a:off x="10352618"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Patientfall</a:t>
            </a:r>
          </a:p>
        </p:txBody>
      </p:sp>
      <p:sp>
        <p:nvSpPr>
          <p:cNvPr id="28687" name="Text Box 33">
            <a:hlinkClick r:id="rId20" action="ppaction://hlinksldjump"/>
          </p:cNvPr>
          <p:cNvSpPr txBox="1">
            <a:spLocks noChangeArrowheads="1"/>
          </p:cNvSpPr>
          <p:nvPr/>
        </p:nvSpPr>
        <p:spPr bwMode="auto">
          <a:xfrm>
            <a:off x="4239684" y="57150"/>
            <a:ext cx="170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Diagnostik</a:t>
            </a:r>
          </a:p>
        </p:txBody>
      </p:sp>
      <p:sp>
        <p:nvSpPr>
          <p:cNvPr id="28688" name="Text Box 32">
            <a:hlinkClick r:id="rId14" action="ppaction://hlinksldjump"/>
          </p:cNvPr>
          <p:cNvSpPr txBox="1">
            <a:spLocks noChangeArrowheads="1"/>
          </p:cNvSpPr>
          <p:nvPr/>
        </p:nvSpPr>
        <p:spPr bwMode="auto">
          <a:xfrm>
            <a:off x="22267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Introduktion </a:t>
            </a:r>
          </a:p>
        </p:txBody>
      </p:sp>
      <p:sp>
        <p:nvSpPr>
          <p:cNvPr id="28689" name="Rectangle 37">
            <a:hlinkClick r:id="rId14" action="ppaction://hlinksldjump"/>
          </p:cNvPr>
          <p:cNvSpPr>
            <a:spLocks noChangeArrowheads="1"/>
          </p:cNvSpPr>
          <p:nvPr/>
        </p:nvSpPr>
        <p:spPr bwMode="auto">
          <a:xfrm>
            <a:off x="0" y="0"/>
            <a:ext cx="1947333"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8690" name="Rectangle 38">
            <a:hlinkClick r:id="rId17" action="ppaction://hlinksldjump"/>
          </p:cNvPr>
          <p:cNvSpPr>
            <a:spLocks noChangeArrowheads="1"/>
          </p:cNvSpPr>
          <p:nvPr/>
        </p:nvSpPr>
        <p:spPr bwMode="auto">
          <a:xfrm>
            <a:off x="1981200" y="0"/>
            <a:ext cx="21166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8691" name="Rectangle 39">
            <a:hlinkClick r:id="rId21" action="ppaction://hlinksldjump"/>
          </p:cNvPr>
          <p:cNvSpPr>
            <a:spLocks noChangeArrowheads="1"/>
          </p:cNvSpPr>
          <p:nvPr/>
        </p:nvSpPr>
        <p:spPr bwMode="auto">
          <a:xfrm>
            <a:off x="4064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8692" name="Rectangle 40">
            <a:hlinkClick r:id="rId22" action="ppaction://hlinksldjump"/>
          </p:cNvPr>
          <p:cNvSpPr>
            <a:spLocks noChangeArrowheads="1"/>
          </p:cNvSpPr>
          <p:nvPr/>
        </p:nvSpPr>
        <p:spPr bwMode="auto">
          <a:xfrm>
            <a:off x="6096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8693" name="Rectangle 41">
            <a:hlinkClick r:id="" action="ppaction://noaction"/>
          </p:cNvPr>
          <p:cNvSpPr>
            <a:spLocks noChangeArrowheads="1"/>
          </p:cNvSpPr>
          <p:nvPr/>
        </p:nvSpPr>
        <p:spPr bwMode="auto">
          <a:xfrm>
            <a:off x="8111067" y="0"/>
            <a:ext cx="20658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8694" name="Rectangle 42">
            <a:hlinkClick r:id="rId23" action="ppaction://hlinksldjump"/>
          </p:cNvPr>
          <p:cNvSpPr>
            <a:spLocks noChangeArrowheads="1"/>
          </p:cNvSpPr>
          <p:nvPr/>
        </p:nvSpPr>
        <p:spPr bwMode="auto">
          <a:xfrm>
            <a:off x="10176933" y="0"/>
            <a:ext cx="20150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6" name="Platshållare för rubrik 1"/>
          <p:cNvSpPr>
            <a:spLocks noGrp="1"/>
          </p:cNvSpPr>
          <p:nvPr>
            <p:ph type="title"/>
          </p:nvPr>
        </p:nvSpPr>
        <p:spPr bwMode="auto">
          <a:xfrm>
            <a:off x="609600" y="1168401"/>
            <a:ext cx="10068984"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pic>
        <p:nvPicPr>
          <p:cNvPr id="29" name="Picture 24" descr="Löv"/>
          <p:cNvPicPr>
            <a:picLocks noChangeAspect="1" noChangeArrowheads="1"/>
          </p:cNvPicPr>
          <p:nvPr userDrawn="1"/>
        </p:nvPicPr>
        <p:blipFill>
          <a:blip r:embed="rId24">
            <a:extLst>
              <a:ext uri="{28A0092B-C50C-407E-A947-70E740481C1C}">
                <a14:useLocalDpi xmlns:a14="http://schemas.microsoft.com/office/drawing/2010/main" val="0"/>
              </a:ext>
            </a:extLst>
          </a:blip>
          <a:srcRect l="10585" t="15378" r="16734" b="20421"/>
          <a:stretch>
            <a:fillRect/>
          </a:stretch>
        </p:blipFill>
        <p:spPr bwMode="auto">
          <a:xfrm>
            <a:off x="11108267" y="495300"/>
            <a:ext cx="800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3"/>
          <p:cNvSpPr txBox="1">
            <a:spLocks noChangeArrowheads="1"/>
          </p:cNvSpPr>
          <p:nvPr userDrawn="1"/>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11502230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25"/>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 name="Picture 16" descr="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1000"/>
            <a:ext cx="1219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2">
            <a:hlinkClick r:id="rId14" action="ppaction://hlinksldjump"/>
          </p:cNvPr>
          <p:cNvSpPr>
            <a:spLocks noChangeArrowheads="1"/>
          </p:cNvSpPr>
          <p:nvPr userDrawn="1"/>
        </p:nvSpPr>
        <p:spPr bwMode="auto">
          <a:xfrm>
            <a:off x="9855200" y="6286501"/>
            <a:ext cx="2032000" cy="371475"/>
          </a:xfrm>
          <a:prstGeom prst="rect">
            <a:avLst/>
          </a:prstGeom>
          <a:solidFill>
            <a:schemeClr val="bg1">
              <a:alpha val="1176"/>
            </a:schemeClr>
          </a:solidFill>
          <a:ln>
            <a:noFill/>
          </a:ln>
          <a:effectLst/>
          <a:extLst/>
        </p:spPr>
        <p:txBody>
          <a:bodyPr wrap="none" anchor="ctr"/>
          <a:lstStyle/>
          <a:p>
            <a:pPr fontAlgn="base">
              <a:spcBef>
                <a:spcPct val="0"/>
              </a:spcBef>
              <a:spcAft>
                <a:spcPct val="0"/>
              </a:spcAft>
              <a:defRPr/>
            </a:pPr>
            <a:endParaRPr lang="sv-SE" sz="1800">
              <a:solidFill>
                <a:srgbClr val="000000"/>
              </a:solidFill>
            </a:endParaRPr>
          </a:p>
        </p:txBody>
      </p:sp>
      <p:pic>
        <p:nvPicPr>
          <p:cNvPr id="29698" name="Picture 15" descr="Flik6"/>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 y="0"/>
            <a:ext cx="122068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Platshållare för text 2"/>
          <p:cNvSpPr>
            <a:spLocks noGrp="1"/>
          </p:cNvSpPr>
          <p:nvPr>
            <p:ph type="body" idx="1"/>
          </p:nvPr>
        </p:nvSpPr>
        <p:spPr bwMode="auto">
          <a:xfrm>
            <a:off x="609600" y="2322514"/>
            <a:ext cx="10972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n-ea"/>
                <a:cs typeface="Arial" charset="0"/>
              </a:defRPr>
            </a:lvl1pPr>
          </a:lstStyle>
          <a:p>
            <a:pPr fontAlgn="base">
              <a:spcBef>
                <a:spcPct val="0"/>
              </a:spcBef>
              <a:spcAft>
                <a:spcPct val="0"/>
              </a:spcAft>
              <a:defRPr/>
            </a:pPr>
            <a:fld id="{41A3DE9E-C808-4214-AD1B-2205FDE990CC}" type="datetime1">
              <a:rPr lang="sv-SE"/>
              <a:pPr fontAlgn="base">
                <a:spcBef>
                  <a:spcPct val="0"/>
                </a:spcBef>
                <a:spcAft>
                  <a:spcPct val="0"/>
                </a:spcAft>
                <a:defRPr/>
              </a:pPr>
              <a:t>2017-12-07</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mn-ea"/>
                <a:cs typeface="Arial" charset="0"/>
              </a:defRPr>
            </a:lvl1pPr>
          </a:lstStyle>
          <a:p>
            <a:pPr fontAlgn="base">
              <a:spcBef>
                <a:spcPct val="0"/>
              </a:spcBef>
              <a:spcAft>
                <a:spcPct val="0"/>
              </a:spcAft>
              <a:defRPr/>
            </a:pPr>
            <a:fld id="{C4D33D78-5D7C-4B6A-9A66-E5015B4F59AA}" type="slidenum">
              <a:rPr lang="sv-SE"/>
              <a:pPr fontAlgn="base">
                <a:spcBef>
                  <a:spcPct val="0"/>
                </a:spcBef>
                <a:spcAft>
                  <a:spcPct val="0"/>
                </a:spcAft>
                <a:defRPr/>
              </a:pPr>
              <a:t>‹#›</a:t>
            </a:fld>
            <a:endParaRPr lang="sv-SE"/>
          </a:p>
        </p:txBody>
      </p:sp>
      <p:sp>
        <p:nvSpPr>
          <p:cNvPr id="29705" name="Text Box 54">
            <a:hlinkClick r:id="rId16" action="ppaction://hlinksldjump"/>
          </p:cNvPr>
          <p:cNvSpPr txBox="1">
            <a:spLocks noChangeArrowheads="1"/>
          </p:cNvSpPr>
          <p:nvPr/>
        </p:nvSpPr>
        <p:spPr bwMode="auto">
          <a:xfrm>
            <a:off x="188385" y="57150"/>
            <a:ext cx="17716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Start</a:t>
            </a:r>
          </a:p>
        </p:txBody>
      </p:sp>
      <p:sp>
        <p:nvSpPr>
          <p:cNvPr id="29706" name="Text Box 57">
            <a:hlinkClick r:id="rId17" action="ppaction://hlinksldjump"/>
          </p:cNvPr>
          <p:cNvSpPr txBox="1">
            <a:spLocks noChangeArrowheads="1"/>
          </p:cNvSpPr>
          <p:nvPr/>
        </p:nvSpPr>
        <p:spPr bwMode="auto">
          <a:xfrm>
            <a:off x="62780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Behandling</a:t>
            </a:r>
          </a:p>
        </p:txBody>
      </p:sp>
      <p:sp>
        <p:nvSpPr>
          <p:cNvPr id="29707" name="Text Box 58">
            <a:hlinkClick r:id="rId18" action="ppaction://hlinksldjump"/>
          </p:cNvPr>
          <p:cNvSpPr txBox="1">
            <a:spLocks noChangeArrowheads="1"/>
          </p:cNvSpPr>
          <p:nvPr/>
        </p:nvSpPr>
        <p:spPr bwMode="auto">
          <a:xfrm>
            <a:off x="8255001" y="57150"/>
            <a:ext cx="184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Riktlinjer/guidelines</a:t>
            </a:r>
          </a:p>
        </p:txBody>
      </p:sp>
      <p:sp>
        <p:nvSpPr>
          <p:cNvPr id="29708" name="Text Box 59">
            <a:hlinkClick r:id="rId19" action="ppaction://hlinksldjump"/>
          </p:cNvPr>
          <p:cNvSpPr txBox="1">
            <a:spLocks noChangeArrowheads="1"/>
          </p:cNvSpPr>
          <p:nvPr/>
        </p:nvSpPr>
        <p:spPr bwMode="auto">
          <a:xfrm>
            <a:off x="10352618"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Patientfall</a:t>
            </a:r>
          </a:p>
        </p:txBody>
      </p:sp>
      <p:sp>
        <p:nvSpPr>
          <p:cNvPr id="29709" name="Text Box 33">
            <a:hlinkClick r:id="rId20" action="ppaction://hlinksldjump"/>
          </p:cNvPr>
          <p:cNvSpPr txBox="1">
            <a:spLocks noChangeArrowheads="1"/>
          </p:cNvSpPr>
          <p:nvPr/>
        </p:nvSpPr>
        <p:spPr bwMode="auto">
          <a:xfrm>
            <a:off x="4239684" y="57150"/>
            <a:ext cx="170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Diagnostik</a:t>
            </a:r>
          </a:p>
        </p:txBody>
      </p:sp>
      <p:sp>
        <p:nvSpPr>
          <p:cNvPr id="29710" name="Text Box 32">
            <a:hlinkClick r:id="rId14" action="ppaction://hlinksldjump"/>
          </p:cNvPr>
          <p:cNvSpPr txBox="1">
            <a:spLocks noChangeArrowheads="1"/>
          </p:cNvSpPr>
          <p:nvPr/>
        </p:nvSpPr>
        <p:spPr bwMode="auto">
          <a:xfrm>
            <a:off x="2226734" y="57150"/>
            <a:ext cx="1689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1200">
                <a:solidFill>
                  <a:srgbClr val="5D5D4C"/>
                </a:solidFill>
                <a:cs typeface="Arial" charset="0"/>
              </a:rPr>
              <a:t>Introduktion </a:t>
            </a:r>
          </a:p>
        </p:txBody>
      </p:sp>
      <p:sp>
        <p:nvSpPr>
          <p:cNvPr id="29711" name="Rectangle 24"/>
          <p:cNvSpPr>
            <a:spLocks noChangeArrowheads="1"/>
          </p:cNvSpPr>
          <p:nvPr/>
        </p:nvSpPr>
        <p:spPr bwMode="auto">
          <a:xfrm>
            <a:off x="8153400" y="598488"/>
            <a:ext cx="4038600" cy="203200"/>
          </a:xfrm>
          <a:prstGeom prst="rect">
            <a:avLst/>
          </a:prstGeom>
          <a:solidFill>
            <a:srgbClr val="A9A78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9713" name="Rectangle 37">
            <a:hlinkClick r:id="rId14" action="ppaction://hlinksldjump"/>
          </p:cNvPr>
          <p:cNvSpPr>
            <a:spLocks noChangeArrowheads="1"/>
          </p:cNvSpPr>
          <p:nvPr/>
        </p:nvSpPr>
        <p:spPr bwMode="auto">
          <a:xfrm>
            <a:off x="0" y="0"/>
            <a:ext cx="1947333"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9714" name="Rectangle 38">
            <a:hlinkClick r:id="rId17" action="ppaction://hlinksldjump"/>
          </p:cNvPr>
          <p:cNvSpPr>
            <a:spLocks noChangeArrowheads="1"/>
          </p:cNvSpPr>
          <p:nvPr/>
        </p:nvSpPr>
        <p:spPr bwMode="auto">
          <a:xfrm>
            <a:off x="1981200" y="0"/>
            <a:ext cx="21166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9715" name="Rectangle 39">
            <a:hlinkClick r:id="rId21" action="ppaction://hlinksldjump"/>
          </p:cNvPr>
          <p:cNvSpPr>
            <a:spLocks noChangeArrowheads="1"/>
          </p:cNvSpPr>
          <p:nvPr/>
        </p:nvSpPr>
        <p:spPr bwMode="auto">
          <a:xfrm>
            <a:off x="4064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9716" name="Rectangle 40">
            <a:hlinkClick r:id="rId22" action="ppaction://hlinksldjump"/>
          </p:cNvPr>
          <p:cNvSpPr>
            <a:spLocks noChangeArrowheads="1"/>
          </p:cNvSpPr>
          <p:nvPr/>
        </p:nvSpPr>
        <p:spPr bwMode="auto">
          <a:xfrm>
            <a:off x="6096000" y="0"/>
            <a:ext cx="2032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9717" name="Rectangle 41">
            <a:hlinkClick r:id="" action="ppaction://noaction"/>
          </p:cNvPr>
          <p:cNvSpPr>
            <a:spLocks noChangeArrowheads="1"/>
          </p:cNvSpPr>
          <p:nvPr/>
        </p:nvSpPr>
        <p:spPr bwMode="auto">
          <a:xfrm>
            <a:off x="8111067" y="0"/>
            <a:ext cx="20658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9718" name="Rectangle 42">
            <a:hlinkClick r:id="rId23" action="ppaction://hlinksldjump"/>
          </p:cNvPr>
          <p:cNvSpPr>
            <a:spLocks noChangeArrowheads="1"/>
          </p:cNvSpPr>
          <p:nvPr/>
        </p:nvSpPr>
        <p:spPr bwMode="auto">
          <a:xfrm>
            <a:off x="10176933" y="0"/>
            <a:ext cx="2015067"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sz="1800">
              <a:solidFill>
                <a:srgbClr val="000000"/>
              </a:solidFill>
              <a:cs typeface="Arial" charset="0"/>
            </a:endParaRPr>
          </a:p>
        </p:txBody>
      </p:sp>
      <p:sp>
        <p:nvSpPr>
          <p:cNvPr id="2" name="Platshållare för rubrik 1"/>
          <p:cNvSpPr>
            <a:spLocks noGrp="1"/>
          </p:cNvSpPr>
          <p:nvPr>
            <p:ph type="title"/>
          </p:nvPr>
        </p:nvSpPr>
        <p:spPr>
          <a:xfrm>
            <a:off x="609600" y="1170000"/>
            <a:ext cx="10070400" cy="554400"/>
          </a:xfrm>
          <a:prstGeom prst="rect">
            <a:avLst/>
          </a:prstGeom>
        </p:spPr>
        <p:txBody>
          <a:bodyPr vert="horz" lIns="0" tIns="0" rIns="0" bIns="0" rtlCol="0" anchor="t" anchorCtr="0">
            <a:normAutofit/>
          </a:bodyPr>
          <a:lstStyle/>
          <a:p>
            <a:r>
              <a:rPr lang="sv-SE" dirty="0"/>
              <a:t>Klicka här för att ändra format</a:t>
            </a:r>
          </a:p>
        </p:txBody>
      </p:sp>
      <p:pic>
        <p:nvPicPr>
          <p:cNvPr id="28" name="Picture 24" descr="Löv"/>
          <p:cNvPicPr>
            <a:picLocks noChangeAspect="1" noChangeArrowheads="1"/>
          </p:cNvPicPr>
          <p:nvPr userDrawn="1"/>
        </p:nvPicPr>
        <p:blipFill>
          <a:blip r:embed="rId24">
            <a:extLst>
              <a:ext uri="{28A0092B-C50C-407E-A947-70E740481C1C}">
                <a14:useLocalDpi xmlns:a14="http://schemas.microsoft.com/office/drawing/2010/main" val="0"/>
              </a:ext>
            </a:extLst>
          </a:blip>
          <a:srcRect l="10585" t="15378" r="16734" b="20421"/>
          <a:stretch>
            <a:fillRect/>
          </a:stretch>
        </p:blipFill>
        <p:spPr bwMode="auto">
          <a:xfrm>
            <a:off x="11108267" y="495300"/>
            <a:ext cx="800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3"/>
          <p:cNvSpPr txBox="1">
            <a:spLocks noChangeArrowheads="1"/>
          </p:cNvSpPr>
          <p:nvPr userDrawn="1"/>
        </p:nvSpPr>
        <p:spPr bwMode="auto">
          <a:xfrm rot="5400000">
            <a:off x="11530921" y="2412882"/>
            <a:ext cx="92845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500">
                <a:solidFill>
                  <a:srgbClr val="5D5D4C"/>
                </a:solidFill>
                <a:latin typeface="Verdana" pitchFamily="34" charset="0"/>
                <a:cs typeface="Times New Roman" pitchFamily="18" charset="0"/>
              </a:rPr>
              <a:t>594.002,011_12/14 SE</a:t>
            </a:r>
            <a:endParaRPr lang="sv-SE" sz="500">
              <a:solidFill>
                <a:srgbClr val="5D5D4C"/>
              </a:solidFill>
            </a:endParaRPr>
          </a:p>
        </p:txBody>
      </p:sp>
    </p:spTree>
    <p:extLst>
      <p:ext uri="{BB962C8B-B14F-4D97-AF65-F5344CB8AC3E}">
        <p14:creationId xmlns:p14="http://schemas.microsoft.com/office/powerpoint/2010/main" val="37063778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p:titleStyle>
    <p:bodyStyle>
      <a:lvl1pPr marL="238125" indent="-238125" algn="l" rtl="0" eaLnBrk="0" fontAlgn="base" hangingPunct="0">
        <a:lnSpc>
          <a:spcPct val="90000"/>
        </a:lnSpc>
        <a:spcBef>
          <a:spcPct val="45000"/>
        </a:spcBef>
        <a:spcAft>
          <a:spcPct val="0"/>
        </a:spcAft>
        <a:buSzPct val="50000"/>
        <a:buFont typeface="Arial" charset="0"/>
        <a:buBlip>
          <a:blip r:embed="rId25"/>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image" Target="../media/image2.wmf"/><Relationship Id="rId7" Type="http://schemas.openxmlformats.org/officeDocument/2006/relationships/slide" Target="slide16.xml"/><Relationship Id="rId12" Type="http://schemas.openxmlformats.org/officeDocument/2006/relationships/slide" Target="slide14.xml"/><Relationship Id="rId2" Type="http://schemas.openxmlformats.org/officeDocument/2006/relationships/slide" Target="slide2.xml"/><Relationship Id="rId1" Type="http://schemas.openxmlformats.org/officeDocument/2006/relationships/slideLayout" Target="../slideLayouts/slideLayout39.xml"/><Relationship Id="rId6" Type="http://schemas.openxmlformats.org/officeDocument/2006/relationships/slide" Target="slide57.xml"/><Relationship Id="rId11" Type="http://schemas.openxmlformats.org/officeDocument/2006/relationships/slide" Target="slide12.xml"/><Relationship Id="rId5" Type="http://schemas.openxmlformats.org/officeDocument/2006/relationships/slide" Target="slide48.xml"/><Relationship Id="rId15" Type="http://schemas.openxmlformats.org/officeDocument/2006/relationships/image" Target="../media/image13.png"/><Relationship Id="rId10" Type="http://schemas.openxmlformats.org/officeDocument/2006/relationships/slide" Target="slide13.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slide" Target="slide14.xml"/><Relationship Id="rId2" Type="http://schemas.openxmlformats.org/officeDocument/2006/relationships/notesSlide" Target="../notesSlides/notesSlide8.xml"/><Relationship Id="rId16"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slide" Target="slide57.xml"/><Relationship Id="rId11" Type="http://schemas.openxmlformats.org/officeDocument/2006/relationships/slide" Target="slide12.xml"/><Relationship Id="rId5" Type="http://schemas.openxmlformats.org/officeDocument/2006/relationships/slide" Target="slide48.xml"/><Relationship Id="rId15" Type="http://schemas.openxmlformats.org/officeDocument/2006/relationships/image" Target="../media/image12.png"/><Relationship Id="rId10" Type="http://schemas.openxmlformats.org/officeDocument/2006/relationships/slide" Target="slide13.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image" Target="../media/image2.wmf"/></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12.xml"/><Relationship Id="rId2" Type="http://schemas.openxmlformats.org/officeDocument/2006/relationships/notesSlide" Target="../notesSlides/notesSlide9.xml"/><Relationship Id="rId16"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slide" Target="slide48.xml"/><Relationship Id="rId11" Type="http://schemas.openxmlformats.org/officeDocument/2006/relationships/slide" Target="slide13.xml"/><Relationship Id="rId5" Type="http://schemas.openxmlformats.org/officeDocument/2006/relationships/slide" Target="slide4.xml"/><Relationship Id="rId15" Type="http://schemas.openxmlformats.org/officeDocument/2006/relationships/image" Target="../media/image12.png"/><Relationship Id="rId10" Type="http://schemas.openxmlformats.org/officeDocument/2006/relationships/slide" Target="slide11.xml"/><Relationship Id="rId4" Type="http://schemas.openxmlformats.org/officeDocument/2006/relationships/image" Target="../media/image2.wmf"/><Relationship Id="rId9" Type="http://schemas.openxmlformats.org/officeDocument/2006/relationships/slide" Target="slide10.xml"/><Relationship Id="rId14"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12.xml"/><Relationship Id="rId2" Type="http://schemas.openxmlformats.org/officeDocument/2006/relationships/notesSlide" Target="../notesSlides/notesSlide10.xml"/><Relationship Id="rId16"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slide" Target="slide48.xml"/><Relationship Id="rId11" Type="http://schemas.openxmlformats.org/officeDocument/2006/relationships/slide" Target="slide13.xml"/><Relationship Id="rId5" Type="http://schemas.openxmlformats.org/officeDocument/2006/relationships/slide" Target="slide4.xml"/><Relationship Id="rId15" Type="http://schemas.openxmlformats.org/officeDocument/2006/relationships/image" Target="../media/image12.png"/><Relationship Id="rId10" Type="http://schemas.openxmlformats.org/officeDocument/2006/relationships/slide" Target="slide11.xml"/><Relationship Id="rId4" Type="http://schemas.openxmlformats.org/officeDocument/2006/relationships/image" Target="../media/image2.wmf"/><Relationship Id="rId9" Type="http://schemas.openxmlformats.org/officeDocument/2006/relationships/slide" Target="slide10.xml"/><Relationship Id="rId14" Type="http://schemas.openxmlformats.org/officeDocument/2006/relationships/slide" Target="slide15.xm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12.xml"/><Relationship Id="rId2" Type="http://schemas.openxmlformats.org/officeDocument/2006/relationships/notesSlide" Target="../notesSlides/notesSlide11.xml"/><Relationship Id="rId16"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slide" Target="slide48.xml"/><Relationship Id="rId11" Type="http://schemas.openxmlformats.org/officeDocument/2006/relationships/slide" Target="slide13.xml"/><Relationship Id="rId5" Type="http://schemas.openxmlformats.org/officeDocument/2006/relationships/slide" Target="slide4.xml"/><Relationship Id="rId15" Type="http://schemas.openxmlformats.org/officeDocument/2006/relationships/image" Target="../media/image12.png"/><Relationship Id="rId10" Type="http://schemas.openxmlformats.org/officeDocument/2006/relationships/slide" Target="slide11.xml"/><Relationship Id="rId4" Type="http://schemas.openxmlformats.org/officeDocument/2006/relationships/image" Target="../media/image17.png"/><Relationship Id="rId9" Type="http://schemas.openxmlformats.org/officeDocument/2006/relationships/slide" Target="slide10.xml"/><Relationship Id="rId14"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48.xml"/><Relationship Id="rId3" Type="http://schemas.openxmlformats.org/officeDocument/2006/relationships/slide" Target="slide10.xml"/><Relationship Id="rId7" Type="http://schemas.openxmlformats.org/officeDocument/2006/relationships/slide" Target="slide14.xml"/><Relationship Id="rId12" Type="http://schemas.openxmlformats.org/officeDocument/2006/relationships/slide" Target="slide4.xml"/><Relationship Id="rId17" Type="http://schemas.openxmlformats.org/officeDocument/2006/relationships/image" Target="../media/image13.png"/><Relationship Id="rId2" Type="http://schemas.openxmlformats.org/officeDocument/2006/relationships/notesSlide" Target="../notesSlides/notesSlide12.xml"/><Relationship Id="rId16"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slide" Target="slide12.xml"/><Relationship Id="rId11" Type="http://schemas.openxmlformats.org/officeDocument/2006/relationships/image" Target="../media/image18.gif"/><Relationship Id="rId5" Type="http://schemas.openxmlformats.org/officeDocument/2006/relationships/slide" Target="slide13.xml"/><Relationship Id="rId15" Type="http://schemas.openxmlformats.org/officeDocument/2006/relationships/slide" Target="slide16.xml"/><Relationship Id="rId10" Type="http://schemas.openxmlformats.org/officeDocument/2006/relationships/image" Target="../media/image2.wmf"/><Relationship Id="rId4" Type="http://schemas.openxmlformats.org/officeDocument/2006/relationships/slide" Target="slide11.xml"/><Relationship Id="rId9" Type="http://schemas.openxmlformats.org/officeDocument/2006/relationships/slide" Target="slide15.xml"/><Relationship Id="rId14" Type="http://schemas.openxmlformats.org/officeDocument/2006/relationships/slide" Target="slide57.xml"/></Relationships>
</file>

<file path=ppt/slides/_rels/slide1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19.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26.xml"/><Relationship Id="rId12"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slide" Target="slide16.xml"/><Relationship Id="rId11" Type="http://schemas.openxmlformats.org/officeDocument/2006/relationships/image" Target="../media/image12.png"/><Relationship Id="rId5" Type="http://schemas.openxmlformats.org/officeDocument/2006/relationships/slide" Target="slide57.xml"/><Relationship Id="rId10" Type="http://schemas.openxmlformats.org/officeDocument/2006/relationships/slide" Target="slide42.xml"/><Relationship Id="rId4" Type="http://schemas.openxmlformats.org/officeDocument/2006/relationships/slide" Target="slide48.xml"/><Relationship Id="rId9" Type="http://schemas.openxmlformats.org/officeDocument/2006/relationships/slide" Target="slide36.xml"/><Relationship Id="rId14" Type="http://schemas.openxmlformats.org/officeDocument/2006/relationships/image" Target="../media/image20.emf"/></Relationships>
</file>

<file path=ppt/slides/_rels/slide18.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3.xml"/><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slide" Target="slide16.xml"/><Relationship Id="rId11" Type="http://schemas.openxmlformats.org/officeDocument/2006/relationships/slide" Target="slide42.xml"/><Relationship Id="rId5" Type="http://schemas.openxmlformats.org/officeDocument/2006/relationships/slide" Target="slide57.xml"/><Relationship Id="rId15" Type="http://schemas.openxmlformats.org/officeDocument/2006/relationships/image" Target="../media/image21.emf"/><Relationship Id="rId10" Type="http://schemas.openxmlformats.org/officeDocument/2006/relationships/slide" Target="slide36.xml"/><Relationship Id="rId4" Type="http://schemas.openxmlformats.org/officeDocument/2006/relationships/slide" Target="slide48.xml"/><Relationship Id="rId9" Type="http://schemas.openxmlformats.org/officeDocument/2006/relationships/slide" Target="slide30.xml"/><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22.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10.xml"/><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slide" Target="slide57.xml"/><Relationship Id="rId4" Type="http://schemas.openxmlformats.org/officeDocument/2006/relationships/slide" Target="slide48.xml"/></Relationships>
</file>

<file path=ppt/slides/_rels/slide2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23.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24.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25.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26.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5" Type="http://schemas.openxmlformats.org/officeDocument/2006/relationships/image" Target="../media/image27.emf"/><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26.xml"/><Relationship Id="rId12" Type="http://schemas.openxmlformats.org/officeDocument/2006/relationships/slide" Target="slide10.xml"/><Relationship Id="rId2" Type="http://schemas.openxmlformats.org/officeDocument/2006/relationships/slide" Target="slide2.xml"/><Relationship Id="rId1" Type="http://schemas.openxmlformats.org/officeDocument/2006/relationships/slideLayout" Target="../slideLayouts/slideLayout46.xml"/><Relationship Id="rId6" Type="http://schemas.openxmlformats.org/officeDocument/2006/relationships/slide" Target="slide16.xml"/><Relationship Id="rId11" Type="http://schemas.openxmlformats.org/officeDocument/2006/relationships/image" Target="../media/image12.png"/><Relationship Id="rId5" Type="http://schemas.openxmlformats.org/officeDocument/2006/relationships/slide" Target="slide57.xml"/><Relationship Id="rId10" Type="http://schemas.openxmlformats.org/officeDocument/2006/relationships/slide" Target="slide42.xml"/><Relationship Id="rId4" Type="http://schemas.openxmlformats.org/officeDocument/2006/relationships/slide" Target="slide48.xml"/><Relationship Id="rId9" Type="http://schemas.openxmlformats.org/officeDocument/2006/relationships/slide" Target="slide36.xml"/></Relationships>
</file>

<file path=ppt/slides/_rels/slide2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28.png"/><Relationship Id="rId9" Type="http://schemas.openxmlformats.org/officeDocument/2006/relationships/slide" Target="slide26.xml"/><Relationship Id="rId14" Type="http://schemas.openxmlformats.org/officeDocument/2006/relationships/slide" Target="slide10.xml"/></Relationships>
</file>

<file path=ppt/slides/_rels/slide2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29.png"/><Relationship Id="rId9" Type="http://schemas.openxmlformats.org/officeDocument/2006/relationships/slide" Target="slide26.xml"/><Relationship Id="rId14" Type="http://schemas.openxmlformats.org/officeDocument/2006/relationships/slide" Target="slide10.xml"/></Relationships>
</file>

<file path=ppt/slides/_rels/slide29.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0.png"/><Relationship Id="rId9" Type="http://schemas.openxmlformats.org/officeDocument/2006/relationships/slide" Target="slide26.xml"/><Relationship Id="rId14"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slide" Target="slide4.xml"/><Relationship Id="rId1" Type="http://schemas.openxmlformats.org/officeDocument/2006/relationships/slideLayout" Target="../slideLayouts/slideLayout18.xml"/><Relationship Id="rId6" Type="http://schemas.openxmlformats.org/officeDocument/2006/relationships/slide" Target="slide16.xml"/><Relationship Id="rId5" Type="http://schemas.openxmlformats.org/officeDocument/2006/relationships/slide" Target="slide57.xml"/><Relationship Id="rId4" Type="http://schemas.openxmlformats.org/officeDocument/2006/relationships/slide" Target="slide48.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1.png"/><Relationship Id="rId9" Type="http://schemas.openxmlformats.org/officeDocument/2006/relationships/slide" Target="slide26.xml"/><Relationship Id="rId14" Type="http://schemas.openxmlformats.org/officeDocument/2006/relationships/slide" Target="slide10.xml"/></Relationships>
</file>

<file path=ppt/slides/_rels/slide3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2.png"/><Relationship Id="rId9" Type="http://schemas.openxmlformats.org/officeDocument/2006/relationships/slide" Target="slide26.xml"/><Relationship Id="rId14" Type="http://schemas.openxmlformats.org/officeDocument/2006/relationships/slide" Target="slide10.xml"/></Relationships>
</file>

<file path=ppt/slides/_rels/slide3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3.png"/><Relationship Id="rId9" Type="http://schemas.openxmlformats.org/officeDocument/2006/relationships/slide" Target="slide26.xml"/><Relationship Id="rId14" Type="http://schemas.openxmlformats.org/officeDocument/2006/relationships/slide" Target="slide10.xml"/></Relationships>
</file>

<file path=ppt/slides/_rels/slide3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4.png"/><Relationship Id="rId9" Type="http://schemas.openxmlformats.org/officeDocument/2006/relationships/slide" Target="slide26.xml"/><Relationship Id="rId14" Type="http://schemas.openxmlformats.org/officeDocument/2006/relationships/slide" Target="slide10.xml"/></Relationships>
</file>

<file path=ppt/slides/_rels/slide3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6.png"/><Relationship Id="rId9" Type="http://schemas.openxmlformats.org/officeDocument/2006/relationships/slide" Target="slide26.xml"/><Relationship Id="rId14" Type="http://schemas.openxmlformats.org/officeDocument/2006/relationships/slide" Target="slide10.xml"/></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slide" Target="slide48.xml"/><Relationship Id="rId11" Type="http://schemas.openxmlformats.org/officeDocument/2006/relationships/image" Target="../media/image12.png"/><Relationship Id="rId5" Type="http://schemas.openxmlformats.org/officeDocument/2006/relationships/slide" Target="slide4.xml"/><Relationship Id="rId10" Type="http://schemas.openxmlformats.org/officeDocument/2006/relationships/slide" Target="slide8.xml"/><Relationship Id="rId4" Type="http://schemas.openxmlformats.org/officeDocument/2006/relationships/image" Target="../media/image2.wmf"/><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3.xml"/><Relationship Id="rId12"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slide" Target="slide16.xml"/><Relationship Id="rId11" Type="http://schemas.openxmlformats.org/officeDocument/2006/relationships/slide" Target="slide42.xml"/><Relationship Id="rId5" Type="http://schemas.openxmlformats.org/officeDocument/2006/relationships/slide" Target="slide57.xml"/><Relationship Id="rId10" Type="http://schemas.openxmlformats.org/officeDocument/2006/relationships/slide" Target="slide36.xml"/><Relationship Id="rId4" Type="http://schemas.openxmlformats.org/officeDocument/2006/relationships/slide" Target="slide48.xml"/><Relationship Id="rId9" Type="http://schemas.openxmlformats.org/officeDocument/2006/relationships/slide" Target="slide30.xml"/><Relationship Id="rId1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10.xml"/><Relationship Id="rId3" Type="http://schemas.openxmlformats.org/officeDocument/2006/relationships/slide" Target="slide16.xml"/><Relationship Id="rId7" Type="http://schemas.openxmlformats.org/officeDocument/2006/relationships/slide" Target="slide36.xml"/><Relationship Id="rId12"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slide" Target="slide30.xml"/><Relationship Id="rId11" Type="http://schemas.openxmlformats.org/officeDocument/2006/relationships/slide" Target="slide57.xml"/><Relationship Id="rId5" Type="http://schemas.openxmlformats.org/officeDocument/2006/relationships/slide" Target="slide2.xml"/><Relationship Id="rId10" Type="http://schemas.openxmlformats.org/officeDocument/2006/relationships/slide" Target="slide48.xml"/><Relationship Id="rId4" Type="http://schemas.openxmlformats.org/officeDocument/2006/relationships/slide" Target="slide26.xml"/><Relationship Id="rId9" Type="http://schemas.openxmlformats.org/officeDocument/2006/relationships/slide" Target="slide4.xml"/><Relationship Id="rId1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7.tiff"/><Relationship Id="rId9" Type="http://schemas.openxmlformats.org/officeDocument/2006/relationships/slide" Target="slide26.xml"/><Relationship Id="rId14" Type="http://schemas.openxmlformats.org/officeDocument/2006/relationships/slide" Target="slide10.xml"/></Relationships>
</file>

<file path=ppt/slides/_rels/slide4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2.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42.xml"/><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slide" Target="slide48.xml"/><Relationship Id="rId11" Type="http://schemas.openxmlformats.org/officeDocument/2006/relationships/slide" Target="slide36.xml"/><Relationship Id="rId5" Type="http://schemas.openxmlformats.org/officeDocument/2006/relationships/slide" Target="slide4.xml"/><Relationship Id="rId15" Type="http://schemas.openxmlformats.org/officeDocument/2006/relationships/image" Target="../media/image13.png"/><Relationship Id="rId10" Type="http://schemas.openxmlformats.org/officeDocument/2006/relationships/slide" Target="slide30.xml"/><Relationship Id="rId4" Type="http://schemas.openxmlformats.org/officeDocument/2006/relationships/image" Target="../media/image38.png"/><Relationship Id="rId9" Type="http://schemas.openxmlformats.org/officeDocument/2006/relationships/slide" Target="slide26.xml"/><Relationship Id="rId14" Type="http://schemas.openxmlformats.org/officeDocument/2006/relationships/slide" Target="slide10.xml"/></Relationships>
</file>

<file path=ppt/slides/_rels/slide4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4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chart" Target="../charts/chart1.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46.xml"/><Relationship Id="rId6" Type="http://schemas.openxmlformats.org/officeDocument/2006/relationships/slide" Target="slide57.xml"/><Relationship Id="rId11" Type="http://schemas.openxmlformats.org/officeDocument/2006/relationships/slide" Target="slide42.xml"/><Relationship Id="rId5" Type="http://schemas.openxmlformats.org/officeDocument/2006/relationships/slide" Target="slide48.xml"/><Relationship Id="rId10" Type="http://schemas.openxmlformats.org/officeDocument/2006/relationships/slide" Target="slide36.xml"/><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48.xml"/><Relationship Id="rId12"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61.xml"/><Relationship Id="rId6" Type="http://schemas.openxmlformats.org/officeDocument/2006/relationships/slide" Target="slide4.xml"/><Relationship Id="rId11" Type="http://schemas.openxmlformats.org/officeDocument/2006/relationships/slide" Target="slide53.xml"/><Relationship Id="rId5" Type="http://schemas.openxmlformats.org/officeDocument/2006/relationships/image" Target="../media/image40.png"/><Relationship Id="rId10" Type="http://schemas.openxmlformats.org/officeDocument/2006/relationships/slide" Target="slide50.xml"/><Relationship Id="rId4" Type="http://schemas.openxmlformats.org/officeDocument/2006/relationships/image" Target="../media/image39.png"/><Relationship Id="rId9" Type="http://schemas.openxmlformats.org/officeDocument/2006/relationships/slide" Target="slide16.xml"/><Relationship Id="rId14" Type="http://schemas.openxmlformats.org/officeDocument/2006/relationships/image" Target="../media/image13.png"/></Relationships>
</file>

<file path=ppt/slides/_rels/slide4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0.xml"/><Relationship Id="rId3" Type="http://schemas.openxmlformats.org/officeDocument/2006/relationships/slide" Target="slide50.xml"/><Relationship Id="rId7" Type="http://schemas.openxmlformats.org/officeDocument/2006/relationships/image" Target="../media/image43.png"/><Relationship Id="rId12"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61.xml"/><Relationship Id="rId6" Type="http://schemas.openxmlformats.org/officeDocument/2006/relationships/image" Target="../media/image42.png"/><Relationship Id="rId11" Type="http://schemas.openxmlformats.org/officeDocument/2006/relationships/slide" Target="slide16.xml"/><Relationship Id="rId5" Type="http://schemas.openxmlformats.org/officeDocument/2006/relationships/image" Target="../media/image41.png"/><Relationship Id="rId10" Type="http://schemas.openxmlformats.org/officeDocument/2006/relationships/slide" Target="slide57.xml"/><Relationship Id="rId4" Type="http://schemas.openxmlformats.org/officeDocument/2006/relationships/slide" Target="slide53.xml"/><Relationship Id="rId9" Type="http://schemas.openxmlformats.org/officeDocument/2006/relationships/slide" Target="slide48.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slide" Target="slide48.xml"/><Relationship Id="rId11" Type="http://schemas.openxmlformats.org/officeDocument/2006/relationships/image" Target="../media/image12.png"/><Relationship Id="rId5" Type="http://schemas.openxmlformats.org/officeDocument/2006/relationships/slide" Target="slide4.xml"/><Relationship Id="rId10" Type="http://schemas.openxmlformats.org/officeDocument/2006/relationships/slide" Target="slide8.xml"/><Relationship Id="rId4" Type="http://schemas.openxmlformats.org/officeDocument/2006/relationships/image" Target="../media/image2.wmf"/><Relationship Id="rId9" Type="http://schemas.openxmlformats.org/officeDocument/2006/relationships/slide" Target="slide5.xml"/></Relationships>
</file>

<file path=ppt/slides/_rels/slide50.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61.xml"/><Relationship Id="rId6" Type="http://schemas.openxmlformats.org/officeDocument/2006/relationships/slide" Target="slide57.xml"/><Relationship Id="rId11" Type="http://schemas.openxmlformats.org/officeDocument/2006/relationships/slide" Target="slide10.xml"/><Relationship Id="rId5" Type="http://schemas.openxmlformats.org/officeDocument/2006/relationships/slide" Target="slide48.xml"/><Relationship Id="rId10" Type="http://schemas.openxmlformats.org/officeDocument/2006/relationships/image" Target="../media/image12.png"/><Relationship Id="rId4" Type="http://schemas.openxmlformats.org/officeDocument/2006/relationships/slide" Target="slide4.xml"/><Relationship Id="rId9" Type="http://schemas.openxmlformats.org/officeDocument/2006/relationships/slide" Target="slide53.xml"/></Relationships>
</file>

<file path=ppt/slides/_rels/slide51.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image" Target="../media/image45.png"/><Relationship Id="rId3" Type="http://schemas.openxmlformats.org/officeDocument/2006/relationships/slide" Target="slide50.xml"/><Relationship Id="rId7" Type="http://schemas.openxmlformats.org/officeDocument/2006/relationships/slide" Target="slide4.xml"/><Relationship Id="rId12" Type="http://schemas.openxmlformats.org/officeDocument/2006/relationships/image" Target="../media/image44.png"/><Relationship Id="rId2" Type="http://schemas.openxmlformats.org/officeDocument/2006/relationships/notesSlide" Target="../notesSlides/notesSlide47.xml"/><Relationship Id="rId16" Type="http://schemas.openxmlformats.org/officeDocument/2006/relationships/image" Target="../media/image13.png"/><Relationship Id="rId1" Type="http://schemas.openxmlformats.org/officeDocument/2006/relationships/slideLayout" Target="../slideLayouts/slideLayout61.xml"/><Relationship Id="rId6" Type="http://schemas.openxmlformats.org/officeDocument/2006/relationships/slide" Target="slide2.xml"/><Relationship Id="rId11" Type="http://schemas.openxmlformats.org/officeDocument/2006/relationships/slide" Target="slide10.xml"/><Relationship Id="rId5" Type="http://schemas.openxmlformats.org/officeDocument/2006/relationships/slide" Target="slide53.xml"/><Relationship Id="rId15" Type="http://schemas.openxmlformats.org/officeDocument/2006/relationships/image" Target="../media/image47.png"/><Relationship Id="rId10" Type="http://schemas.openxmlformats.org/officeDocument/2006/relationships/image" Target="../media/image12.png"/><Relationship Id="rId4" Type="http://schemas.openxmlformats.org/officeDocument/2006/relationships/slide" Target="slide48.xml"/><Relationship Id="rId9" Type="http://schemas.openxmlformats.org/officeDocument/2006/relationships/slide" Target="slide16.xml"/><Relationship Id="rId14" Type="http://schemas.openxmlformats.org/officeDocument/2006/relationships/image" Target="../media/image46.png"/></Relationships>
</file>

<file path=ppt/slides/_rels/slide52.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49.jpeg"/><Relationship Id="rId3" Type="http://schemas.openxmlformats.org/officeDocument/2006/relationships/slide" Target="slide4.xml"/><Relationship Id="rId7" Type="http://schemas.openxmlformats.org/officeDocument/2006/relationships/slide" Target="slide50.xml"/><Relationship Id="rId12"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61.xml"/><Relationship Id="rId6" Type="http://schemas.openxmlformats.org/officeDocument/2006/relationships/slide" Target="slide16.xml"/><Relationship Id="rId11" Type="http://schemas.openxmlformats.org/officeDocument/2006/relationships/image" Target="../media/image13.png"/><Relationship Id="rId5" Type="http://schemas.openxmlformats.org/officeDocument/2006/relationships/slide" Target="slide57.xml"/><Relationship Id="rId10" Type="http://schemas.openxmlformats.org/officeDocument/2006/relationships/slide" Target="slide10.xml"/><Relationship Id="rId4" Type="http://schemas.openxmlformats.org/officeDocument/2006/relationships/slide" Target="slide48.xml"/><Relationship Id="rId9" Type="http://schemas.openxmlformats.org/officeDocument/2006/relationships/image" Target="../media/image12.png"/><Relationship Id="rId14" Type="http://schemas.openxmlformats.org/officeDocument/2006/relationships/image" Target="../media/image50.jpeg"/></Relationships>
</file>

<file path=ppt/slides/_rels/slide53.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4.xml"/><Relationship Id="rId7" Type="http://schemas.openxmlformats.org/officeDocument/2006/relationships/slide" Target="slide50.xml"/><Relationship Id="rId2" Type="http://schemas.openxmlformats.org/officeDocument/2006/relationships/notesSlide" Target="../notesSlides/notesSlide49.xml"/><Relationship Id="rId1" Type="http://schemas.openxmlformats.org/officeDocument/2006/relationships/slideLayout" Target="../slideLayouts/slideLayout61.xml"/><Relationship Id="rId6" Type="http://schemas.openxmlformats.org/officeDocument/2006/relationships/slide" Target="slide16.xml"/><Relationship Id="rId11" Type="http://schemas.openxmlformats.org/officeDocument/2006/relationships/image" Target="../media/image13.png"/><Relationship Id="rId5" Type="http://schemas.openxmlformats.org/officeDocument/2006/relationships/slide" Target="slide57.xml"/><Relationship Id="rId10" Type="http://schemas.openxmlformats.org/officeDocument/2006/relationships/slide" Target="slide10.xml"/><Relationship Id="rId4" Type="http://schemas.openxmlformats.org/officeDocument/2006/relationships/slide" Target="slide48.xml"/><Relationship Id="rId9" Type="http://schemas.openxmlformats.org/officeDocument/2006/relationships/image" Target="../media/image12.png"/></Relationships>
</file>

<file path=ppt/slides/_rels/slide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4.xml"/><Relationship Id="rId7"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61.xml"/><Relationship Id="rId6" Type="http://schemas.openxmlformats.org/officeDocument/2006/relationships/slide" Target="slide16.xml"/><Relationship Id="rId11" Type="http://schemas.openxmlformats.org/officeDocument/2006/relationships/slide" Target="slide53.xml"/><Relationship Id="rId5" Type="http://schemas.openxmlformats.org/officeDocument/2006/relationships/slide" Target="slide57.xml"/><Relationship Id="rId10" Type="http://schemas.openxmlformats.org/officeDocument/2006/relationships/image" Target="../media/image13.png"/><Relationship Id="rId4" Type="http://schemas.openxmlformats.org/officeDocument/2006/relationships/slide" Target="slide48.xml"/><Relationship Id="rId9" Type="http://schemas.openxmlformats.org/officeDocument/2006/relationships/slide" Target="slide10.xml"/></Relationships>
</file>

<file path=ppt/slides/_rels/slide5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4.xml"/><Relationship Id="rId7" Type="http://schemas.openxmlformats.org/officeDocument/2006/relationships/slide" Target="slide50.xml"/><Relationship Id="rId2" Type="http://schemas.openxmlformats.org/officeDocument/2006/relationships/notesSlide" Target="../notesSlides/notesSlide51.xml"/><Relationship Id="rId1" Type="http://schemas.openxmlformats.org/officeDocument/2006/relationships/slideLayout" Target="../slideLayouts/slideLayout61.xml"/><Relationship Id="rId6" Type="http://schemas.openxmlformats.org/officeDocument/2006/relationships/slide" Target="slide16.xml"/><Relationship Id="rId11" Type="http://schemas.openxmlformats.org/officeDocument/2006/relationships/slide" Target="slide53.xml"/><Relationship Id="rId5" Type="http://schemas.openxmlformats.org/officeDocument/2006/relationships/slide" Target="slide57.xml"/><Relationship Id="rId10" Type="http://schemas.openxmlformats.org/officeDocument/2006/relationships/image" Target="../media/image13.png"/><Relationship Id="rId4" Type="http://schemas.openxmlformats.org/officeDocument/2006/relationships/slide" Target="slide48.xml"/><Relationship Id="rId9" Type="http://schemas.openxmlformats.org/officeDocument/2006/relationships/slide" Target="slide10.xml"/></Relationships>
</file>

<file path=ppt/slides/_rels/slide5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50.xml"/><Relationship Id="rId7" Type="http://schemas.openxmlformats.org/officeDocument/2006/relationships/slide" Target="slide57.xml"/><Relationship Id="rId12" Type="http://schemas.openxmlformats.org/officeDocument/2006/relationships/slide" Target="slide53.xml"/><Relationship Id="rId2" Type="http://schemas.openxmlformats.org/officeDocument/2006/relationships/notesSlide" Target="../notesSlides/notesSlide52.xml"/><Relationship Id="rId1" Type="http://schemas.openxmlformats.org/officeDocument/2006/relationships/slideLayout" Target="../slideLayouts/slideLayout61.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slide" Target="slide2.xml"/><Relationship Id="rId10" Type="http://schemas.openxmlformats.org/officeDocument/2006/relationships/slide" Target="slide10.xml"/><Relationship Id="rId4" Type="http://schemas.openxmlformats.org/officeDocument/2006/relationships/slide" Target="slide48.xml"/><Relationship Id="rId9" Type="http://schemas.openxmlformats.org/officeDocument/2006/relationships/image" Target="../media/image12.png"/></Relationships>
</file>

<file path=ppt/slides/_rels/slide5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58.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54.xml"/><Relationship Id="rId1" Type="http://schemas.openxmlformats.org/officeDocument/2006/relationships/slideLayout" Target="../slideLayouts/slideLayout68.xml"/><Relationship Id="rId6" Type="http://schemas.openxmlformats.org/officeDocument/2006/relationships/slide" Target="slide57.xml"/><Relationship Id="rId11" Type="http://schemas.openxmlformats.org/officeDocument/2006/relationships/image" Target="../media/image13.png"/><Relationship Id="rId5" Type="http://schemas.openxmlformats.org/officeDocument/2006/relationships/slide" Target="slide48.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image" Target="../media/image12.png"/></Relationships>
</file>

<file path=ppt/slides/_rels/slide5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slide" Target="slide57.xml"/><Relationship Id="rId11" Type="http://schemas.openxmlformats.org/officeDocument/2006/relationships/slide" Target="slide10.xml"/><Relationship Id="rId5" Type="http://schemas.openxmlformats.org/officeDocument/2006/relationships/slide" Target="slide48.xml"/><Relationship Id="rId10" Type="http://schemas.openxmlformats.org/officeDocument/2006/relationships/image" Target="../media/image12.png"/><Relationship Id="rId4" Type="http://schemas.openxmlformats.org/officeDocument/2006/relationships/slide" Target="slide4.xml"/><Relationship Id="rId9" Type="http://schemas.openxmlformats.org/officeDocument/2006/relationships/slide" Target="slide8.xml"/></Relationships>
</file>

<file path=ppt/slides/_rels/slide60.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56.xml"/><Relationship Id="rId1" Type="http://schemas.openxmlformats.org/officeDocument/2006/relationships/slideLayout" Target="../slideLayouts/slideLayout68.xml"/><Relationship Id="rId6" Type="http://schemas.openxmlformats.org/officeDocument/2006/relationships/slide" Target="slide57.xml"/><Relationship Id="rId11" Type="http://schemas.openxmlformats.org/officeDocument/2006/relationships/image" Target="../media/image13.png"/><Relationship Id="rId5" Type="http://schemas.openxmlformats.org/officeDocument/2006/relationships/slide" Target="slide48.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62.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58.xml"/><Relationship Id="rId1" Type="http://schemas.openxmlformats.org/officeDocument/2006/relationships/slideLayout" Target="../slideLayouts/slideLayout68.xml"/><Relationship Id="rId6" Type="http://schemas.openxmlformats.org/officeDocument/2006/relationships/slide" Target="slide57.xml"/><Relationship Id="rId11" Type="http://schemas.openxmlformats.org/officeDocument/2006/relationships/image" Target="../media/image13.png"/><Relationship Id="rId5" Type="http://schemas.openxmlformats.org/officeDocument/2006/relationships/slide" Target="slide48.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image" Target="../media/image12.png"/></Relationships>
</file>

<file path=ppt/slides/_rels/slide6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6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6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6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57.xml"/><Relationship Id="rId7" Type="http://schemas.openxmlformats.org/officeDocument/2006/relationships/slide" Target="slide4.xml"/><Relationship Id="rId12"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68.xml"/><Relationship Id="rId6" Type="http://schemas.openxmlformats.org/officeDocument/2006/relationships/image" Target="../media/image2.wmf"/><Relationship Id="rId11" Type="http://schemas.openxmlformats.org/officeDocument/2006/relationships/slide" Target="slide10.xml"/><Relationship Id="rId5" Type="http://schemas.openxmlformats.org/officeDocument/2006/relationships/slide" Target="slide2.xml"/><Relationship Id="rId10" Type="http://schemas.openxmlformats.org/officeDocument/2006/relationships/image" Target="../media/image12.png"/><Relationship Id="rId4" Type="http://schemas.openxmlformats.org/officeDocument/2006/relationships/slide" Target="slide67.xml"/><Relationship Id="rId9" Type="http://schemas.openxmlformats.org/officeDocument/2006/relationships/slide" Target="slide16.xml"/></Relationships>
</file>

<file path=ppt/slides/_rels/slide67.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63.xml"/><Relationship Id="rId1" Type="http://schemas.openxmlformats.org/officeDocument/2006/relationships/slideLayout" Target="../slideLayouts/slideLayout68.xml"/><Relationship Id="rId6" Type="http://schemas.openxmlformats.org/officeDocument/2006/relationships/slide" Target="slide57.xml"/><Relationship Id="rId11" Type="http://schemas.openxmlformats.org/officeDocument/2006/relationships/image" Target="../media/image13.png"/><Relationship Id="rId5" Type="http://schemas.openxmlformats.org/officeDocument/2006/relationships/slide" Target="slide48.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6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7.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slide" Target="slide48.xml"/><Relationship Id="rId11" Type="http://schemas.openxmlformats.org/officeDocument/2006/relationships/image" Target="../media/image12.png"/><Relationship Id="rId5" Type="http://schemas.openxmlformats.org/officeDocument/2006/relationships/slide" Target="slide4.xml"/><Relationship Id="rId10" Type="http://schemas.openxmlformats.org/officeDocument/2006/relationships/slide" Target="slide8.xml"/><Relationship Id="rId4" Type="http://schemas.openxmlformats.org/officeDocument/2006/relationships/image" Target="../media/image15.png"/><Relationship Id="rId9" Type="http://schemas.openxmlformats.org/officeDocument/2006/relationships/slide" Target="slide5.xml"/></Relationships>
</file>

<file path=ppt/slides/_rels/slide7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xml"/><Relationship Id="rId7" Type="http://schemas.openxmlformats.org/officeDocument/2006/relationships/slide" Target="slide57.xml"/><Relationship Id="rId12"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68.xml"/><Relationship Id="rId6" Type="http://schemas.openxmlformats.org/officeDocument/2006/relationships/slide" Target="slide4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2.wmf"/><Relationship Id="rId9" Type="http://schemas.openxmlformats.org/officeDocument/2006/relationships/slide" Target="slide67.xml"/></Relationships>
</file>

<file path=ppt/slides/_rels/slide71.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67.xml"/><Relationship Id="rId1" Type="http://schemas.openxmlformats.org/officeDocument/2006/relationships/slideLayout" Target="../slideLayouts/slideLayout68.xml"/><Relationship Id="rId6" Type="http://schemas.openxmlformats.org/officeDocument/2006/relationships/slide" Target="slide57.xml"/><Relationship Id="rId11" Type="http://schemas.openxmlformats.org/officeDocument/2006/relationships/image" Target="../media/image13.png"/><Relationship Id="rId5" Type="http://schemas.openxmlformats.org/officeDocument/2006/relationships/slide" Target="slide48.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image" Target="../media/image12.png"/></Relationships>
</file>

<file path=ppt/slides/_rels/slide72.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68.xml"/><Relationship Id="rId1" Type="http://schemas.openxmlformats.org/officeDocument/2006/relationships/slideLayout" Target="../slideLayouts/slideLayout68.xml"/><Relationship Id="rId6" Type="http://schemas.openxmlformats.org/officeDocument/2006/relationships/slide" Target="slide57.xml"/><Relationship Id="rId11" Type="http://schemas.openxmlformats.org/officeDocument/2006/relationships/image" Target="../media/image13.png"/><Relationship Id="rId5" Type="http://schemas.openxmlformats.org/officeDocument/2006/relationships/slide" Target="slide48.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image" Target="../media/image12.png"/></Relationships>
</file>

<file path=ppt/slides/_rels/slide7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57.xml"/><Relationship Id="rId7" Type="http://schemas.openxmlformats.org/officeDocument/2006/relationships/slide" Target="slide4.xml"/><Relationship Id="rId12"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68.xml"/><Relationship Id="rId6" Type="http://schemas.openxmlformats.org/officeDocument/2006/relationships/image" Target="../media/image2.wmf"/><Relationship Id="rId11" Type="http://schemas.openxmlformats.org/officeDocument/2006/relationships/slide" Target="slide10.xml"/><Relationship Id="rId5" Type="http://schemas.openxmlformats.org/officeDocument/2006/relationships/slide" Target="slide2.xml"/><Relationship Id="rId10" Type="http://schemas.openxmlformats.org/officeDocument/2006/relationships/image" Target="../media/image12.png"/><Relationship Id="rId4" Type="http://schemas.openxmlformats.org/officeDocument/2006/relationships/slide" Target="slide67.xml"/><Relationship Id="rId9" Type="http://schemas.openxmlformats.org/officeDocument/2006/relationships/slide" Target="slide16.xml"/></Relationships>
</file>

<file path=ppt/slides/_rels/slide8.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slide" Target="slide16.xml"/><Relationship Id="rId11" Type="http://schemas.openxmlformats.org/officeDocument/2006/relationships/image" Target="../media/image12.png"/><Relationship Id="rId5" Type="http://schemas.openxmlformats.org/officeDocument/2006/relationships/slide" Target="slide57.xml"/><Relationship Id="rId10" Type="http://schemas.openxmlformats.org/officeDocument/2006/relationships/slide" Target="slide8.xml"/><Relationship Id="rId4" Type="http://schemas.openxmlformats.org/officeDocument/2006/relationships/slide" Target="slide48.xml"/><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image" Target="../media/image13.png"/><Relationship Id="rId3" Type="http://schemas.openxmlformats.org/officeDocument/2006/relationships/slide" Target="slide5.xml"/><Relationship Id="rId7" Type="http://schemas.openxmlformats.org/officeDocument/2006/relationships/slide" Target="slide48.xml"/><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slide" Target="slide2.xml"/><Relationship Id="rId9"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ctrTitle"/>
          </p:nvPr>
        </p:nvSpPr>
        <p:spPr/>
        <p:txBody>
          <a:bodyPr/>
          <a:lstStyle/>
          <a:p>
            <a:r>
              <a:rPr lang="sv-SE" dirty="0" err="1"/>
              <a:t>Acardio</a:t>
            </a:r>
            <a:r>
              <a:rPr lang="sv-SE" dirty="0"/>
              <a:t> AKS - Sekundärprevention</a:t>
            </a:r>
          </a:p>
        </p:txBody>
      </p:sp>
      <p:sp>
        <p:nvSpPr>
          <p:cNvPr id="6" name="Underrubrik 5"/>
          <p:cNvSpPr>
            <a:spLocks noGrp="1"/>
          </p:cNvSpPr>
          <p:nvPr>
            <p:ph type="subTitle" idx="1"/>
          </p:nvPr>
        </p:nvSpPr>
        <p:spPr/>
        <p:txBody>
          <a:bodyPr/>
          <a:lstStyle/>
          <a:p>
            <a:r>
              <a:rPr lang="sv-SE"/>
              <a:t>Utbildningsmaterial</a:t>
            </a:r>
            <a:endParaRPr lang="sv-SE" dirty="0"/>
          </a:p>
        </p:txBody>
      </p:sp>
      <p:sp>
        <p:nvSpPr>
          <p:cNvPr id="4" name="textruta 3"/>
          <p:cNvSpPr txBox="1"/>
          <p:nvPr/>
        </p:nvSpPr>
        <p:spPr>
          <a:xfrm>
            <a:off x="2041526" y="5907024"/>
            <a:ext cx="6385081" cy="600164"/>
          </a:xfrm>
          <a:prstGeom prst="rect">
            <a:avLst/>
          </a:prstGeom>
          <a:noFill/>
        </p:spPr>
        <p:txBody>
          <a:bodyPr wrap="none" rtlCol="0">
            <a:spAutoFit/>
          </a:bodyPr>
          <a:lstStyle/>
          <a:p>
            <a:pPr fontAlgn="base">
              <a:spcBef>
                <a:spcPct val="0"/>
              </a:spcBef>
              <a:spcAft>
                <a:spcPct val="0"/>
              </a:spcAft>
            </a:pPr>
            <a:r>
              <a:rPr lang="sv-SE" sz="1100" dirty="0">
                <a:solidFill>
                  <a:srgbClr val="5D5D4C"/>
                </a:solidFill>
              </a:rPr>
              <a:t>Utbildningen har gjorts i samarbete med specialister inom kardiologi från olika delar av landet. </a:t>
            </a:r>
          </a:p>
          <a:p>
            <a:pPr fontAlgn="base">
              <a:spcBef>
                <a:spcPct val="0"/>
              </a:spcBef>
              <a:spcAft>
                <a:spcPct val="0"/>
              </a:spcAft>
            </a:pPr>
            <a:r>
              <a:rPr lang="sv-SE" sz="1100" dirty="0">
                <a:solidFill>
                  <a:srgbClr val="5D5D4C"/>
                </a:solidFill>
              </a:rPr>
              <a:t>Patientfallen representerar inga enskilda specifika patienter utan är konstruerade för att utgöra olika</a:t>
            </a:r>
          </a:p>
          <a:p>
            <a:pPr fontAlgn="base">
              <a:spcBef>
                <a:spcPct val="0"/>
              </a:spcBef>
              <a:spcAft>
                <a:spcPct val="0"/>
              </a:spcAft>
            </a:pPr>
            <a:r>
              <a:rPr lang="sv-SE" sz="1100" dirty="0">
                <a:solidFill>
                  <a:srgbClr val="5D5D4C"/>
                </a:solidFill>
              </a:rPr>
              <a:t>typfall med syfte att belysa terapiområdet akut kranskärlssjukdom (AKS).</a:t>
            </a:r>
          </a:p>
        </p:txBody>
      </p:sp>
      <p:grpSp>
        <p:nvGrpSpPr>
          <p:cNvPr id="8" name="Group 7"/>
          <p:cNvGrpSpPr/>
          <p:nvPr/>
        </p:nvGrpSpPr>
        <p:grpSpPr>
          <a:xfrm>
            <a:off x="11861483" y="2029096"/>
            <a:ext cx="233392" cy="986267"/>
            <a:chOff x="7228523" y="3526970"/>
            <a:chExt cx="233392" cy="986267"/>
          </a:xfrm>
        </p:grpSpPr>
        <p:pic>
          <p:nvPicPr>
            <p:cNvPr id="3" name="Picture 2"/>
            <p:cNvPicPr>
              <a:picLocks noChangeAspect="1"/>
            </p:cNvPicPr>
            <p:nvPr/>
          </p:nvPicPr>
          <p:blipFill>
            <a:blip r:embed="rId3"/>
            <a:stretch>
              <a:fillRect/>
            </a:stretch>
          </p:blipFill>
          <p:spPr>
            <a:xfrm>
              <a:off x="7228523" y="3526970"/>
              <a:ext cx="233392" cy="986267"/>
            </a:xfrm>
            <a:prstGeom prst="rect">
              <a:avLst/>
            </a:prstGeom>
          </p:spPr>
        </p:pic>
        <p:sp>
          <p:nvSpPr>
            <p:cNvPr id="7" name="Rectangle 6"/>
            <p:cNvSpPr/>
            <p:nvPr/>
          </p:nvSpPr>
          <p:spPr>
            <a:xfrm rot="5400000">
              <a:off x="6938697" y="3973229"/>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03100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8" name="Rectangle 16">
            <a:hlinkClick r:id="rId2"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ubrik 1"/>
          <p:cNvSpPr>
            <a:spLocks noGrp="1"/>
          </p:cNvSpPr>
          <p:nvPr>
            <p:ph type="title"/>
          </p:nvPr>
        </p:nvSpPr>
        <p:spPr/>
        <p:txBody>
          <a:bodyPr>
            <a:normAutofit/>
          </a:bodyPr>
          <a:lstStyle/>
          <a:p>
            <a:r>
              <a:rPr lang="sv-SE" dirty="0"/>
              <a:t>Vad skall bedömas vid sekundär prevention?</a:t>
            </a:r>
          </a:p>
        </p:txBody>
      </p:sp>
      <p:sp>
        <p:nvSpPr>
          <p:cNvPr id="22" name="Platshållare för innehåll 2"/>
          <p:cNvSpPr txBox="1">
            <a:spLocks/>
          </p:cNvSpPr>
          <p:nvPr/>
        </p:nvSpPr>
        <p:spPr>
          <a:xfrm>
            <a:off x="627315" y="2186353"/>
            <a:ext cx="8229600" cy="4525963"/>
          </a:xfrm>
          <a:prstGeom prst="rect">
            <a:avLst/>
          </a:prstGeom>
        </p:spPr>
        <p:txBody>
          <a:bodyPr/>
          <a:lstStyle>
            <a:lvl1pPr marL="238125" indent="-238125" algn="l" rtl="0" eaLnBrk="0" fontAlgn="base" hangingPunct="0">
              <a:lnSpc>
                <a:spcPct val="90000"/>
              </a:lnSpc>
              <a:spcBef>
                <a:spcPct val="45000"/>
              </a:spcBef>
              <a:spcAft>
                <a:spcPct val="0"/>
              </a:spcAft>
              <a:buSzPct val="50000"/>
              <a:buFont typeface="Arial" charset="0"/>
              <a:buBlip>
                <a:blip r:embed="rId3"/>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a:t>Rökning</a:t>
            </a:r>
          </a:p>
          <a:p>
            <a:r>
              <a:rPr lang="sv-SE" kern="0"/>
              <a:t>Fysisk aktivitet</a:t>
            </a:r>
          </a:p>
          <a:p>
            <a:r>
              <a:rPr lang="sv-SE" kern="0"/>
              <a:t>Lipidkontroll</a:t>
            </a:r>
          </a:p>
          <a:p>
            <a:r>
              <a:rPr lang="sv-SE" kern="0"/>
              <a:t>Blodtryckskontroll</a:t>
            </a:r>
          </a:p>
          <a:p>
            <a:r>
              <a:rPr lang="sv-SE" kern="0"/>
              <a:t>Antitrombotisk kontroll</a:t>
            </a:r>
          </a:p>
          <a:p>
            <a:r>
              <a:rPr lang="sv-SE" kern="0"/>
              <a:t>Glykemisk kontroll</a:t>
            </a:r>
          </a:p>
          <a:p>
            <a:r>
              <a:rPr lang="sv-SE" kern="0"/>
              <a:t>Vikt och kost</a:t>
            </a:r>
            <a:endParaRPr lang="sv-SE" kern="0" dirty="0"/>
          </a:p>
        </p:txBody>
      </p:sp>
      <p:sp>
        <p:nvSpPr>
          <p:cNvPr id="18"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3"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5"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Text Box 24">
            <a:hlinkClick r:id="rId8" action="ppaction://hlinksldjump"/>
          </p:cNvPr>
          <p:cNvSpPr txBox="1">
            <a:spLocks noChangeArrowheads="1"/>
          </p:cNvSpPr>
          <p:nvPr/>
        </p:nvSpPr>
        <p:spPr bwMode="auto">
          <a:xfrm>
            <a:off x="4714876" y="568325"/>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Bedömning</a:t>
            </a:r>
          </a:p>
        </p:txBody>
      </p:sp>
      <p:sp>
        <p:nvSpPr>
          <p:cNvPr id="28" name="Text Box 25">
            <a:hlinkClick r:id="rId9" action="ppaction://hlinksldjump"/>
          </p:cNvPr>
          <p:cNvSpPr txBox="1">
            <a:spLocks noChangeArrowheads="1"/>
          </p:cNvSpPr>
          <p:nvPr/>
        </p:nvSpPr>
        <p:spPr bwMode="auto">
          <a:xfrm>
            <a:off x="5338347" y="578753"/>
            <a:ext cx="517524" cy="26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err="1">
                <a:solidFill>
                  <a:srgbClr val="5D5D4C"/>
                </a:solidFill>
              </a:rPr>
              <a:t>Målvärden</a:t>
            </a:r>
            <a:endParaRPr lang="sv-SE" sz="800" dirty="0">
              <a:solidFill>
                <a:srgbClr val="5D5D4C"/>
              </a:solidFill>
            </a:endParaRPr>
          </a:p>
        </p:txBody>
      </p:sp>
      <p:sp>
        <p:nvSpPr>
          <p:cNvPr id="29" name="Text Box 27">
            <a:hlinkClick r:id="rId10" action="ppaction://hlinksldjump"/>
          </p:cNvPr>
          <p:cNvSpPr txBox="1">
            <a:spLocks noChangeArrowheads="1"/>
          </p:cNvSpPr>
          <p:nvPr/>
        </p:nvSpPr>
        <p:spPr bwMode="auto">
          <a:xfrm>
            <a:off x="6364699" y="578753"/>
            <a:ext cx="826671"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Fysisk träning</a:t>
            </a:r>
          </a:p>
        </p:txBody>
      </p:sp>
      <p:sp>
        <p:nvSpPr>
          <p:cNvPr id="30" name="Text Box 29">
            <a:hlinkClick r:id="rId11" action="ppaction://hlinksldjump"/>
          </p:cNvPr>
          <p:cNvSpPr txBox="1">
            <a:spLocks noChangeArrowheads="1"/>
          </p:cNvSpPr>
          <p:nvPr/>
        </p:nvSpPr>
        <p:spPr bwMode="auto">
          <a:xfrm>
            <a:off x="5876925" y="578753"/>
            <a:ext cx="400553"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Rökning</a:t>
            </a:r>
          </a:p>
        </p:txBody>
      </p:sp>
      <p:sp>
        <p:nvSpPr>
          <p:cNvPr id="31" name="Text Box 27">
            <a:hlinkClick r:id="rId12" action="ppaction://hlinksldjump"/>
          </p:cNvPr>
          <p:cNvSpPr txBox="1">
            <a:spLocks noChangeArrowheads="1"/>
          </p:cNvSpPr>
          <p:nvPr/>
        </p:nvSpPr>
        <p:spPr bwMode="auto">
          <a:xfrm>
            <a:off x="7117839" y="5683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Kolesterol</a:t>
            </a:r>
          </a:p>
        </p:txBody>
      </p:sp>
      <p:sp>
        <p:nvSpPr>
          <p:cNvPr id="32" name="Text Box 27">
            <a:hlinkClick r:id="rId13" action="ppaction://hlinksldjump"/>
          </p:cNvPr>
          <p:cNvSpPr txBox="1">
            <a:spLocks noChangeArrowheads="1"/>
          </p:cNvSpPr>
          <p:nvPr/>
        </p:nvSpPr>
        <p:spPr bwMode="auto">
          <a:xfrm>
            <a:off x="7717883" y="5936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Blodtryck</a:t>
            </a:r>
          </a:p>
        </p:txBody>
      </p:sp>
      <p:grpSp>
        <p:nvGrpSpPr>
          <p:cNvPr id="19" name="Group 18"/>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4"/>
            <a:stretch>
              <a:fillRect/>
            </a:stretch>
          </p:blipFill>
          <p:spPr>
            <a:xfrm>
              <a:off x="4659864" y="1479052"/>
              <a:ext cx="879733" cy="266700"/>
            </a:xfrm>
            <a:prstGeom prst="rect">
              <a:avLst/>
            </a:prstGeom>
          </p:spPr>
        </p:pic>
        <p:sp>
          <p:nvSpPr>
            <p:cNvPr id="33" name="Rectangle 42">
              <a:hlinkClick r:id="rId8"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34" name="TextBox 33"/>
          <p:cNvSpPr txBox="1"/>
          <p:nvPr/>
        </p:nvSpPr>
        <p:spPr>
          <a:xfrm>
            <a:off x="346708" y="6448473"/>
            <a:ext cx="9502143" cy="400110"/>
          </a:xfrm>
          <a:prstGeom prst="rect">
            <a:avLst/>
          </a:prstGeom>
          <a:noFill/>
        </p:spPr>
        <p:txBody>
          <a:bodyPr wrap="square" rtlCol="0">
            <a:spAutoFit/>
          </a:bodyPr>
          <a:lstStyle/>
          <a:p>
            <a:r>
              <a:rPr lang="sv-SE" sz="1000" dirty="0">
                <a:solidFill>
                  <a:schemeClr val="tx1">
                    <a:lumMod val="65000"/>
                    <a:lumOff val="35000"/>
                  </a:schemeClr>
                </a:solidFill>
              </a:rPr>
              <a:t>Socialstyrelsen, Nationella riktlinjer för hjärtsjukvård – stöd för styrning och ledning 2015-10-4 </a:t>
            </a:r>
          </a:p>
          <a:p>
            <a:endParaRPr lang="sv-SE" sz="1000" i="1" dirty="0">
              <a:solidFill>
                <a:schemeClr val="tx1">
                  <a:lumMod val="65000"/>
                  <a:lumOff val="35000"/>
                </a:schemeClr>
              </a:solidFill>
            </a:endParaRPr>
          </a:p>
        </p:txBody>
      </p:sp>
      <p:grpSp>
        <p:nvGrpSpPr>
          <p:cNvPr id="26" name="Group 25"/>
          <p:cNvGrpSpPr/>
          <p:nvPr/>
        </p:nvGrpSpPr>
        <p:grpSpPr>
          <a:xfrm>
            <a:off x="11881377" y="1948037"/>
            <a:ext cx="276225" cy="1257300"/>
            <a:chOff x="11881377" y="1948037"/>
            <a:chExt cx="276225" cy="1257300"/>
          </a:xfrm>
        </p:grpSpPr>
        <p:pic>
          <p:nvPicPr>
            <p:cNvPr id="35" name="Picture 34"/>
            <p:cNvPicPr>
              <a:picLocks noChangeAspect="1"/>
            </p:cNvPicPr>
            <p:nvPr/>
          </p:nvPicPr>
          <p:blipFill>
            <a:blip r:embed="rId15"/>
            <a:stretch>
              <a:fillRect/>
            </a:stretch>
          </p:blipFill>
          <p:spPr>
            <a:xfrm>
              <a:off x="11881377" y="1948037"/>
              <a:ext cx="276225" cy="1257300"/>
            </a:xfrm>
            <a:prstGeom prst="rect">
              <a:avLst/>
            </a:prstGeom>
          </p:spPr>
        </p:pic>
        <p:sp>
          <p:nvSpPr>
            <p:cNvPr id="36" name="Rectangle 3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481469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8" name="Rectangle 16">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0"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2"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6"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8" name="Text Box 24">
            <a:hlinkClick r:id="rId8" action="ppaction://hlinksldjump"/>
          </p:cNvPr>
          <p:cNvSpPr txBox="1">
            <a:spLocks noChangeArrowheads="1"/>
          </p:cNvSpPr>
          <p:nvPr/>
        </p:nvSpPr>
        <p:spPr bwMode="auto">
          <a:xfrm>
            <a:off x="4714876" y="568325"/>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Bedömning</a:t>
            </a:r>
          </a:p>
        </p:txBody>
      </p:sp>
      <p:sp>
        <p:nvSpPr>
          <p:cNvPr id="29" name="Text Box 25">
            <a:hlinkClick r:id="rId9" action="ppaction://hlinksldjump"/>
          </p:cNvPr>
          <p:cNvSpPr txBox="1">
            <a:spLocks noChangeArrowheads="1"/>
          </p:cNvSpPr>
          <p:nvPr/>
        </p:nvSpPr>
        <p:spPr bwMode="auto">
          <a:xfrm>
            <a:off x="5338347" y="578753"/>
            <a:ext cx="517524" cy="26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err="1">
                <a:solidFill>
                  <a:srgbClr val="5D5D4C"/>
                </a:solidFill>
              </a:rPr>
              <a:t>Målvärden</a:t>
            </a:r>
            <a:endParaRPr lang="sv-SE" sz="800" b="1" u="sng" dirty="0">
              <a:solidFill>
                <a:srgbClr val="5D5D4C"/>
              </a:solidFill>
            </a:endParaRPr>
          </a:p>
        </p:txBody>
      </p:sp>
      <p:sp>
        <p:nvSpPr>
          <p:cNvPr id="30" name="Text Box 27">
            <a:hlinkClick r:id="rId10" action="ppaction://hlinksldjump"/>
          </p:cNvPr>
          <p:cNvSpPr txBox="1">
            <a:spLocks noChangeArrowheads="1"/>
          </p:cNvSpPr>
          <p:nvPr/>
        </p:nvSpPr>
        <p:spPr bwMode="auto">
          <a:xfrm>
            <a:off x="6364699" y="578753"/>
            <a:ext cx="826671"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Fysisk träning</a:t>
            </a:r>
          </a:p>
        </p:txBody>
      </p:sp>
      <p:sp>
        <p:nvSpPr>
          <p:cNvPr id="31" name="Text Box 29">
            <a:hlinkClick r:id="rId11" action="ppaction://hlinksldjump"/>
          </p:cNvPr>
          <p:cNvSpPr txBox="1">
            <a:spLocks noChangeArrowheads="1"/>
          </p:cNvSpPr>
          <p:nvPr/>
        </p:nvSpPr>
        <p:spPr bwMode="auto">
          <a:xfrm>
            <a:off x="5876925" y="578753"/>
            <a:ext cx="400553"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Rökning</a:t>
            </a:r>
          </a:p>
        </p:txBody>
      </p:sp>
      <p:sp>
        <p:nvSpPr>
          <p:cNvPr id="32" name="Text Box 27">
            <a:hlinkClick r:id="rId12" action="ppaction://hlinksldjump"/>
          </p:cNvPr>
          <p:cNvSpPr txBox="1">
            <a:spLocks noChangeArrowheads="1"/>
          </p:cNvSpPr>
          <p:nvPr/>
        </p:nvSpPr>
        <p:spPr bwMode="auto">
          <a:xfrm>
            <a:off x="7117839" y="5683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Kolesterol</a:t>
            </a:r>
          </a:p>
        </p:txBody>
      </p:sp>
      <p:sp>
        <p:nvSpPr>
          <p:cNvPr id="33" name="Text Box 27">
            <a:hlinkClick r:id="rId13" action="ppaction://hlinksldjump"/>
          </p:cNvPr>
          <p:cNvSpPr txBox="1">
            <a:spLocks noChangeArrowheads="1"/>
          </p:cNvSpPr>
          <p:nvPr/>
        </p:nvSpPr>
        <p:spPr bwMode="auto">
          <a:xfrm>
            <a:off x="7717883" y="5936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Blodtryck</a:t>
            </a:r>
          </a:p>
        </p:txBody>
      </p:sp>
      <p:sp>
        <p:nvSpPr>
          <p:cNvPr id="19" name="Rubrik 1"/>
          <p:cNvSpPr txBox="1">
            <a:spLocks/>
          </p:cNvSpPr>
          <p:nvPr/>
        </p:nvSpPr>
        <p:spPr bwMode="auto">
          <a:xfrm>
            <a:off x="482600" y="1048609"/>
            <a:ext cx="8229600" cy="53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Vilka mål ska vi ha?</a:t>
            </a:r>
          </a:p>
        </p:txBody>
      </p:sp>
      <p:sp>
        <p:nvSpPr>
          <p:cNvPr id="24" name="Platshållare för innehåll 2"/>
          <p:cNvSpPr txBox="1">
            <a:spLocks/>
          </p:cNvSpPr>
          <p:nvPr/>
        </p:nvSpPr>
        <p:spPr>
          <a:xfrm>
            <a:off x="482600" y="1993740"/>
            <a:ext cx="8229600" cy="3436726"/>
          </a:xfrm>
          <a:prstGeom prst="rect">
            <a:avLst/>
          </a:prstGeom>
        </p:spPr>
        <p:txBody>
          <a:bodyPr>
            <a:normAutofit/>
          </a:bodyPr>
          <a:lstStyle>
            <a:lvl1pPr marL="238125" indent="-238125" algn="l" rtl="0" eaLnBrk="0" fontAlgn="base" hangingPunct="0">
              <a:lnSpc>
                <a:spcPct val="90000"/>
              </a:lnSpc>
              <a:spcBef>
                <a:spcPct val="45000"/>
              </a:spcBef>
              <a:spcAft>
                <a:spcPct val="0"/>
              </a:spcAft>
              <a:buSzPct val="50000"/>
              <a:buFont typeface="Arial" charset="0"/>
              <a:buBlip>
                <a:blip r:embed="rId1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Rökstopp efter hjärtinfarkt ≥75% </a:t>
            </a:r>
            <a:r>
              <a:rPr lang="sv-SE" kern="0" baseline="30000" dirty="0"/>
              <a:t>1</a:t>
            </a:r>
          </a:p>
          <a:p>
            <a:r>
              <a:rPr lang="sv-SE" kern="0" dirty="0"/>
              <a:t>Fysisk träning: minst 30 min fysisk aktivitet på moderat nivå ≥ 3 ggr (150 min) per vecka </a:t>
            </a:r>
            <a:r>
              <a:rPr lang="sv-SE" kern="0" baseline="30000" dirty="0"/>
              <a:t>1,4</a:t>
            </a:r>
          </a:p>
          <a:p>
            <a:r>
              <a:rPr lang="sv-SE" kern="0" dirty="0"/>
              <a:t>LDL &lt;1.8 mmol/l alternativt sänkning 50% </a:t>
            </a:r>
            <a:r>
              <a:rPr lang="sv-SE" kern="0" baseline="30000" dirty="0"/>
              <a:t>2</a:t>
            </a:r>
          </a:p>
          <a:p>
            <a:r>
              <a:rPr lang="sv-SE" kern="0" dirty="0"/>
              <a:t>Blodtryck &lt;140/&lt;90 </a:t>
            </a:r>
            <a:r>
              <a:rPr lang="sv-SE" kern="0" baseline="30000" dirty="0"/>
              <a:t>2</a:t>
            </a:r>
            <a:endParaRPr lang="sv-SE" kern="0" dirty="0"/>
          </a:p>
          <a:p>
            <a:r>
              <a:rPr lang="sv-SE" kern="0" dirty="0"/>
              <a:t>HbA1c &lt; 53 mmol/mol </a:t>
            </a:r>
            <a:r>
              <a:rPr lang="sv-SE" kern="0" baseline="30000" dirty="0"/>
              <a:t>5</a:t>
            </a:r>
          </a:p>
          <a:p>
            <a:r>
              <a:rPr lang="sv-SE" kern="0" dirty="0"/>
              <a:t>BMI 18.5-24.9; midjemått &lt;89 kvinnor; &lt;102 män </a:t>
            </a:r>
            <a:r>
              <a:rPr lang="sv-SE" kern="0" baseline="30000" dirty="0"/>
              <a:t>3</a:t>
            </a:r>
          </a:p>
          <a:p>
            <a:r>
              <a:rPr lang="sv-SE" kern="0" dirty="0"/>
              <a:t>Optimal antitrombotisk behandling med hög persistence </a:t>
            </a:r>
            <a:r>
              <a:rPr lang="sv-SE" kern="0" baseline="30000" dirty="0"/>
              <a:t>5</a:t>
            </a:r>
          </a:p>
          <a:p>
            <a:endParaRPr lang="sv-SE" kern="0" dirty="0"/>
          </a:p>
        </p:txBody>
      </p:sp>
      <p:sp>
        <p:nvSpPr>
          <p:cNvPr id="34" name="TextBox 33"/>
          <p:cNvSpPr txBox="1"/>
          <p:nvPr/>
        </p:nvSpPr>
        <p:spPr>
          <a:xfrm>
            <a:off x="209694" y="6181842"/>
            <a:ext cx="5545777" cy="230832"/>
          </a:xfrm>
          <a:prstGeom prst="rect">
            <a:avLst/>
          </a:prstGeom>
          <a:noFill/>
        </p:spPr>
        <p:txBody>
          <a:bodyPr wrap="square" rtlCol="0">
            <a:spAutoFit/>
          </a:bodyPr>
          <a:lstStyle/>
          <a:p>
            <a:r>
              <a:rPr lang="sv-SE" sz="900" dirty="0">
                <a:solidFill>
                  <a:schemeClr val="tx1">
                    <a:lumMod val="65000"/>
                    <a:lumOff val="35000"/>
                  </a:schemeClr>
                </a:solidFill>
              </a:rPr>
              <a:t>1. Socialstyrelsen, Nationella riktlinjer för hjärtsjukvård – stöd för styrning och ledning 2015-10-4</a:t>
            </a:r>
            <a:endParaRPr lang="sv-SE" sz="900" dirty="0"/>
          </a:p>
        </p:txBody>
      </p:sp>
      <p:sp>
        <p:nvSpPr>
          <p:cNvPr id="35" name="TextBox 34"/>
          <p:cNvSpPr txBox="1"/>
          <p:nvPr/>
        </p:nvSpPr>
        <p:spPr>
          <a:xfrm>
            <a:off x="207888" y="6302773"/>
            <a:ext cx="3253839" cy="230832"/>
          </a:xfrm>
          <a:prstGeom prst="rect">
            <a:avLst/>
          </a:prstGeom>
          <a:noFill/>
        </p:spPr>
        <p:txBody>
          <a:bodyPr wrap="square" rtlCol="0">
            <a:spAutoFit/>
          </a:bodyPr>
          <a:lstStyle/>
          <a:p>
            <a:r>
              <a:rPr lang="sv-SE" sz="900" dirty="0">
                <a:solidFill>
                  <a:schemeClr val="tx1">
                    <a:lumMod val="65000"/>
                    <a:lumOff val="35000"/>
                  </a:schemeClr>
                </a:solidFill>
              </a:rPr>
              <a:t>2. Läkemedelsverket: http://lakemedelsboken.se/</a:t>
            </a:r>
          </a:p>
        </p:txBody>
      </p:sp>
      <p:sp>
        <p:nvSpPr>
          <p:cNvPr id="36" name="TextBox 35"/>
          <p:cNvSpPr txBox="1"/>
          <p:nvPr/>
        </p:nvSpPr>
        <p:spPr>
          <a:xfrm>
            <a:off x="207818" y="6439602"/>
            <a:ext cx="7158790" cy="230832"/>
          </a:xfrm>
          <a:prstGeom prst="rect">
            <a:avLst/>
          </a:prstGeom>
          <a:noFill/>
        </p:spPr>
        <p:txBody>
          <a:bodyPr wrap="square" rtlCol="0">
            <a:spAutoFit/>
          </a:bodyPr>
          <a:lstStyle/>
          <a:p>
            <a:r>
              <a:rPr lang="sv-SE" sz="900" baseline="0" dirty="0">
                <a:solidFill>
                  <a:schemeClr val="tx1">
                    <a:lumMod val="65000"/>
                    <a:lumOff val="35000"/>
                  </a:schemeClr>
                </a:solidFill>
              </a:rPr>
              <a:t>3. AHA/ACC </a:t>
            </a:r>
            <a:r>
              <a:rPr lang="sv-SE" sz="900" baseline="0" dirty="0" err="1">
                <a:solidFill>
                  <a:schemeClr val="tx1">
                    <a:lumMod val="65000"/>
                    <a:lumOff val="35000"/>
                  </a:schemeClr>
                </a:solidFill>
              </a:rPr>
              <a:t>Guidelines</a:t>
            </a:r>
            <a:r>
              <a:rPr lang="sv-SE" sz="900" baseline="0" dirty="0">
                <a:solidFill>
                  <a:schemeClr val="tx1">
                    <a:lumMod val="65000"/>
                    <a:lumOff val="35000"/>
                  </a:schemeClr>
                </a:solidFill>
              </a:rPr>
              <a:t>;</a:t>
            </a:r>
            <a:r>
              <a:rPr lang="en-US" sz="900" i="1" dirty="0">
                <a:solidFill>
                  <a:schemeClr val="tx1">
                    <a:lumMod val="65000"/>
                    <a:lumOff val="35000"/>
                  </a:schemeClr>
                </a:solidFill>
              </a:rPr>
              <a:t> J Am </a:t>
            </a:r>
            <a:r>
              <a:rPr lang="en-US" sz="900" i="1" dirty="0" err="1">
                <a:solidFill>
                  <a:schemeClr val="tx1">
                    <a:lumMod val="65000"/>
                    <a:lumOff val="35000"/>
                  </a:schemeClr>
                </a:solidFill>
              </a:rPr>
              <a:t>Coll</a:t>
            </a:r>
            <a:r>
              <a:rPr lang="en-US" sz="900" i="1" dirty="0">
                <a:solidFill>
                  <a:schemeClr val="tx1">
                    <a:lumMod val="65000"/>
                    <a:lumOff val="35000"/>
                  </a:schemeClr>
                </a:solidFill>
              </a:rPr>
              <a:t> </a:t>
            </a:r>
            <a:r>
              <a:rPr lang="en-US" sz="900" i="1" dirty="0" err="1">
                <a:solidFill>
                  <a:schemeClr val="tx1">
                    <a:lumMod val="65000"/>
                    <a:lumOff val="35000"/>
                  </a:schemeClr>
                </a:solidFill>
              </a:rPr>
              <a:t>Cardiol</a:t>
            </a:r>
            <a:r>
              <a:rPr lang="en-US" sz="900" dirty="0">
                <a:solidFill>
                  <a:schemeClr val="tx1">
                    <a:lumMod val="65000"/>
                    <a:lumOff val="35000"/>
                  </a:schemeClr>
                </a:solidFill>
              </a:rPr>
              <a:t>. 2014;63(25_PA): doi:10.1016/j.jacc.2013.11.004</a:t>
            </a:r>
            <a:r>
              <a:rPr lang="sv-SE" sz="900" baseline="0" dirty="0">
                <a:solidFill>
                  <a:schemeClr val="tx1">
                    <a:lumMod val="65000"/>
                    <a:lumOff val="35000"/>
                  </a:schemeClr>
                </a:solidFill>
              </a:rPr>
              <a:t> </a:t>
            </a:r>
            <a:endParaRPr lang="sv-SE" sz="900" dirty="0">
              <a:solidFill>
                <a:schemeClr val="tx1">
                  <a:lumMod val="65000"/>
                  <a:lumOff val="35000"/>
                </a:schemeClr>
              </a:solidFill>
            </a:endParaRPr>
          </a:p>
        </p:txBody>
      </p:sp>
      <p:sp>
        <p:nvSpPr>
          <p:cNvPr id="37" name="TextBox 36"/>
          <p:cNvSpPr txBox="1"/>
          <p:nvPr/>
        </p:nvSpPr>
        <p:spPr>
          <a:xfrm>
            <a:off x="5283689" y="6184077"/>
            <a:ext cx="4974003" cy="369332"/>
          </a:xfrm>
          <a:prstGeom prst="rect">
            <a:avLst/>
          </a:prstGeom>
          <a:noFill/>
        </p:spPr>
        <p:txBody>
          <a:bodyPr wrap="square" rtlCol="0">
            <a:spAutoFit/>
          </a:bodyPr>
          <a:lstStyle/>
          <a:p>
            <a:r>
              <a:rPr lang="sv-SE" sz="900" dirty="0">
                <a:solidFill>
                  <a:schemeClr val="tx1">
                    <a:lumMod val="65000"/>
                    <a:lumOff val="35000"/>
                  </a:schemeClr>
                </a:solidFill>
              </a:rPr>
              <a:t>4. Piepoli MF et al, Eur Heart J. 2016</a:t>
            </a:r>
            <a:r>
              <a:rPr lang="sv-SE" sz="900" i="1" dirty="0">
                <a:solidFill>
                  <a:schemeClr val="tx1">
                    <a:lumMod val="65000"/>
                    <a:lumOff val="35000"/>
                  </a:schemeClr>
                </a:solidFill>
              </a:rPr>
              <a:t>. </a:t>
            </a:r>
            <a:r>
              <a:rPr lang="sv-SE" sz="900" dirty="0">
                <a:solidFill>
                  <a:schemeClr val="tx1">
                    <a:lumMod val="65000"/>
                    <a:lumOff val="35000"/>
                  </a:schemeClr>
                </a:solidFill>
              </a:rPr>
              <a:t>doi:10.1093/eurheartj/ehw106. 2016 European Guidelines on cardiovascular disease prevention in clinical practice</a:t>
            </a:r>
          </a:p>
        </p:txBody>
      </p:sp>
      <p:sp>
        <p:nvSpPr>
          <p:cNvPr id="38" name="TextBox 37"/>
          <p:cNvSpPr txBox="1"/>
          <p:nvPr/>
        </p:nvSpPr>
        <p:spPr>
          <a:xfrm>
            <a:off x="5290528" y="6465298"/>
            <a:ext cx="5234598" cy="646331"/>
          </a:xfrm>
          <a:prstGeom prst="rect">
            <a:avLst/>
          </a:prstGeom>
          <a:noFill/>
        </p:spPr>
        <p:txBody>
          <a:bodyPr wrap="square" rtlCol="0">
            <a:spAutoFit/>
          </a:bodyPr>
          <a:lstStyle/>
          <a:p>
            <a:r>
              <a:rPr lang="sv-SE" altLang="en-US" sz="900" dirty="0">
                <a:solidFill>
                  <a:schemeClr val="tx1">
                    <a:lumMod val="65000"/>
                    <a:lumOff val="35000"/>
                  </a:schemeClr>
                </a:solidFill>
              </a:rPr>
              <a:t>5. </a:t>
            </a:r>
            <a:r>
              <a:rPr lang="en-GB" altLang="en-US" sz="900" dirty="0" err="1">
                <a:solidFill>
                  <a:schemeClr val="tx1">
                    <a:lumMod val="65000"/>
                    <a:lumOff val="35000"/>
                  </a:schemeClr>
                </a:solidFill>
              </a:rPr>
              <a:t>Bonaca</a:t>
            </a:r>
            <a:r>
              <a:rPr lang="en-GB" altLang="en-US" sz="900" dirty="0">
                <a:solidFill>
                  <a:schemeClr val="tx1">
                    <a:lumMod val="65000"/>
                    <a:lumOff val="35000"/>
                  </a:schemeClr>
                </a:solidFill>
              </a:rPr>
              <a:t> MP</a:t>
            </a:r>
            <a:r>
              <a:rPr lang="en-GB" altLang="en-US" sz="900" i="1" dirty="0">
                <a:solidFill>
                  <a:schemeClr val="tx1">
                    <a:lumMod val="65000"/>
                    <a:lumOff val="35000"/>
                  </a:schemeClr>
                </a:solidFill>
              </a:rPr>
              <a:t> et al.</a:t>
            </a:r>
            <a:r>
              <a:rPr lang="en-GB" altLang="en-US" sz="900" dirty="0">
                <a:solidFill>
                  <a:schemeClr val="tx1">
                    <a:lumMod val="65000"/>
                    <a:lumOff val="35000"/>
                  </a:schemeClr>
                </a:solidFill>
              </a:rPr>
              <a:t> </a:t>
            </a:r>
            <a:r>
              <a:rPr lang="en-GB" altLang="en-US" sz="900" i="1" dirty="0">
                <a:solidFill>
                  <a:schemeClr val="tx1">
                    <a:lumMod val="65000"/>
                    <a:lumOff val="35000"/>
                  </a:schemeClr>
                </a:solidFill>
              </a:rPr>
              <a:t>Am Heart J </a:t>
            </a:r>
            <a:r>
              <a:rPr lang="en-GB" altLang="en-US" sz="900" dirty="0">
                <a:solidFill>
                  <a:schemeClr val="tx1">
                    <a:lumMod val="65000"/>
                    <a:lumOff val="35000"/>
                  </a:schemeClr>
                </a:solidFill>
              </a:rPr>
              <a:t>2014;167:437–444, </a:t>
            </a:r>
            <a:r>
              <a:rPr lang="en-US" altLang="en-US" sz="900" dirty="0" err="1">
                <a:solidFill>
                  <a:schemeClr val="tx1">
                    <a:lumMod val="65000"/>
                    <a:lumOff val="35000"/>
                  </a:schemeClr>
                </a:solidFill>
              </a:rPr>
              <a:t>Bonaca</a:t>
            </a:r>
            <a:r>
              <a:rPr lang="en-US" altLang="en-US" sz="900" dirty="0">
                <a:solidFill>
                  <a:schemeClr val="tx1">
                    <a:lumMod val="65000"/>
                    <a:lumOff val="35000"/>
                  </a:schemeClr>
                </a:solidFill>
              </a:rPr>
              <a:t> MP</a:t>
            </a:r>
            <a:r>
              <a:rPr lang="en-US" altLang="en-US" sz="900" i="1" dirty="0">
                <a:solidFill>
                  <a:schemeClr val="tx1">
                    <a:lumMod val="65000"/>
                    <a:lumOff val="35000"/>
                  </a:schemeClr>
                </a:solidFill>
              </a:rPr>
              <a:t> et al</a:t>
            </a:r>
            <a:r>
              <a:rPr lang="en-US" altLang="en-US" sz="900" dirty="0">
                <a:solidFill>
                  <a:schemeClr val="tx1">
                    <a:lumMod val="65000"/>
                    <a:lumOff val="35000"/>
                  </a:schemeClr>
                </a:solidFill>
              </a:rPr>
              <a:t>. </a:t>
            </a:r>
            <a:r>
              <a:rPr lang="en-US" altLang="en-US" sz="900" i="1" dirty="0">
                <a:solidFill>
                  <a:schemeClr val="tx1">
                    <a:lumMod val="65000"/>
                    <a:lumOff val="35000"/>
                  </a:schemeClr>
                </a:solidFill>
              </a:rPr>
              <a:t>N </a:t>
            </a:r>
            <a:r>
              <a:rPr lang="en-US" altLang="en-US" sz="900" i="1" dirty="0" err="1">
                <a:solidFill>
                  <a:schemeClr val="tx1">
                    <a:lumMod val="65000"/>
                    <a:lumOff val="35000"/>
                  </a:schemeClr>
                </a:solidFill>
              </a:rPr>
              <a:t>Engl</a:t>
            </a:r>
            <a:r>
              <a:rPr lang="en-US" altLang="en-US" sz="900" i="1" dirty="0">
                <a:solidFill>
                  <a:schemeClr val="tx1">
                    <a:lumMod val="65000"/>
                    <a:lumOff val="35000"/>
                  </a:schemeClr>
                </a:solidFill>
              </a:rPr>
              <a:t> J Med </a:t>
            </a:r>
            <a:r>
              <a:rPr lang="en-GB" sz="900" dirty="0">
                <a:solidFill>
                  <a:schemeClr val="tx1">
                    <a:lumMod val="65000"/>
                    <a:lumOff val="35000"/>
                  </a:schemeClr>
                </a:solidFill>
              </a:rPr>
              <a:t>2015;372:1791–1800</a:t>
            </a:r>
            <a:endParaRPr lang="en-US" altLang="en-US" sz="900" dirty="0">
              <a:solidFill>
                <a:schemeClr val="tx1">
                  <a:lumMod val="65000"/>
                  <a:lumOff val="35000"/>
                </a:schemeClr>
              </a:solidFill>
            </a:endParaRPr>
          </a:p>
          <a:p>
            <a:endParaRPr lang="sv-SE" dirty="0"/>
          </a:p>
        </p:txBody>
      </p:sp>
      <p:grpSp>
        <p:nvGrpSpPr>
          <p:cNvPr id="23" name="Group 22"/>
          <p:cNvGrpSpPr/>
          <p:nvPr/>
        </p:nvGrpSpPr>
        <p:grpSpPr>
          <a:xfrm>
            <a:off x="4151110" y="34542"/>
            <a:ext cx="1050221" cy="332844"/>
            <a:chOff x="4593871" y="1468705"/>
            <a:chExt cx="1050221" cy="332844"/>
          </a:xfrm>
        </p:grpSpPr>
        <p:pic>
          <p:nvPicPr>
            <p:cNvPr id="25" name="Picture 24"/>
            <p:cNvPicPr>
              <a:picLocks noChangeAspect="1"/>
            </p:cNvPicPr>
            <p:nvPr/>
          </p:nvPicPr>
          <p:blipFill>
            <a:blip r:embed="rId15"/>
            <a:stretch>
              <a:fillRect/>
            </a:stretch>
          </p:blipFill>
          <p:spPr>
            <a:xfrm>
              <a:off x="4659864" y="1479052"/>
              <a:ext cx="879733" cy="266700"/>
            </a:xfrm>
            <a:prstGeom prst="rect">
              <a:avLst/>
            </a:prstGeom>
          </p:spPr>
        </p:pic>
        <p:sp>
          <p:nvSpPr>
            <p:cNvPr id="39" name="Rectangle 42">
              <a:hlinkClick r:id="rId8"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7" name="Group 26"/>
          <p:cNvGrpSpPr/>
          <p:nvPr/>
        </p:nvGrpSpPr>
        <p:grpSpPr>
          <a:xfrm>
            <a:off x="11881377" y="1948037"/>
            <a:ext cx="276225" cy="1257300"/>
            <a:chOff x="11881377" y="1948037"/>
            <a:chExt cx="276225" cy="1257300"/>
          </a:xfrm>
        </p:grpSpPr>
        <p:pic>
          <p:nvPicPr>
            <p:cNvPr id="40" name="Picture 39"/>
            <p:cNvPicPr>
              <a:picLocks noChangeAspect="1"/>
            </p:cNvPicPr>
            <p:nvPr/>
          </p:nvPicPr>
          <p:blipFill>
            <a:blip r:embed="rId16"/>
            <a:stretch>
              <a:fillRect/>
            </a:stretch>
          </p:blipFill>
          <p:spPr>
            <a:xfrm>
              <a:off x="11881377" y="1948037"/>
              <a:ext cx="276225" cy="1257300"/>
            </a:xfrm>
            <a:prstGeom prst="rect">
              <a:avLst/>
            </a:prstGeom>
          </p:spPr>
        </p:pic>
        <p:sp>
          <p:nvSpPr>
            <p:cNvPr id="41" name="Rectangle 4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40329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8" name="Rectangle 16">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ubrik 1"/>
          <p:cNvSpPr>
            <a:spLocks noGrp="1"/>
          </p:cNvSpPr>
          <p:nvPr>
            <p:ph type="title"/>
          </p:nvPr>
        </p:nvSpPr>
        <p:spPr/>
        <p:txBody>
          <a:bodyPr>
            <a:normAutofit/>
          </a:bodyPr>
          <a:lstStyle/>
          <a:p>
            <a:r>
              <a:rPr lang="sv-SE" dirty="0"/>
              <a:t>Hur ser evidensen ut - rökning</a:t>
            </a:r>
          </a:p>
        </p:txBody>
      </p:sp>
      <p:sp>
        <p:nvSpPr>
          <p:cNvPr id="23" name="Platshållare för innehåll 2"/>
          <p:cNvSpPr txBox="1">
            <a:spLocks/>
          </p:cNvSpPr>
          <p:nvPr/>
        </p:nvSpPr>
        <p:spPr>
          <a:xfrm>
            <a:off x="609600" y="1784866"/>
            <a:ext cx="8229600" cy="4525963"/>
          </a:xfrm>
          <a:prstGeom prst="rect">
            <a:avLst/>
          </a:prstGeom>
        </p:spPr>
        <p:txBody>
          <a:bodyPr>
            <a:normAutofit/>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pPr marL="0" indent="0">
              <a:buFont typeface="Arial" charset="0"/>
              <a:buNone/>
            </a:pPr>
            <a:r>
              <a:rPr lang="sv-SE" kern="0" dirty="0"/>
              <a:t>Vid kranskärlssjukdom ger rökstopp (SoS riktlinjer):</a:t>
            </a:r>
          </a:p>
          <a:p>
            <a:endParaRPr lang="sv-SE" kern="0" dirty="0"/>
          </a:p>
          <a:p>
            <a:r>
              <a:rPr lang="sv-SE" kern="0" dirty="0"/>
              <a:t>en relativ riskreduktion med 36 procent på mortalitet jämfört med fortsatt rökning (begränsat vetenskapligt underlag) </a:t>
            </a:r>
          </a:p>
          <a:p>
            <a:r>
              <a:rPr lang="sv-SE" kern="0" dirty="0"/>
              <a:t>en relativ riskreduktion med 32 procent på återinsjuknande i hjärtinfarkt jämfört med fortsatt rökning (begränsat vetenskapligt underlag) </a:t>
            </a:r>
          </a:p>
          <a:p>
            <a:endParaRPr lang="sv-SE" kern="0" dirty="0"/>
          </a:p>
        </p:txBody>
      </p:sp>
      <p:sp>
        <p:nvSpPr>
          <p:cNvPr id="20"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5"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6"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8" name="Text Box 24">
            <a:hlinkClick r:id="rId9" action="ppaction://hlinksldjump"/>
          </p:cNvPr>
          <p:cNvSpPr txBox="1">
            <a:spLocks noChangeArrowheads="1"/>
          </p:cNvSpPr>
          <p:nvPr/>
        </p:nvSpPr>
        <p:spPr bwMode="auto">
          <a:xfrm>
            <a:off x="4714876" y="568325"/>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Bedömning</a:t>
            </a:r>
          </a:p>
        </p:txBody>
      </p:sp>
      <p:sp>
        <p:nvSpPr>
          <p:cNvPr id="29" name="Text Box 25">
            <a:hlinkClick r:id="rId10" action="ppaction://hlinksldjump"/>
          </p:cNvPr>
          <p:cNvSpPr txBox="1">
            <a:spLocks noChangeArrowheads="1"/>
          </p:cNvSpPr>
          <p:nvPr/>
        </p:nvSpPr>
        <p:spPr bwMode="auto">
          <a:xfrm>
            <a:off x="5338347" y="578753"/>
            <a:ext cx="517524" cy="26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err="1">
                <a:solidFill>
                  <a:srgbClr val="5D5D4C"/>
                </a:solidFill>
              </a:rPr>
              <a:t>Målvärden</a:t>
            </a:r>
            <a:endParaRPr lang="sv-SE" sz="800" dirty="0">
              <a:solidFill>
                <a:srgbClr val="5D5D4C"/>
              </a:solidFill>
            </a:endParaRPr>
          </a:p>
        </p:txBody>
      </p:sp>
      <p:sp>
        <p:nvSpPr>
          <p:cNvPr id="30" name="Text Box 27">
            <a:hlinkClick r:id="rId11" action="ppaction://hlinksldjump"/>
          </p:cNvPr>
          <p:cNvSpPr txBox="1">
            <a:spLocks noChangeArrowheads="1"/>
          </p:cNvSpPr>
          <p:nvPr/>
        </p:nvSpPr>
        <p:spPr bwMode="auto">
          <a:xfrm>
            <a:off x="6364699" y="578753"/>
            <a:ext cx="826671"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Fysisk träning</a:t>
            </a:r>
          </a:p>
        </p:txBody>
      </p:sp>
      <p:sp>
        <p:nvSpPr>
          <p:cNvPr id="31" name="Text Box 29">
            <a:hlinkClick r:id="rId12" action="ppaction://hlinksldjump"/>
          </p:cNvPr>
          <p:cNvSpPr txBox="1">
            <a:spLocks noChangeArrowheads="1"/>
          </p:cNvSpPr>
          <p:nvPr/>
        </p:nvSpPr>
        <p:spPr bwMode="auto">
          <a:xfrm>
            <a:off x="5887779" y="591737"/>
            <a:ext cx="513016" cy="2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Rökning</a:t>
            </a:r>
          </a:p>
        </p:txBody>
      </p:sp>
      <p:sp>
        <p:nvSpPr>
          <p:cNvPr id="32" name="Text Box 27">
            <a:hlinkClick r:id="rId13" action="ppaction://hlinksldjump"/>
          </p:cNvPr>
          <p:cNvSpPr txBox="1">
            <a:spLocks noChangeArrowheads="1"/>
          </p:cNvSpPr>
          <p:nvPr/>
        </p:nvSpPr>
        <p:spPr bwMode="auto">
          <a:xfrm>
            <a:off x="7117839" y="5683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Kolesterol</a:t>
            </a:r>
          </a:p>
        </p:txBody>
      </p:sp>
      <p:sp>
        <p:nvSpPr>
          <p:cNvPr id="33" name="Text Box 27">
            <a:hlinkClick r:id="rId14" action="ppaction://hlinksldjump"/>
          </p:cNvPr>
          <p:cNvSpPr txBox="1">
            <a:spLocks noChangeArrowheads="1"/>
          </p:cNvSpPr>
          <p:nvPr/>
        </p:nvSpPr>
        <p:spPr bwMode="auto">
          <a:xfrm>
            <a:off x="7717883" y="5936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Blodtryck</a:t>
            </a:r>
          </a:p>
        </p:txBody>
      </p:sp>
      <p:grpSp>
        <p:nvGrpSpPr>
          <p:cNvPr id="17" name="Group 16"/>
          <p:cNvGrpSpPr/>
          <p:nvPr/>
        </p:nvGrpSpPr>
        <p:grpSpPr>
          <a:xfrm>
            <a:off x="4151110" y="34542"/>
            <a:ext cx="1050221" cy="332844"/>
            <a:chOff x="4593871" y="1468705"/>
            <a:chExt cx="1050221" cy="332844"/>
          </a:xfrm>
        </p:grpSpPr>
        <p:pic>
          <p:nvPicPr>
            <p:cNvPr id="19" name="Picture 18"/>
            <p:cNvPicPr>
              <a:picLocks noChangeAspect="1"/>
            </p:cNvPicPr>
            <p:nvPr/>
          </p:nvPicPr>
          <p:blipFill>
            <a:blip r:embed="rId15"/>
            <a:stretch>
              <a:fillRect/>
            </a:stretch>
          </p:blipFill>
          <p:spPr>
            <a:xfrm>
              <a:off x="4659864" y="1479052"/>
              <a:ext cx="879733" cy="266700"/>
            </a:xfrm>
            <a:prstGeom prst="rect">
              <a:avLst/>
            </a:prstGeom>
          </p:spPr>
        </p:pic>
        <p:sp>
          <p:nvSpPr>
            <p:cNvPr id="24" name="Rectangle 42">
              <a:hlinkClick r:id="rId9"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34" name="TextBox 33"/>
          <p:cNvSpPr txBox="1"/>
          <p:nvPr/>
        </p:nvSpPr>
        <p:spPr>
          <a:xfrm>
            <a:off x="346708" y="6448473"/>
            <a:ext cx="9502143" cy="400110"/>
          </a:xfrm>
          <a:prstGeom prst="rect">
            <a:avLst/>
          </a:prstGeom>
          <a:noFill/>
        </p:spPr>
        <p:txBody>
          <a:bodyPr wrap="square" rtlCol="0">
            <a:spAutoFit/>
          </a:bodyPr>
          <a:lstStyle/>
          <a:p>
            <a:r>
              <a:rPr lang="sv-SE" sz="1000" dirty="0">
                <a:solidFill>
                  <a:schemeClr val="tx1">
                    <a:lumMod val="65000"/>
                    <a:lumOff val="35000"/>
                  </a:schemeClr>
                </a:solidFill>
              </a:rPr>
              <a:t>Socialstyrelsen, Nationella riktlinjer för hjärtsjukvård – stöd för styrning och ledning 2015-10-4 </a:t>
            </a:r>
          </a:p>
          <a:p>
            <a:endParaRPr lang="sv-SE" sz="1000" i="1" dirty="0">
              <a:solidFill>
                <a:schemeClr val="tx1">
                  <a:lumMod val="65000"/>
                  <a:lumOff val="35000"/>
                </a:schemeClr>
              </a:solidFill>
            </a:endParaRPr>
          </a:p>
        </p:txBody>
      </p:sp>
      <p:grpSp>
        <p:nvGrpSpPr>
          <p:cNvPr id="27" name="Group 26"/>
          <p:cNvGrpSpPr/>
          <p:nvPr/>
        </p:nvGrpSpPr>
        <p:grpSpPr>
          <a:xfrm>
            <a:off x="11881377" y="1948037"/>
            <a:ext cx="276225" cy="1257300"/>
            <a:chOff x="11881377" y="1948037"/>
            <a:chExt cx="276225" cy="1257300"/>
          </a:xfrm>
        </p:grpSpPr>
        <p:pic>
          <p:nvPicPr>
            <p:cNvPr id="35" name="Picture 34"/>
            <p:cNvPicPr>
              <a:picLocks noChangeAspect="1"/>
            </p:cNvPicPr>
            <p:nvPr/>
          </p:nvPicPr>
          <p:blipFill>
            <a:blip r:embed="rId16"/>
            <a:stretch>
              <a:fillRect/>
            </a:stretch>
          </p:blipFill>
          <p:spPr>
            <a:xfrm>
              <a:off x="11881377" y="1948037"/>
              <a:ext cx="276225" cy="1257300"/>
            </a:xfrm>
            <a:prstGeom prst="rect">
              <a:avLst/>
            </a:prstGeom>
          </p:spPr>
        </p:pic>
        <p:sp>
          <p:nvSpPr>
            <p:cNvPr id="36" name="Rectangle 3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621491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8" name="Rectangle 16">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2" name="Rubrik 1"/>
          <p:cNvSpPr txBox="1">
            <a:spLocks/>
          </p:cNvSpPr>
          <p:nvPr/>
        </p:nvSpPr>
        <p:spPr bwMode="auto">
          <a:xfrm>
            <a:off x="457200" y="106872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Hur ser evidensen ut – fysisk träning</a:t>
            </a:r>
          </a:p>
        </p:txBody>
      </p:sp>
      <p:sp>
        <p:nvSpPr>
          <p:cNvPr id="25" name="Platshållare för innehåll 2"/>
          <p:cNvSpPr txBox="1">
            <a:spLocks/>
          </p:cNvSpPr>
          <p:nvPr/>
        </p:nvSpPr>
        <p:spPr>
          <a:xfrm>
            <a:off x="457200" y="1544299"/>
            <a:ext cx="8229600" cy="4525963"/>
          </a:xfrm>
          <a:prstGeom prst="rect">
            <a:avLst/>
          </a:prstGeom>
        </p:spPr>
        <p:txBody>
          <a:bodyPr>
            <a:normAutofit/>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pPr marL="0" indent="0">
              <a:buFont typeface="Arial" charset="0"/>
              <a:buNone/>
            </a:pPr>
            <a:r>
              <a:rPr lang="sv-SE" kern="0" dirty="0"/>
              <a:t>Vid kranskärlssjukdom ger fysisk träning:</a:t>
            </a:r>
          </a:p>
          <a:p>
            <a:endParaRPr lang="sv-SE" kern="0" dirty="0"/>
          </a:p>
          <a:p>
            <a:r>
              <a:rPr lang="sv-SE" kern="0" dirty="0"/>
              <a:t>en relativ riskreduktion med 26 procent på </a:t>
            </a:r>
            <a:r>
              <a:rPr lang="sv-SE" kern="0" dirty="0" err="1"/>
              <a:t>kardiell</a:t>
            </a:r>
            <a:r>
              <a:rPr lang="sv-SE" kern="0" dirty="0"/>
              <a:t> mortalitet jämfört med sedvanlig behandling (starkt vetenskapligt underlag) </a:t>
            </a:r>
          </a:p>
          <a:p>
            <a:r>
              <a:rPr lang="sv-SE" kern="0" dirty="0"/>
              <a:t>en förbättrad arbetskapacitet med 1,51 METs (högst uppnådd metabolisk ekvivalent) jämfört med sedvanlig behandling (starkt vetenskapligt underlag) </a:t>
            </a:r>
          </a:p>
          <a:p>
            <a:r>
              <a:rPr lang="sv-SE" kern="0" dirty="0"/>
              <a:t>en absolut ökning med 23 procentenheter av benmuskelstyrka jämfört med enbart aerob träning (måttligt starkt vetenskapligt underlag) </a:t>
            </a:r>
          </a:p>
          <a:p>
            <a:r>
              <a:rPr lang="sv-SE" kern="0" dirty="0"/>
              <a:t>en relativ riskreduktion med 31 procent avseende sjukhusinläggning jämfört med sedvanlig behandling (måttligt starkt vetenskapligt underlag) </a:t>
            </a:r>
          </a:p>
        </p:txBody>
      </p:sp>
      <p:sp>
        <p:nvSpPr>
          <p:cNvPr id="20"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3"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9" name="Text Box 24">
            <a:hlinkClick r:id="rId9" action="ppaction://hlinksldjump"/>
          </p:cNvPr>
          <p:cNvSpPr txBox="1">
            <a:spLocks noChangeArrowheads="1"/>
          </p:cNvSpPr>
          <p:nvPr/>
        </p:nvSpPr>
        <p:spPr bwMode="auto">
          <a:xfrm>
            <a:off x="4714876" y="568325"/>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Bedömning</a:t>
            </a:r>
          </a:p>
        </p:txBody>
      </p:sp>
      <p:sp>
        <p:nvSpPr>
          <p:cNvPr id="30" name="Text Box 25">
            <a:hlinkClick r:id="rId10" action="ppaction://hlinksldjump"/>
          </p:cNvPr>
          <p:cNvSpPr txBox="1">
            <a:spLocks noChangeArrowheads="1"/>
          </p:cNvSpPr>
          <p:nvPr/>
        </p:nvSpPr>
        <p:spPr bwMode="auto">
          <a:xfrm>
            <a:off x="5338347" y="578753"/>
            <a:ext cx="517524" cy="26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err="1">
                <a:solidFill>
                  <a:srgbClr val="5D5D4C"/>
                </a:solidFill>
              </a:rPr>
              <a:t>Målvärden</a:t>
            </a:r>
            <a:endParaRPr lang="sv-SE" sz="800" dirty="0">
              <a:solidFill>
                <a:srgbClr val="5D5D4C"/>
              </a:solidFill>
            </a:endParaRPr>
          </a:p>
        </p:txBody>
      </p:sp>
      <p:sp>
        <p:nvSpPr>
          <p:cNvPr id="31" name="Text Box 27">
            <a:hlinkClick r:id="rId11" action="ppaction://hlinksldjump"/>
          </p:cNvPr>
          <p:cNvSpPr txBox="1">
            <a:spLocks noChangeArrowheads="1"/>
          </p:cNvSpPr>
          <p:nvPr/>
        </p:nvSpPr>
        <p:spPr bwMode="auto">
          <a:xfrm>
            <a:off x="6364699" y="578753"/>
            <a:ext cx="826671"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Fysisk</a:t>
            </a:r>
            <a:r>
              <a:rPr lang="sv-SE" sz="800" dirty="0">
                <a:solidFill>
                  <a:srgbClr val="5D5D4C"/>
                </a:solidFill>
              </a:rPr>
              <a:t> </a:t>
            </a:r>
            <a:r>
              <a:rPr lang="sv-SE" sz="800" b="1" u="sng" dirty="0">
                <a:solidFill>
                  <a:srgbClr val="5D5D4C"/>
                </a:solidFill>
              </a:rPr>
              <a:t>träning</a:t>
            </a:r>
          </a:p>
        </p:txBody>
      </p:sp>
      <p:sp>
        <p:nvSpPr>
          <p:cNvPr id="32" name="Text Box 29">
            <a:hlinkClick r:id="rId12" action="ppaction://hlinksldjump"/>
          </p:cNvPr>
          <p:cNvSpPr txBox="1">
            <a:spLocks noChangeArrowheads="1"/>
          </p:cNvSpPr>
          <p:nvPr/>
        </p:nvSpPr>
        <p:spPr bwMode="auto">
          <a:xfrm>
            <a:off x="5876925" y="578753"/>
            <a:ext cx="400553"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Rökning</a:t>
            </a:r>
          </a:p>
        </p:txBody>
      </p:sp>
      <p:sp>
        <p:nvSpPr>
          <p:cNvPr id="33" name="Text Box 27">
            <a:hlinkClick r:id="rId13" action="ppaction://hlinksldjump"/>
          </p:cNvPr>
          <p:cNvSpPr txBox="1">
            <a:spLocks noChangeArrowheads="1"/>
          </p:cNvSpPr>
          <p:nvPr/>
        </p:nvSpPr>
        <p:spPr bwMode="auto">
          <a:xfrm>
            <a:off x="7117839" y="5683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Kolesterol</a:t>
            </a:r>
          </a:p>
        </p:txBody>
      </p:sp>
      <p:sp>
        <p:nvSpPr>
          <p:cNvPr id="34" name="Text Box 27">
            <a:hlinkClick r:id="rId14" action="ppaction://hlinksldjump"/>
          </p:cNvPr>
          <p:cNvSpPr txBox="1">
            <a:spLocks noChangeArrowheads="1"/>
          </p:cNvSpPr>
          <p:nvPr/>
        </p:nvSpPr>
        <p:spPr bwMode="auto">
          <a:xfrm>
            <a:off x="7717883" y="5936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Blodtryck</a:t>
            </a:r>
          </a:p>
        </p:txBody>
      </p:sp>
      <p:grpSp>
        <p:nvGrpSpPr>
          <p:cNvPr id="17" name="Group 16"/>
          <p:cNvGrpSpPr/>
          <p:nvPr/>
        </p:nvGrpSpPr>
        <p:grpSpPr>
          <a:xfrm>
            <a:off x="4151110" y="34542"/>
            <a:ext cx="1050221" cy="332844"/>
            <a:chOff x="4593871" y="1468705"/>
            <a:chExt cx="1050221" cy="332844"/>
          </a:xfrm>
        </p:grpSpPr>
        <p:pic>
          <p:nvPicPr>
            <p:cNvPr id="19" name="Picture 18"/>
            <p:cNvPicPr>
              <a:picLocks noChangeAspect="1"/>
            </p:cNvPicPr>
            <p:nvPr/>
          </p:nvPicPr>
          <p:blipFill>
            <a:blip r:embed="rId15"/>
            <a:stretch>
              <a:fillRect/>
            </a:stretch>
          </p:blipFill>
          <p:spPr>
            <a:xfrm>
              <a:off x="4659864" y="1479052"/>
              <a:ext cx="879733" cy="266700"/>
            </a:xfrm>
            <a:prstGeom prst="rect">
              <a:avLst/>
            </a:prstGeom>
          </p:spPr>
        </p:pic>
        <p:sp>
          <p:nvSpPr>
            <p:cNvPr id="24" name="Rectangle 42">
              <a:hlinkClick r:id="rId9"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6" name="TextBox 25"/>
          <p:cNvSpPr txBox="1"/>
          <p:nvPr/>
        </p:nvSpPr>
        <p:spPr>
          <a:xfrm>
            <a:off x="346708" y="6448473"/>
            <a:ext cx="9502143" cy="400110"/>
          </a:xfrm>
          <a:prstGeom prst="rect">
            <a:avLst/>
          </a:prstGeom>
          <a:noFill/>
        </p:spPr>
        <p:txBody>
          <a:bodyPr wrap="square" rtlCol="0">
            <a:spAutoFit/>
          </a:bodyPr>
          <a:lstStyle/>
          <a:p>
            <a:r>
              <a:rPr lang="sv-SE" sz="1000" dirty="0">
                <a:solidFill>
                  <a:schemeClr val="tx1">
                    <a:lumMod val="65000"/>
                    <a:lumOff val="35000"/>
                  </a:schemeClr>
                </a:solidFill>
              </a:rPr>
              <a:t>Socialstyrelsen, Nationella riktlinjer för hjärtsjukvård – stöd för styrning och ledning 2015-10-4 </a:t>
            </a:r>
          </a:p>
          <a:p>
            <a:endParaRPr lang="sv-SE" sz="1000" i="1" dirty="0">
              <a:solidFill>
                <a:schemeClr val="tx1">
                  <a:lumMod val="65000"/>
                  <a:lumOff val="35000"/>
                </a:schemeClr>
              </a:solidFill>
            </a:endParaRPr>
          </a:p>
        </p:txBody>
      </p:sp>
      <p:grpSp>
        <p:nvGrpSpPr>
          <p:cNvPr id="28" name="Group 27"/>
          <p:cNvGrpSpPr/>
          <p:nvPr/>
        </p:nvGrpSpPr>
        <p:grpSpPr>
          <a:xfrm>
            <a:off x="11881377" y="1948037"/>
            <a:ext cx="276225" cy="1257300"/>
            <a:chOff x="11881377" y="1948037"/>
            <a:chExt cx="276225" cy="1257300"/>
          </a:xfrm>
        </p:grpSpPr>
        <p:pic>
          <p:nvPicPr>
            <p:cNvPr id="35" name="Picture 34"/>
            <p:cNvPicPr>
              <a:picLocks noChangeAspect="1"/>
            </p:cNvPicPr>
            <p:nvPr/>
          </p:nvPicPr>
          <p:blipFill>
            <a:blip r:embed="rId16"/>
            <a:stretch>
              <a:fillRect/>
            </a:stretch>
          </p:blipFill>
          <p:spPr>
            <a:xfrm>
              <a:off x="11881377" y="1948037"/>
              <a:ext cx="276225" cy="1257300"/>
            </a:xfrm>
            <a:prstGeom prst="rect">
              <a:avLst/>
            </a:prstGeom>
          </p:spPr>
        </p:pic>
        <p:sp>
          <p:nvSpPr>
            <p:cNvPr id="36" name="Rectangle 3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630320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8" name="Rectangle 16">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ubrik 1"/>
          <p:cNvSpPr>
            <a:spLocks noGrp="1"/>
          </p:cNvSpPr>
          <p:nvPr>
            <p:ph type="title"/>
          </p:nvPr>
        </p:nvSpPr>
        <p:spPr>
          <a:xfrm>
            <a:off x="562617" y="941969"/>
            <a:ext cx="10068984" cy="555625"/>
          </a:xfrm>
        </p:spPr>
        <p:txBody>
          <a:bodyPr>
            <a:normAutofit/>
          </a:bodyPr>
          <a:lstStyle/>
          <a:p>
            <a:r>
              <a:rPr lang="sv-SE" dirty="0"/>
              <a:t>Hur ser evidensen ut - LDL</a:t>
            </a:r>
          </a:p>
        </p:txBody>
      </p:sp>
      <p:pic>
        <p:nvPicPr>
          <p:cNvPr id="22" name="Bildobjekt 3"/>
          <p:cNvPicPr>
            <a:picLocks noChangeAspect="1"/>
          </p:cNvPicPr>
          <p:nvPr/>
        </p:nvPicPr>
        <p:blipFill>
          <a:blip r:embed="rId4"/>
          <a:stretch>
            <a:fillRect/>
          </a:stretch>
        </p:blipFill>
        <p:spPr>
          <a:xfrm>
            <a:off x="2882803" y="1500226"/>
            <a:ext cx="4925599" cy="4711443"/>
          </a:xfrm>
          <a:prstGeom prst="rect">
            <a:avLst/>
          </a:prstGeom>
          <a:effectLst>
            <a:outerShdw blurRad="63500" sx="102000" sy="102000" algn="ctr" rotWithShape="0">
              <a:prstClr val="black">
                <a:alpha val="40000"/>
              </a:prstClr>
            </a:outerShdw>
          </a:effectLst>
        </p:spPr>
      </p:pic>
      <p:sp>
        <p:nvSpPr>
          <p:cNvPr id="18"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3"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5"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Text Box 24">
            <a:hlinkClick r:id="rId9" action="ppaction://hlinksldjump"/>
          </p:cNvPr>
          <p:cNvSpPr txBox="1">
            <a:spLocks noChangeArrowheads="1"/>
          </p:cNvSpPr>
          <p:nvPr/>
        </p:nvSpPr>
        <p:spPr bwMode="auto">
          <a:xfrm>
            <a:off x="4714876" y="568325"/>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Bedömning</a:t>
            </a:r>
          </a:p>
        </p:txBody>
      </p:sp>
      <p:sp>
        <p:nvSpPr>
          <p:cNvPr id="28" name="Text Box 25">
            <a:hlinkClick r:id="rId10" action="ppaction://hlinksldjump"/>
          </p:cNvPr>
          <p:cNvSpPr txBox="1">
            <a:spLocks noChangeArrowheads="1"/>
          </p:cNvSpPr>
          <p:nvPr/>
        </p:nvSpPr>
        <p:spPr bwMode="auto">
          <a:xfrm>
            <a:off x="5338347" y="578753"/>
            <a:ext cx="517524" cy="26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err="1">
                <a:solidFill>
                  <a:srgbClr val="5D5D4C"/>
                </a:solidFill>
              </a:rPr>
              <a:t>Målvärden</a:t>
            </a:r>
            <a:endParaRPr lang="sv-SE" sz="800" dirty="0">
              <a:solidFill>
                <a:srgbClr val="5D5D4C"/>
              </a:solidFill>
            </a:endParaRPr>
          </a:p>
        </p:txBody>
      </p:sp>
      <p:sp>
        <p:nvSpPr>
          <p:cNvPr id="29" name="Text Box 27">
            <a:hlinkClick r:id="rId11" action="ppaction://hlinksldjump"/>
          </p:cNvPr>
          <p:cNvSpPr txBox="1">
            <a:spLocks noChangeArrowheads="1"/>
          </p:cNvSpPr>
          <p:nvPr/>
        </p:nvSpPr>
        <p:spPr bwMode="auto">
          <a:xfrm>
            <a:off x="6364699" y="578753"/>
            <a:ext cx="826671"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Fysisk träning</a:t>
            </a:r>
          </a:p>
        </p:txBody>
      </p:sp>
      <p:sp>
        <p:nvSpPr>
          <p:cNvPr id="30" name="Text Box 29">
            <a:hlinkClick r:id="rId12" action="ppaction://hlinksldjump"/>
          </p:cNvPr>
          <p:cNvSpPr txBox="1">
            <a:spLocks noChangeArrowheads="1"/>
          </p:cNvSpPr>
          <p:nvPr/>
        </p:nvSpPr>
        <p:spPr bwMode="auto">
          <a:xfrm>
            <a:off x="5876925" y="578753"/>
            <a:ext cx="400553"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Rökning</a:t>
            </a:r>
          </a:p>
        </p:txBody>
      </p:sp>
      <p:sp>
        <p:nvSpPr>
          <p:cNvPr id="31" name="Text Box 27">
            <a:hlinkClick r:id="rId13" action="ppaction://hlinksldjump"/>
          </p:cNvPr>
          <p:cNvSpPr txBox="1">
            <a:spLocks noChangeArrowheads="1"/>
          </p:cNvSpPr>
          <p:nvPr/>
        </p:nvSpPr>
        <p:spPr bwMode="auto">
          <a:xfrm>
            <a:off x="7117839" y="5683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Kolesterol</a:t>
            </a:r>
          </a:p>
        </p:txBody>
      </p:sp>
      <p:sp>
        <p:nvSpPr>
          <p:cNvPr id="32" name="Text Box 27">
            <a:hlinkClick r:id="rId14" action="ppaction://hlinksldjump"/>
          </p:cNvPr>
          <p:cNvSpPr txBox="1">
            <a:spLocks noChangeArrowheads="1"/>
          </p:cNvSpPr>
          <p:nvPr/>
        </p:nvSpPr>
        <p:spPr bwMode="auto">
          <a:xfrm>
            <a:off x="7717883" y="5936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Blodtryck</a:t>
            </a:r>
          </a:p>
        </p:txBody>
      </p:sp>
      <p:grpSp>
        <p:nvGrpSpPr>
          <p:cNvPr id="17" name="Group 16"/>
          <p:cNvGrpSpPr/>
          <p:nvPr/>
        </p:nvGrpSpPr>
        <p:grpSpPr>
          <a:xfrm>
            <a:off x="4151110" y="34542"/>
            <a:ext cx="1050221" cy="332844"/>
            <a:chOff x="4593871" y="1468705"/>
            <a:chExt cx="1050221" cy="332844"/>
          </a:xfrm>
        </p:grpSpPr>
        <p:pic>
          <p:nvPicPr>
            <p:cNvPr id="19" name="Picture 18"/>
            <p:cNvPicPr>
              <a:picLocks noChangeAspect="1"/>
            </p:cNvPicPr>
            <p:nvPr/>
          </p:nvPicPr>
          <p:blipFill>
            <a:blip r:embed="rId15"/>
            <a:stretch>
              <a:fillRect/>
            </a:stretch>
          </p:blipFill>
          <p:spPr>
            <a:xfrm>
              <a:off x="4659864" y="1479052"/>
              <a:ext cx="879733" cy="266700"/>
            </a:xfrm>
            <a:prstGeom prst="rect">
              <a:avLst/>
            </a:prstGeom>
          </p:spPr>
        </p:pic>
        <p:sp>
          <p:nvSpPr>
            <p:cNvPr id="24" name="Rectangle 42">
              <a:hlinkClick r:id="rId9"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33" name="TextBox 32"/>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Cannon CP et al. NEJM 2015; DOI: 10.1056/NEJMoa1410489. IMPROVE-IT </a:t>
            </a:r>
          </a:p>
        </p:txBody>
      </p:sp>
      <p:grpSp>
        <p:nvGrpSpPr>
          <p:cNvPr id="26" name="Group 25"/>
          <p:cNvGrpSpPr/>
          <p:nvPr/>
        </p:nvGrpSpPr>
        <p:grpSpPr>
          <a:xfrm>
            <a:off x="11881377" y="1948037"/>
            <a:ext cx="276225" cy="1257300"/>
            <a:chOff x="11881377" y="1948037"/>
            <a:chExt cx="276225" cy="1257300"/>
          </a:xfrm>
        </p:grpSpPr>
        <p:pic>
          <p:nvPicPr>
            <p:cNvPr id="34" name="Picture 33"/>
            <p:cNvPicPr>
              <a:picLocks noChangeAspect="1"/>
            </p:cNvPicPr>
            <p:nvPr/>
          </p:nvPicPr>
          <p:blipFill>
            <a:blip r:embed="rId16"/>
            <a:stretch>
              <a:fillRect/>
            </a:stretch>
          </p:blipFill>
          <p:spPr>
            <a:xfrm>
              <a:off x="11881377" y="1948037"/>
              <a:ext cx="276225" cy="1257300"/>
            </a:xfrm>
            <a:prstGeom prst="rect">
              <a:avLst/>
            </a:prstGeom>
          </p:spPr>
        </p:pic>
        <p:sp>
          <p:nvSpPr>
            <p:cNvPr id="35" name="Rectangle 3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764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ext Box 24">
            <a:hlinkClick r:id="rId3" action="ppaction://hlinksldjump"/>
          </p:cNvPr>
          <p:cNvSpPr txBox="1">
            <a:spLocks noChangeArrowheads="1"/>
          </p:cNvSpPr>
          <p:nvPr/>
        </p:nvSpPr>
        <p:spPr bwMode="auto">
          <a:xfrm>
            <a:off x="4714876" y="568325"/>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Bedömning</a:t>
            </a:r>
          </a:p>
        </p:txBody>
      </p:sp>
      <p:sp>
        <p:nvSpPr>
          <p:cNvPr id="59398" name="Text Box 25">
            <a:hlinkClick r:id="rId4" action="ppaction://hlinksldjump"/>
          </p:cNvPr>
          <p:cNvSpPr txBox="1">
            <a:spLocks noChangeArrowheads="1"/>
          </p:cNvSpPr>
          <p:nvPr/>
        </p:nvSpPr>
        <p:spPr bwMode="auto">
          <a:xfrm>
            <a:off x="5338347" y="578753"/>
            <a:ext cx="517524" cy="26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err="1">
                <a:solidFill>
                  <a:srgbClr val="5D5D4C"/>
                </a:solidFill>
              </a:rPr>
              <a:t>Målvärden</a:t>
            </a:r>
            <a:endParaRPr lang="sv-SE" sz="800" dirty="0">
              <a:solidFill>
                <a:srgbClr val="5D5D4C"/>
              </a:solidFill>
            </a:endParaRPr>
          </a:p>
        </p:txBody>
      </p:sp>
      <p:sp>
        <p:nvSpPr>
          <p:cNvPr id="59399" name="Text Box 27">
            <a:hlinkClick r:id="rId5" action="ppaction://hlinksldjump"/>
          </p:cNvPr>
          <p:cNvSpPr txBox="1">
            <a:spLocks noChangeArrowheads="1"/>
          </p:cNvSpPr>
          <p:nvPr/>
        </p:nvSpPr>
        <p:spPr bwMode="auto">
          <a:xfrm>
            <a:off x="6364699" y="578753"/>
            <a:ext cx="826671"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Fysisk träning</a:t>
            </a:r>
          </a:p>
        </p:txBody>
      </p:sp>
      <p:sp>
        <p:nvSpPr>
          <p:cNvPr id="59400" name="Text Box 29">
            <a:hlinkClick r:id="rId6" action="ppaction://hlinksldjump"/>
          </p:cNvPr>
          <p:cNvSpPr txBox="1">
            <a:spLocks noChangeArrowheads="1"/>
          </p:cNvSpPr>
          <p:nvPr/>
        </p:nvSpPr>
        <p:spPr bwMode="auto">
          <a:xfrm>
            <a:off x="5876925" y="578753"/>
            <a:ext cx="400553" cy="2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Rökning</a:t>
            </a:r>
          </a:p>
        </p:txBody>
      </p:sp>
      <p:sp>
        <p:nvSpPr>
          <p:cNvPr id="59401" name="Text Box 27">
            <a:hlinkClick r:id="rId7" action="ppaction://hlinksldjump"/>
          </p:cNvPr>
          <p:cNvSpPr txBox="1">
            <a:spLocks noChangeArrowheads="1"/>
          </p:cNvSpPr>
          <p:nvPr/>
        </p:nvSpPr>
        <p:spPr bwMode="auto">
          <a:xfrm>
            <a:off x="7117839" y="5683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Kolesterol</a:t>
            </a:r>
          </a:p>
        </p:txBody>
      </p:sp>
      <p:sp>
        <p:nvSpPr>
          <p:cNvPr id="59408" name="Rectangle 16">
            <a:hlinkClick r:id="rId8"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ubrik 1"/>
          <p:cNvSpPr>
            <a:spLocks noGrp="1"/>
          </p:cNvSpPr>
          <p:nvPr>
            <p:ph type="title"/>
          </p:nvPr>
        </p:nvSpPr>
        <p:spPr>
          <a:xfrm>
            <a:off x="609600" y="987922"/>
            <a:ext cx="10068984" cy="555625"/>
          </a:xfrm>
        </p:spPr>
        <p:txBody>
          <a:bodyPr>
            <a:normAutofit/>
          </a:bodyPr>
          <a:lstStyle/>
          <a:p>
            <a:r>
              <a:rPr lang="sv-SE" dirty="0"/>
              <a:t>Hur ser evidensen ut – blodtryck</a:t>
            </a:r>
          </a:p>
        </p:txBody>
      </p:sp>
      <p:sp>
        <p:nvSpPr>
          <p:cNvPr id="24" name="Text Box 27">
            <a:hlinkClick r:id="rId9" action="ppaction://hlinksldjump"/>
          </p:cNvPr>
          <p:cNvSpPr txBox="1">
            <a:spLocks noChangeArrowheads="1"/>
          </p:cNvSpPr>
          <p:nvPr/>
        </p:nvSpPr>
        <p:spPr bwMode="auto">
          <a:xfrm>
            <a:off x="7717883" y="593625"/>
            <a:ext cx="690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Blodtryck</a:t>
            </a:r>
          </a:p>
        </p:txBody>
      </p:sp>
      <p:sp>
        <p:nvSpPr>
          <p:cNvPr id="22" name="Platshållare för innehåll 2"/>
          <p:cNvSpPr txBox="1">
            <a:spLocks/>
          </p:cNvSpPr>
          <p:nvPr/>
        </p:nvSpPr>
        <p:spPr>
          <a:xfrm>
            <a:off x="6797280" y="4103163"/>
            <a:ext cx="4313885" cy="1888341"/>
          </a:xfrm>
          <a:prstGeom prst="rect">
            <a:avLst/>
          </a:prstGeom>
        </p:spPr>
        <p:txBody>
          <a:bodyPr/>
          <a:lstStyle>
            <a:lvl1pPr marL="238125" indent="-238125" algn="l" rtl="0" eaLnBrk="0" fontAlgn="base" hangingPunct="0">
              <a:lnSpc>
                <a:spcPct val="90000"/>
              </a:lnSpc>
              <a:spcBef>
                <a:spcPct val="45000"/>
              </a:spcBef>
              <a:spcAft>
                <a:spcPct val="0"/>
              </a:spcAft>
              <a:buSzPct val="50000"/>
              <a:buFont typeface="Arial" charset="0"/>
              <a:buBlip>
                <a:blip r:embed="rId10"/>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pPr marL="0" indent="0">
              <a:buFont typeface="Arial" charset="0"/>
              <a:buNone/>
            </a:pPr>
            <a:r>
              <a:rPr lang="sv-SE" kern="0" dirty="0"/>
              <a:t>Metaanalys:</a:t>
            </a:r>
          </a:p>
          <a:p>
            <a:pPr marL="0" indent="0">
              <a:buFont typeface="Arial" charset="0"/>
              <a:buNone/>
            </a:pPr>
            <a:r>
              <a:rPr lang="sv-SE" sz="1600" kern="0" dirty="0"/>
              <a:t>Total mortalitet och hjärtinfarkt reduceras med 13.7 resp 13.3 per 1000 behandlade individer med antihypertensiva läkemedel</a:t>
            </a:r>
          </a:p>
          <a:p>
            <a:pPr marL="0" indent="0">
              <a:buNone/>
            </a:pPr>
            <a:endParaRPr lang="sv-SE" kern="0" dirty="0"/>
          </a:p>
        </p:txBody>
      </p:sp>
      <p:pic>
        <p:nvPicPr>
          <p:cNvPr id="25" name="Bild 4" descr="Image"/>
          <p:cNvPicPr/>
          <p:nvPr/>
        </p:nvPicPr>
        <p:blipFill>
          <a:blip r:embed="rId11" cstate="print"/>
          <a:srcRect/>
          <a:stretch>
            <a:fillRect/>
          </a:stretch>
        </p:blipFill>
        <p:spPr bwMode="auto">
          <a:xfrm>
            <a:off x="638927" y="2344787"/>
            <a:ext cx="4988150" cy="35167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Rubrik 1"/>
          <p:cNvSpPr txBox="1">
            <a:spLocks/>
          </p:cNvSpPr>
          <p:nvPr/>
        </p:nvSpPr>
        <p:spPr bwMode="auto">
          <a:xfrm>
            <a:off x="638927" y="1763536"/>
            <a:ext cx="1106631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HOPE studien: </a:t>
            </a:r>
            <a:r>
              <a:rPr lang="sv-SE" sz="1800" kern="0" dirty="0"/>
              <a:t>4.5 års uppföljning; reduktion av CV död, AMI, stroke 14.1% vs 17.7% </a:t>
            </a:r>
            <a:r>
              <a:rPr lang="sv-SE" sz="1800" kern="0" baseline="30000" dirty="0"/>
              <a:t>1</a:t>
            </a:r>
          </a:p>
        </p:txBody>
      </p:sp>
      <p:sp>
        <p:nvSpPr>
          <p:cNvPr id="23" name="Rectangle 37">
            <a:hlinkClick r:id="rId12"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Rectangle 38">
            <a:hlinkClick r:id="rId13"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8" name="Rectangle 39">
            <a:hlinkClick r:id="rId14"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9" name="Rectangle 41">
            <a:hlinkClick r:id="rId15"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9" name="Group 18"/>
          <p:cNvGrpSpPr/>
          <p:nvPr/>
        </p:nvGrpSpPr>
        <p:grpSpPr>
          <a:xfrm>
            <a:off x="4151110" y="34542"/>
            <a:ext cx="1050221" cy="332844"/>
            <a:chOff x="4593871" y="1468705"/>
            <a:chExt cx="1050221" cy="332844"/>
          </a:xfrm>
        </p:grpSpPr>
        <p:pic>
          <p:nvPicPr>
            <p:cNvPr id="20" name="Picture 19"/>
            <p:cNvPicPr>
              <a:picLocks noChangeAspect="1"/>
            </p:cNvPicPr>
            <p:nvPr/>
          </p:nvPicPr>
          <p:blipFill>
            <a:blip r:embed="rId16"/>
            <a:stretch>
              <a:fillRect/>
            </a:stretch>
          </p:blipFill>
          <p:spPr>
            <a:xfrm>
              <a:off x="4659864" y="1479052"/>
              <a:ext cx="879733" cy="266700"/>
            </a:xfrm>
            <a:prstGeom prst="rect">
              <a:avLst/>
            </a:prstGeom>
          </p:spPr>
        </p:pic>
        <p:sp>
          <p:nvSpPr>
            <p:cNvPr id="31" name="Rectangle 42">
              <a:hlinkClick r:id="rId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32" name="TextBox 31"/>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1. Yusuf S et al, N Engl J Med 2000; 342:145.  2. Thompson AM et al. JAMA 2011;305(9):913-922. doi:10.1001/jama.2011.250</a:t>
            </a:r>
          </a:p>
        </p:txBody>
      </p:sp>
      <p:grpSp>
        <p:nvGrpSpPr>
          <p:cNvPr id="30" name="Group 29"/>
          <p:cNvGrpSpPr/>
          <p:nvPr/>
        </p:nvGrpSpPr>
        <p:grpSpPr>
          <a:xfrm>
            <a:off x="11881377" y="1948037"/>
            <a:ext cx="276225" cy="1257300"/>
            <a:chOff x="11881377" y="1948037"/>
            <a:chExt cx="276225" cy="1257300"/>
          </a:xfrm>
        </p:grpSpPr>
        <p:pic>
          <p:nvPicPr>
            <p:cNvPr id="33" name="Picture 32"/>
            <p:cNvPicPr>
              <a:picLocks noChangeAspect="1"/>
            </p:cNvPicPr>
            <p:nvPr/>
          </p:nvPicPr>
          <p:blipFill>
            <a:blip r:embed="rId17"/>
            <a:stretch>
              <a:fillRect/>
            </a:stretch>
          </p:blipFill>
          <p:spPr>
            <a:xfrm>
              <a:off x="11881377" y="1948037"/>
              <a:ext cx="276225" cy="1257300"/>
            </a:xfrm>
            <a:prstGeom prst="rect">
              <a:avLst/>
            </a:prstGeom>
          </p:spPr>
        </p:pic>
        <p:sp>
          <p:nvSpPr>
            <p:cNvPr id="34" name="Rectangle 3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695563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25915" y="1504183"/>
            <a:ext cx="7216196" cy="1750269"/>
          </a:xfrm>
        </p:spPr>
        <p:txBody>
          <a:bodyPr>
            <a:normAutofit fontScale="90000"/>
          </a:bodyPr>
          <a:lstStyle/>
          <a:p>
            <a:pPr algn="l"/>
            <a:r>
              <a:rPr lang="sv-SE" sz="2800" dirty="0"/>
              <a:t>Hur hanteras sekundärprevention i Sverige 2016? </a:t>
            </a:r>
            <a:br>
              <a:rPr lang="sv-SE" sz="2800" dirty="0"/>
            </a:br>
            <a:br>
              <a:rPr lang="sv-SE" sz="2800" dirty="0"/>
            </a:br>
            <a:r>
              <a:rPr lang="sv-SE" sz="2800" dirty="0"/>
              <a:t>SEPHIA – Rökning</a:t>
            </a:r>
            <a:br>
              <a:rPr lang="sv-SE" sz="2800" dirty="0"/>
            </a:br>
            <a:r>
              <a:rPr lang="sv-SE" sz="2800" dirty="0"/>
              <a:t>Baseline (28%) resp 1 år (13%)</a:t>
            </a:r>
            <a:br>
              <a:rPr lang="sv-SE" sz="2800" dirty="0"/>
            </a:br>
            <a:endParaRPr lang="sv-SE" sz="2800" dirty="0"/>
          </a:p>
        </p:txBody>
      </p:sp>
      <p:sp>
        <p:nvSpPr>
          <p:cNvPr id="23"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4"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8"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5"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6"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7"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8"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9"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0"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sp>
        <p:nvSpPr>
          <p:cNvPr id="2" name="TextBox 1"/>
          <p:cNvSpPr txBox="1"/>
          <p:nvPr/>
        </p:nvSpPr>
        <p:spPr>
          <a:xfrm>
            <a:off x="4544628" y="6302713"/>
            <a:ext cx="5332043"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133 Figure 6. http://www.ucr.uu.se/swedeheart/index.php/dokument-sh/arsrapporter</a:t>
            </a:r>
            <a:endParaRPr lang="sv-SE" sz="1100" dirty="0">
              <a:solidFill>
                <a:schemeClr val="tx1">
                  <a:lumMod val="65000"/>
                  <a:lumOff val="35000"/>
                </a:schemeClr>
              </a:solidFill>
            </a:endParaRPr>
          </a:p>
        </p:txBody>
      </p:sp>
      <p:grpSp>
        <p:nvGrpSpPr>
          <p:cNvPr id="19" name="Group 18"/>
          <p:cNvGrpSpPr/>
          <p:nvPr/>
        </p:nvGrpSpPr>
        <p:grpSpPr>
          <a:xfrm>
            <a:off x="4151110" y="34542"/>
            <a:ext cx="1050221" cy="332844"/>
            <a:chOff x="4593871" y="1468705"/>
            <a:chExt cx="1050221" cy="332844"/>
          </a:xfrm>
        </p:grpSpPr>
        <p:pic>
          <p:nvPicPr>
            <p:cNvPr id="21" name="Picture 20"/>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6" name="Group 25"/>
          <p:cNvGrpSpPr/>
          <p:nvPr/>
        </p:nvGrpSpPr>
        <p:grpSpPr>
          <a:xfrm>
            <a:off x="11881377" y="1948037"/>
            <a:ext cx="276225" cy="1257300"/>
            <a:chOff x="11881377" y="1948037"/>
            <a:chExt cx="276225" cy="1257300"/>
          </a:xfrm>
        </p:grpSpPr>
        <p:pic>
          <p:nvPicPr>
            <p:cNvPr id="27" name="Picture 26"/>
            <p:cNvPicPr>
              <a:picLocks noChangeAspect="1"/>
            </p:cNvPicPr>
            <p:nvPr/>
          </p:nvPicPr>
          <p:blipFill>
            <a:blip r:embed="rId14"/>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30" name="Rectangle 18"/>
          <p:cNvSpPr txBox="1">
            <a:spLocks noChangeArrowheads="1"/>
          </p:cNvSpPr>
          <p:nvPr/>
        </p:nvSpPr>
        <p:spPr bwMode="auto">
          <a:xfrm>
            <a:off x="4544628" y="4699911"/>
            <a:ext cx="5980498" cy="133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6. </a:t>
            </a:r>
            <a:r>
              <a:rPr lang="en-GB" altLang="sv-SE" sz="1200" dirty="0"/>
              <a:t>Proportion of patients who were smokers at baseline and proportion at 2nd follow-up, per hospital with &gt; 10 smokers at baseline and 2nd follow-up 2016.</a:t>
            </a:r>
          </a:p>
        </p:txBody>
      </p:sp>
      <p:pic>
        <p:nvPicPr>
          <p:cNvPr id="31" name="Bildobjekt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6707" y="577275"/>
            <a:ext cx="34036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512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6"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7"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7"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8"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9"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0"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23" name="Picture 22"/>
            <p:cNvPicPr>
              <a:picLocks noChangeAspect="1"/>
            </p:cNvPicPr>
            <p:nvPr/>
          </p:nvPicPr>
          <p:blipFill>
            <a:blip r:embed="rId11"/>
            <a:stretch>
              <a:fillRect/>
            </a:stretch>
          </p:blipFill>
          <p:spPr>
            <a:xfrm>
              <a:off x="4659864" y="1479052"/>
              <a:ext cx="879733" cy="266700"/>
            </a:xfrm>
            <a:prstGeom prst="rect">
              <a:avLst/>
            </a:prstGeom>
          </p:spPr>
        </p:pic>
        <p:sp>
          <p:nvSpPr>
            <p:cNvPr id="24" name="Rectangle 42">
              <a:hlinkClick r:id="rId12"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TextBox 26"/>
          <p:cNvSpPr txBox="1"/>
          <p:nvPr/>
        </p:nvSpPr>
        <p:spPr>
          <a:xfrm>
            <a:off x="4625915" y="6283663"/>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Figure 23. http://www.ucr.uu.se/swedeheart/index.php/dokument-sh/arsrapporter</a:t>
            </a:r>
            <a:endParaRPr lang="sv-SE" sz="1100" dirty="0">
              <a:solidFill>
                <a:schemeClr val="tx1">
                  <a:lumMod val="65000"/>
                  <a:lumOff val="35000"/>
                </a:schemeClr>
              </a:solidFill>
            </a:endParaRPr>
          </a:p>
        </p:txBody>
      </p:sp>
      <p:grpSp>
        <p:nvGrpSpPr>
          <p:cNvPr id="25" name="Group 24"/>
          <p:cNvGrpSpPr/>
          <p:nvPr/>
        </p:nvGrpSpPr>
        <p:grpSpPr>
          <a:xfrm>
            <a:off x="11881377" y="1948037"/>
            <a:ext cx="276225" cy="1257300"/>
            <a:chOff x="11881377" y="1948037"/>
            <a:chExt cx="276225" cy="1257300"/>
          </a:xfrm>
        </p:grpSpPr>
        <p:pic>
          <p:nvPicPr>
            <p:cNvPr id="28" name="Picture 27"/>
            <p:cNvPicPr>
              <a:picLocks noChangeAspect="1"/>
            </p:cNvPicPr>
            <p:nvPr/>
          </p:nvPicPr>
          <p:blipFill>
            <a:blip r:embed="rId13"/>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30" name="Bildobjekt 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8992" y="568325"/>
            <a:ext cx="3386138"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8"/>
          <p:cNvSpPr txBox="1">
            <a:spLocks noChangeArrowheads="1"/>
          </p:cNvSpPr>
          <p:nvPr/>
        </p:nvSpPr>
        <p:spPr bwMode="auto">
          <a:xfrm>
            <a:off x="4544628" y="4704069"/>
            <a:ext cx="5592030" cy="10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23. </a:t>
            </a:r>
            <a:r>
              <a:rPr lang="en-GB" altLang="sv-SE" sz="1200" dirty="0"/>
              <a:t>Proportion of patients who have stopped smoking prior to the </a:t>
            </a:r>
            <a:br>
              <a:rPr lang="en-GB" altLang="sv-SE" sz="1200" dirty="0"/>
            </a:br>
            <a:r>
              <a:rPr lang="en-GB" altLang="sv-SE" sz="1200" dirty="0"/>
              <a:t>1st follow-up, per hospital with &gt; 10 patients and 1st follow-up 2016. </a:t>
            </a:r>
            <a:br>
              <a:rPr lang="en-GB" altLang="sv-SE" sz="1200" dirty="0"/>
            </a:br>
            <a:r>
              <a:rPr lang="en-GB" altLang="sv-SE" sz="1200" dirty="0"/>
              <a:t>Mean value for 2016, previous years in brackets.</a:t>
            </a:r>
          </a:p>
        </p:txBody>
      </p:sp>
      <p:sp>
        <p:nvSpPr>
          <p:cNvPr id="41" name="Rubrik 1"/>
          <p:cNvSpPr txBox="1">
            <a:spLocks/>
          </p:cNvSpPr>
          <p:nvPr/>
        </p:nvSpPr>
        <p:spPr bwMode="auto">
          <a:xfrm>
            <a:off x="4625915" y="1504183"/>
            <a:ext cx="7216196" cy="175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sz="2500" kern="0" dirty="0"/>
              <a:t>Hur hanteras sekundärprevention i Sverige 2016? </a:t>
            </a:r>
            <a:br>
              <a:rPr lang="sv-SE" sz="2500" kern="0" dirty="0"/>
            </a:br>
            <a:br>
              <a:rPr lang="sv-SE" sz="2500" kern="0" dirty="0"/>
            </a:br>
            <a:r>
              <a:rPr lang="sv-SE" sz="2500" kern="0" dirty="0"/>
              <a:t>SEPHIA – Rökning</a:t>
            </a:r>
            <a:br>
              <a:rPr lang="sv-SE" sz="2500" kern="0" dirty="0"/>
            </a:br>
            <a:r>
              <a:rPr lang="sv-SE" sz="2500" dirty="0"/>
              <a:t>Rökstopp vid första uppföljningen (61%)</a:t>
            </a:r>
            <a:br>
              <a:rPr lang="sv-SE" sz="2500" kern="0" dirty="0"/>
            </a:br>
            <a:endParaRPr lang="sv-SE" sz="2500" kern="0" dirty="0"/>
          </a:p>
        </p:txBody>
      </p:sp>
    </p:spTree>
    <p:extLst>
      <p:ext uri="{BB962C8B-B14F-4D97-AF65-F5344CB8AC3E}">
        <p14:creationId xmlns:p14="http://schemas.microsoft.com/office/powerpoint/2010/main" val="2229080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6"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7"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23" name="Picture 22"/>
            <p:cNvPicPr>
              <a:picLocks noChangeAspect="1"/>
            </p:cNvPicPr>
            <p:nvPr/>
          </p:nvPicPr>
          <p:blipFill>
            <a:blip r:embed="rId12"/>
            <a:stretch>
              <a:fillRect/>
            </a:stretch>
          </p:blipFill>
          <p:spPr>
            <a:xfrm>
              <a:off x="4659864" y="1479052"/>
              <a:ext cx="879733" cy="266700"/>
            </a:xfrm>
            <a:prstGeom prst="rect">
              <a:avLst/>
            </a:prstGeom>
          </p:spPr>
        </p:pic>
        <p:sp>
          <p:nvSpPr>
            <p:cNvPr id="24"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TextBox 26"/>
          <p:cNvSpPr txBox="1"/>
          <p:nvPr/>
        </p:nvSpPr>
        <p:spPr>
          <a:xfrm>
            <a:off x="5017122" y="6302713"/>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a:t>
            </a:r>
            <a:r>
              <a:rPr lang="en-US" sz="1100">
                <a:solidFill>
                  <a:schemeClr val="tx1">
                    <a:lumMod val="65000"/>
                    <a:lumOff val="35000"/>
                  </a:schemeClr>
                </a:solidFill>
              </a:rPr>
              <a:t>report 2016. Figure 24. </a:t>
            </a:r>
            <a:r>
              <a:rPr lang="en-US" sz="1100" dirty="0">
                <a:solidFill>
                  <a:schemeClr val="tx1">
                    <a:lumMod val="65000"/>
                    <a:lumOff val="35000"/>
                  </a:schemeClr>
                </a:solidFill>
              </a:rPr>
              <a:t>http://www.ucr.uu.se/swedeheart/index.php/dokument-sh/arsrapporter</a:t>
            </a:r>
            <a:endParaRPr lang="sv-SE" sz="1100" dirty="0">
              <a:solidFill>
                <a:schemeClr val="tx1">
                  <a:lumMod val="65000"/>
                  <a:lumOff val="35000"/>
                </a:schemeClr>
              </a:solidFill>
            </a:endParaRPr>
          </a:p>
        </p:txBody>
      </p:sp>
      <p:grpSp>
        <p:nvGrpSpPr>
          <p:cNvPr id="25" name="Group 24"/>
          <p:cNvGrpSpPr/>
          <p:nvPr/>
        </p:nvGrpSpPr>
        <p:grpSpPr>
          <a:xfrm>
            <a:off x="11881377" y="1948037"/>
            <a:ext cx="276225" cy="1257300"/>
            <a:chOff x="11881377" y="1948037"/>
            <a:chExt cx="276225" cy="1257300"/>
          </a:xfrm>
        </p:grpSpPr>
        <p:pic>
          <p:nvPicPr>
            <p:cNvPr id="28" name="Picture 27"/>
            <p:cNvPicPr>
              <a:picLocks noChangeAspect="1"/>
            </p:cNvPicPr>
            <p:nvPr/>
          </p:nvPicPr>
          <p:blipFill>
            <a:blip r:embed="rId14"/>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30" name="Bildobjekt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89103" y="667762"/>
            <a:ext cx="3360737"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8"/>
          <p:cNvSpPr txBox="1">
            <a:spLocks noChangeArrowheads="1"/>
          </p:cNvSpPr>
          <p:nvPr/>
        </p:nvSpPr>
        <p:spPr bwMode="auto">
          <a:xfrm>
            <a:off x="4544627" y="4699911"/>
            <a:ext cx="5673317" cy="152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sv-SE" sz="1200" b="1" dirty="0"/>
              <a:t>Figure 24. </a:t>
            </a:r>
            <a:r>
              <a:rPr lang="en-GB" altLang="sv-SE" sz="1200" dirty="0"/>
              <a:t>Proportion of patients who have stopped smoking prior to the 2nd follow-up, per hospital with &gt; 10 patients and 2nd follow-up 2016. Quality indicator is based on proportion of patients that have stopped smoking: 0.5 points for ≥ 60 %, 1 point for ≥ 70 %. Mean value for 2016, previous years in brackets.</a:t>
            </a:r>
          </a:p>
        </p:txBody>
      </p:sp>
      <p:sp>
        <p:nvSpPr>
          <p:cNvPr id="41" name="Rubrik 1">
            <a:extLst>
              <a:ext uri="{FF2B5EF4-FFF2-40B4-BE49-F238E27FC236}">
                <a16:creationId xmlns:a16="http://schemas.microsoft.com/office/drawing/2014/main" id="{3AB3628B-9926-44A8-B7A7-AEB8BB152F39}"/>
              </a:ext>
            </a:extLst>
          </p:cNvPr>
          <p:cNvSpPr txBox="1">
            <a:spLocks/>
          </p:cNvSpPr>
          <p:nvPr/>
        </p:nvSpPr>
        <p:spPr bwMode="auto">
          <a:xfrm>
            <a:off x="4625915" y="1504183"/>
            <a:ext cx="7216196" cy="175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sz="2500" kern="0" dirty="0"/>
              <a:t>Hur hanteras sekundärprevention i Sverige 2016? </a:t>
            </a:r>
            <a:br>
              <a:rPr lang="sv-SE" sz="2500" kern="0" dirty="0"/>
            </a:br>
            <a:br>
              <a:rPr lang="sv-SE" sz="2500" kern="0" dirty="0"/>
            </a:br>
            <a:r>
              <a:rPr lang="sv-SE" sz="2500" kern="0" dirty="0"/>
              <a:t>SEPHIA – Rökning</a:t>
            </a:r>
            <a:br>
              <a:rPr lang="sv-SE" sz="2500" kern="0" dirty="0"/>
            </a:br>
            <a:r>
              <a:rPr lang="sv-SE" sz="2500" dirty="0"/>
              <a:t>Rökstopp vid andra uppföljningen (55 %)</a:t>
            </a:r>
            <a:br>
              <a:rPr lang="sv-SE" sz="2500" kern="0" dirty="0"/>
            </a:br>
            <a:endParaRPr lang="sv-SE" sz="2500" kern="0" dirty="0"/>
          </a:p>
        </p:txBody>
      </p:sp>
    </p:spTree>
    <p:extLst>
      <p:ext uri="{BB962C8B-B14F-4D97-AF65-F5344CB8AC3E}">
        <p14:creationId xmlns:p14="http://schemas.microsoft.com/office/powerpoint/2010/main" val="133018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30888" y="1505260"/>
            <a:ext cx="7023047" cy="2047877"/>
          </a:xfrm>
        </p:spPr>
        <p:txBody>
          <a:bodyPr>
            <a:noAutofit/>
          </a:bodyPr>
          <a:lstStyle/>
          <a:p>
            <a:r>
              <a:rPr lang="sv-SE" sz="2500" dirty="0"/>
              <a:t>Hur hanteras sekundärprevention i Sverige 2016? </a:t>
            </a:r>
            <a:br>
              <a:rPr lang="sv-SE" sz="2500" dirty="0"/>
            </a:br>
            <a:br>
              <a:rPr lang="sv-SE" sz="2500" dirty="0"/>
            </a:br>
            <a:r>
              <a:rPr lang="sv-SE" sz="2500" dirty="0"/>
              <a:t>SEPHIA - Fysisk träning</a:t>
            </a:r>
            <a:br>
              <a:rPr lang="sv-SE" sz="2500" dirty="0"/>
            </a:br>
            <a:r>
              <a:rPr lang="sv-SE" sz="2500" dirty="0"/>
              <a:t>Deltagit i träning första året  (52%)</a:t>
            </a:r>
          </a:p>
        </p:txBody>
      </p:sp>
      <p:sp>
        <p:nvSpPr>
          <p:cNvPr id="2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PEGASUS</a:t>
            </a:r>
            <a:endParaRPr lang="sv-SE" sz="800" dirty="0">
              <a:solidFill>
                <a:srgbClr val="5D5D4C"/>
              </a:solidFill>
            </a:endParaRP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23" name="Group 22"/>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TextBox 26"/>
          <p:cNvSpPr txBox="1"/>
          <p:nvPr/>
        </p:nvSpPr>
        <p:spPr>
          <a:xfrm>
            <a:off x="4640219" y="6302713"/>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148 Figure 22 http://www.ucr.uu.se/swedeheart/index.php/dokument-sh/arsrapporter</a:t>
            </a:r>
            <a:endParaRPr lang="sv-SE" sz="1100" dirty="0">
              <a:solidFill>
                <a:schemeClr val="tx1">
                  <a:lumMod val="65000"/>
                  <a:lumOff val="35000"/>
                </a:schemeClr>
              </a:solidFill>
            </a:endParaRPr>
          </a:p>
        </p:txBody>
      </p:sp>
      <p:grpSp>
        <p:nvGrpSpPr>
          <p:cNvPr id="28" name="Group 27"/>
          <p:cNvGrpSpPr/>
          <p:nvPr/>
        </p:nvGrpSpPr>
        <p:grpSpPr>
          <a:xfrm>
            <a:off x="11881377" y="1948037"/>
            <a:ext cx="276225" cy="1257300"/>
            <a:chOff x="11881377" y="1948037"/>
            <a:chExt cx="276225" cy="1257300"/>
          </a:xfrm>
        </p:grpSpPr>
        <p:pic>
          <p:nvPicPr>
            <p:cNvPr id="29" name="Picture 28"/>
            <p:cNvPicPr>
              <a:picLocks noChangeAspect="1"/>
            </p:cNvPicPr>
            <p:nvPr/>
          </p:nvPicPr>
          <p:blipFill>
            <a:blip r:embed="rId14"/>
            <a:stretch>
              <a:fillRect/>
            </a:stretch>
          </p:blipFill>
          <p:spPr>
            <a:xfrm>
              <a:off x="11881377" y="1948037"/>
              <a:ext cx="276225" cy="1257300"/>
            </a:xfrm>
            <a:prstGeom prst="rect">
              <a:avLst/>
            </a:prstGeom>
          </p:spPr>
        </p:pic>
        <p:sp>
          <p:nvSpPr>
            <p:cNvPr id="30" name="Rectangle 29"/>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32" name="Bildobjekt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5834" y="584408"/>
            <a:ext cx="34036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18"/>
          <p:cNvSpPr txBox="1">
            <a:spLocks noChangeArrowheads="1"/>
          </p:cNvSpPr>
          <p:nvPr/>
        </p:nvSpPr>
        <p:spPr bwMode="auto">
          <a:xfrm>
            <a:off x="4544628" y="4706865"/>
            <a:ext cx="5789656" cy="10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22. </a:t>
            </a:r>
            <a:r>
              <a:rPr lang="en-GB" altLang="sv-SE" sz="1200" dirty="0"/>
              <a:t>Proportion of patients who have participated in a physical exercise program prior to the 2nd follow-up, per hospital with &gt; 10 patients and 2nd follow-up 2016. Quality indicator point is based on proportion of patients participating: 0.5 points for ≥ 50 %, 1 point for ≥ 60 %. Mean value for 2016, previous years in brackets.</a:t>
            </a:r>
          </a:p>
        </p:txBody>
      </p:sp>
    </p:spTree>
    <p:extLst>
      <p:ext uri="{BB962C8B-B14F-4D97-AF65-F5344CB8AC3E}">
        <p14:creationId xmlns:p14="http://schemas.microsoft.com/office/powerpoint/2010/main" val="21275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p:cNvSpPr>
          <p:nvPr>
            <p:ph type="title"/>
          </p:nvPr>
        </p:nvSpPr>
        <p:spPr/>
        <p:txBody>
          <a:bodyPr/>
          <a:lstStyle/>
          <a:p>
            <a:r>
              <a:rPr lang="sv-SE" dirty="0"/>
              <a:t>Dagens program</a:t>
            </a:r>
          </a:p>
        </p:txBody>
      </p:sp>
      <p:sp>
        <p:nvSpPr>
          <p:cNvPr id="31747" name="Rectangle 6"/>
          <p:cNvSpPr>
            <a:spLocks noGrp="1"/>
          </p:cNvSpPr>
          <p:nvPr>
            <p:ph idx="1"/>
          </p:nvPr>
        </p:nvSpPr>
        <p:spPr/>
        <p:txBody>
          <a:bodyPr/>
          <a:lstStyle/>
          <a:p>
            <a:r>
              <a:rPr lang="sv-SE" dirty="0" err="1"/>
              <a:t>Xx</a:t>
            </a:r>
            <a:endParaRPr lang="sv-SE" dirty="0"/>
          </a:p>
          <a:p>
            <a:r>
              <a:rPr lang="sv-SE" dirty="0" err="1"/>
              <a:t>Xx</a:t>
            </a:r>
            <a:endParaRPr lang="sv-SE" dirty="0"/>
          </a:p>
          <a:p>
            <a:r>
              <a:rPr lang="sv-SE" dirty="0" err="1"/>
              <a:t>Xx</a:t>
            </a:r>
            <a:endParaRPr lang="sv-SE" dirty="0"/>
          </a:p>
          <a:p>
            <a:r>
              <a:rPr lang="sv-SE" dirty="0" err="1"/>
              <a:t>Xx</a:t>
            </a:r>
            <a:endParaRPr lang="sv-SE" dirty="0"/>
          </a:p>
          <a:p>
            <a:r>
              <a:rPr lang="sv-SE" dirty="0" err="1"/>
              <a:t>Xx</a:t>
            </a:r>
            <a:endParaRPr lang="sv-SE" dirty="0"/>
          </a:p>
        </p:txBody>
      </p:sp>
      <p:sp>
        <p:nvSpPr>
          <p:cNvPr id="31758" name="Rectangle 14">
            <a:hlinkClick r:id="rId2"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2"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3"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4"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3" name="Group 2"/>
          <p:cNvGrpSpPr/>
          <p:nvPr/>
        </p:nvGrpSpPr>
        <p:grpSpPr>
          <a:xfrm>
            <a:off x="4151110" y="34542"/>
            <a:ext cx="1050221" cy="332844"/>
            <a:chOff x="4593871" y="1468705"/>
            <a:chExt cx="1050221" cy="332844"/>
          </a:xfrm>
        </p:grpSpPr>
        <p:pic>
          <p:nvPicPr>
            <p:cNvPr id="2" name="Picture 1"/>
            <p:cNvPicPr>
              <a:picLocks noChangeAspect="1"/>
            </p:cNvPicPr>
            <p:nvPr/>
          </p:nvPicPr>
          <p:blipFill>
            <a:blip r:embed="rId6"/>
            <a:stretch>
              <a:fillRect/>
            </a:stretch>
          </p:blipFill>
          <p:spPr>
            <a:xfrm>
              <a:off x="4659864" y="1479052"/>
              <a:ext cx="879733" cy="266700"/>
            </a:xfrm>
            <a:prstGeom prst="rect">
              <a:avLst/>
            </a:prstGeom>
          </p:spPr>
        </p:pic>
        <p:sp>
          <p:nvSpPr>
            <p:cNvPr id="16" name="Rectangle 42">
              <a:hlinkClick r:id="rId7"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5" name="Group 4"/>
          <p:cNvGrpSpPr/>
          <p:nvPr/>
        </p:nvGrpSpPr>
        <p:grpSpPr>
          <a:xfrm>
            <a:off x="11881377" y="1948037"/>
            <a:ext cx="276225" cy="1257300"/>
            <a:chOff x="11881377" y="1948037"/>
            <a:chExt cx="276225" cy="1257300"/>
          </a:xfrm>
        </p:grpSpPr>
        <p:pic>
          <p:nvPicPr>
            <p:cNvPr id="4" name="Picture 3"/>
            <p:cNvPicPr>
              <a:picLocks noChangeAspect="1"/>
            </p:cNvPicPr>
            <p:nvPr/>
          </p:nvPicPr>
          <p:blipFill>
            <a:blip r:embed="rId8"/>
            <a:stretch>
              <a:fillRect/>
            </a:stretch>
          </p:blipFill>
          <p:spPr>
            <a:xfrm>
              <a:off x="11881377" y="1948037"/>
              <a:ext cx="276225" cy="1257300"/>
            </a:xfrm>
            <a:prstGeom prst="rect">
              <a:avLst/>
            </a:prstGeom>
          </p:spPr>
        </p:pic>
        <p:sp>
          <p:nvSpPr>
            <p:cNvPr id="11" name="Rectangle 1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47807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25915" y="1497450"/>
            <a:ext cx="7255462" cy="2047877"/>
          </a:xfrm>
        </p:spPr>
        <p:txBody>
          <a:bodyPr>
            <a:normAutofit/>
          </a:bodyPr>
          <a:lstStyle/>
          <a:p>
            <a:r>
              <a:rPr lang="sv-SE" sz="2500" dirty="0"/>
              <a:t>Hur hanteras sekundärprevention i Sverige 2016?</a:t>
            </a:r>
            <a:br>
              <a:rPr lang="sv-SE" sz="2500" dirty="0"/>
            </a:br>
            <a:br>
              <a:rPr lang="sv-SE" sz="2500" dirty="0"/>
            </a:br>
            <a:r>
              <a:rPr lang="sv-SE" sz="2500" dirty="0"/>
              <a:t>SEPHIA – Lipider</a:t>
            </a:r>
            <a:br>
              <a:rPr lang="sv-SE" sz="2500" dirty="0"/>
            </a:br>
            <a:r>
              <a:rPr lang="sv-SE" sz="2500" dirty="0"/>
              <a:t>Medel LDL, Baseline (3.21) resp 1 år (1.90)</a:t>
            </a:r>
          </a:p>
        </p:txBody>
      </p:sp>
      <p:sp>
        <p:nvSpPr>
          <p:cNvPr id="26"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2"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5"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6"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7"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8"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9"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0"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9" name="Group 18"/>
          <p:cNvGrpSpPr/>
          <p:nvPr/>
        </p:nvGrpSpPr>
        <p:grpSpPr>
          <a:xfrm>
            <a:off x="4151110" y="34542"/>
            <a:ext cx="1050221" cy="332844"/>
            <a:chOff x="4593871" y="1468705"/>
            <a:chExt cx="1050221" cy="332844"/>
          </a:xfrm>
        </p:grpSpPr>
        <p:pic>
          <p:nvPicPr>
            <p:cNvPr id="20" name="Picture 19"/>
            <p:cNvPicPr>
              <a:picLocks noChangeAspect="1"/>
            </p:cNvPicPr>
            <p:nvPr/>
          </p:nvPicPr>
          <p:blipFill>
            <a:blip r:embed="rId12"/>
            <a:stretch>
              <a:fillRect/>
            </a:stretch>
          </p:blipFill>
          <p:spPr>
            <a:xfrm>
              <a:off x="4659864" y="1479052"/>
              <a:ext cx="879733" cy="266700"/>
            </a:xfrm>
            <a:prstGeom prst="rect">
              <a:avLst/>
            </a:prstGeom>
          </p:spPr>
        </p:pic>
        <p:sp>
          <p:nvSpPr>
            <p:cNvPr id="23"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5" name="TextBox 24"/>
          <p:cNvSpPr txBox="1"/>
          <p:nvPr/>
        </p:nvSpPr>
        <p:spPr>
          <a:xfrm>
            <a:off x="4625915" y="6314401"/>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134 Figure 7. http://www.ucr.uu.se/swedeheart/index.php/dokument-sh/arsrapporter</a:t>
            </a:r>
            <a:endParaRPr lang="sv-SE" sz="1100" dirty="0">
              <a:solidFill>
                <a:schemeClr val="tx1">
                  <a:lumMod val="65000"/>
                  <a:lumOff val="35000"/>
                </a:schemeClr>
              </a:solidFill>
            </a:endParaRPr>
          </a:p>
        </p:txBody>
      </p:sp>
      <p:grpSp>
        <p:nvGrpSpPr>
          <p:cNvPr id="24" name="Group 23"/>
          <p:cNvGrpSpPr/>
          <p:nvPr/>
        </p:nvGrpSpPr>
        <p:grpSpPr>
          <a:xfrm>
            <a:off x="11881377" y="1948037"/>
            <a:ext cx="276225" cy="1257300"/>
            <a:chOff x="11881377" y="1948037"/>
            <a:chExt cx="276225" cy="1257300"/>
          </a:xfrm>
        </p:grpSpPr>
        <p:pic>
          <p:nvPicPr>
            <p:cNvPr id="27" name="Picture 26"/>
            <p:cNvPicPr>
              <a:picLocks noChangeAspect="1"/>
            </p:cNvPicPr>
            <p:nvPr/>
          </p:nvPicPr>
          <p:blipFill>
            <a:blip r:embed="rId14"/>
            <a:stretch>
              <a:fillRect/>
            </a:stretch>
          </p:blipFill>
          <p:spPr>
            <a:xfrm>
              <a:off x="11881377" y="1948037"/>
              <a:ext cx="276225" cy="1257300"/>
            </a:xfrm>
            <a:prstGeom prst="rect">
              <a:avLst/>
            </a:prstGeom>
          </p:spPr>
        </p:pic>
        <p:sp>
          <p:nvSpPr>
            <p:cNvPr id="28" name="Rectangle 27"/>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29" name="Bildobjekt 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6409" y="584408"/>
            <a:ext cx="370205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8"/>
          <p:cNvSpPr txBox="1">
            <a:spLocks noChangeArrowheads="1"/>
          </p:cNvSpPr>
          <p:nvPr/>
        </p:nvSpPr>
        <p:spPr bwMode="auto">
          <a:xfrm>
            <a:off x="4555475" y="4706865"/>
            <a:ext cx="5723250" cy="109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7. </a:t>
            </a:r>
            <a:r>
              <a:rPr lang="en-GB" altLang="sv-SE" sz="1200" dirty="0"/>
              <a:t>Mean LDL-cholesterol level at baseline and at 2nd follow-up, per hospital with &gt; 10 patients at baseline and with 2nd follow-up 2016.</a:t>
            </a:r>
          </a:p>
        </p:txBody>
      </p:sp>
    </p:spTree>
    <p:extLst>
      <p:ext uri="{BB962C8B-B14F-4D97-AF65-F5344CB8AC3E}">
        <p14:creationId xmlns:p14="http://schemas.microsoft.com/office/powerpoint/2010/main" val="2052329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30159" y="1499905"/>
            <a:ext cx="7051767" cy="2105526"/>
          </a:xfrm>
        </p:spPr>
        <p:txBody>
          <a:bodyPr>
            <a:normAutofit/>
          </a:bodyPr>
          <a:lstStyle/>
          <a:p>
            <a:r>
              <a:rPr lang="sv-SE" sz="2500" dirty="0"/>
              <a:t>Hur hanteras sekundärprevention i Sverige 2016?</a:t>
            </a:r>
            <a:br>
              <a:rPr lang="sv-SE" sz="2500" dirty="0"/>
            </a:br>
            <a:br>
              <a:rPr lang="sv-SE" sz="2500" dirty="0"/>
            </a:br>
            <a:r>
              <a:rPr lang="sv-SE" sz="2500" dirty="0"/>
              <a:t>SEPHIA - Lipider vid första uppföljningen</a:t>
            </a:r>
            <a:br>
              <a:rPr lang="sv-SE" sz="2500" dirty="0"/>
            </a:br>
            <a:r>
              <a:rPr lang="sv-SE" sz="2500" dirty="0"/>
              <a:t>LDL &lt;1.8 (60%)</a:t>
            </a:r>
          </a:p>
        </p:txBody>
      </p:sp>
      <p:sp>
        <p:nvSpPr>
          <p:cNvPr id="2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23" name="Group 22"/>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TextBox 26"/>
          <p:cNvSpPr txBox="1"/>
          <p:nvPr/>
        </p:nvSpPr>
        <p:spPr>
          <a:xfrm>
            <a:off x="4544628" y="6302713"/>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153 Figure 27. http://www.ucr.uu.se/swedeheart/index.php/dokument-sh/arsrapporter</a:t>
            </a:r>
            <a:endParaRPr lang="sv-SE" sz="1100" dirty="0">
              <a:solidFill>
                <a:schemeClr val="tx1">
                  <a:lumMod val="65000"/>
                  <a:lumOff val="35000"/>
                </a:schemeClr>
              </a:solidFill>
            </a:endParaRPr>
          </a:p>
        </p:txBody>
      </p:sp>
      <p:grpSp>
        <p:nvGrpSpPr>
          <p:cNvPr id="28" name="Group 27"/>
          <p:cNvGrpSpPr/>
          <p:nvPr/>
        </p:nvGrpSpPr>
        <p:grpSpPr>
          <a:xfrm>
            <a:off x="11881377" y="1948037"/>
            <a:ext cx="276225" cy="1257300"/>
            <a:chOff x="11881377" y="1948037"/>
            <a:chExt cx="276225" cy="1257300"/>
          </a:xfrm>
        </p:grpSpPr>
        <p:pic>
          <p:nvPicPr>
            <p:cNvPr id="29" name="Picture 28"/>
            <p:cNvPicPr>
              <a:picLocks noChangeAspect="1"/>
            </p:cNvPicPr>
            <p:nvPr/>
          </p:nvPicPr>
          <p:blipFill>
            <a:blip r:embed="rId14"/>
            <a:stretch>
              <a:fillRect/>
            </a:stretch>
          </p:blipFill>
          <p:spPr>
            <a:xfrm>
              <a:off x="11881377" y="1948037"/>
              <a:ext cx="276225" cy="1257300"/>
            </a:xfrm>
            <a:prstGeom prst="rect">
              <a:avLst/>
            </a:prstGeom>
          </p:spPr>
        </p:pic>
        <p:sp>
          <p:nvSpPr>
            <p:cNvPr id="30" name="Rectangle 29"/>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39" name="Bildobjekt 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4118" y="568325"/>
            <a:ext cx="347980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8"/>
          <p:cNvSpPr txBox="1">
            <a:spLocks noChangeArrowheads="1"/>
          </p:cNvSpPr>
          <p:nvPr/>
        </p:nvSpPr>
        <p:spPr bwMode="auto">
          <a:xfrm>
            <a:off x="4544628" y="4699911"/>
            <a:ext cx="5815361" cy="107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27. </a:t>
            </a:r>
            <a:r>
              <a:rPr lang="en-GB" altLang="sv-SE" sz="1200" dirty="0"/>
              <a:t>Proportion of patients with LDL-cholesterol &lt; 1,8 </a:t>
            </a:r>
            <a:r>
              <a:rPr lang="en-GB" altLang="sv-SE" sz="1200" dirty="0" err="1"/>
              <a:t>mmol</a:t>
            </a:r>
            <a:r>
              <a:rPr lang="en-GB" altLang="sv-SE" sz="1200" dirty="0"/>
              <a:t>/L or </a:t>
            </a:r>
            <a:r>
              <a:rPr lang="en-GB" altLang="sv-SE" sz="1200" dirty="0" err="1"/>
              <a:t>apoB</a:t>
            </a:r>
            <a:r>
              <a:rPr lang="en-GB" altLang="sv-SE" sz="1200" dirty="0"/>
              <a:t> </a:t>
            </a:r>
            <a:br>
              <a:rPr lang="en-GB" altLang="sv-SE" sz="1200" dirty="0"/>
            </a:br>
            <a:r>
              <a:rPr lang="en-GB" altLang="sv-SE" sz="1200" dirty="0"/>
              <a:t>&lt; 0,8 g/L at the 1st follow-up, per hospital with &gt; 10 patients and 1st follow-up 2016. Mean value for 2016, previous years in brackets.</a:t>
            </a:r>
          </a:p>
        </p:txBody>
      </p:sp>
    </p:spTree>
    <p:extLst>
      <p:ext uri="{BB962C8B-B14F-4D97-AF65-F5344CB8AC3E}">
        <p14:creationId xmlns:p14="http://schemas.microsoft.com/office/powerpoint/2010/main" val="391833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35246" y="1498353"/>
            <a:ext cx="7018689" cy="2047877"/>
          </a:xfrm>
        </p:spPr>
        <p:txBody>
          <a:bodyPr>
            <a:noAutofit/>
          </a:bodyPr>
          <a:lstStyle/>
          <a:p>
            <a:r>
              <a:rPr lang="sv-SE" sz="2500" dirty="0"/>
              <a:t>Hur hanteras sekundärprevention i Sverige 2016?</a:t>
            </a:r>
            <a:br>
              <a:rPr lang="sv-SE" sz="2500" dirty="0"/>
            </a:br>
            <a:br>
              <a:rPr lang="sv-SE" sz="2500" dirty="0"/>
            </a:br>
            <a:r>
              <a:rPr lang="sv-SE" sz="2500" dirty="0"/>
              <a:t>SEPHIA - Lipider</a:t>
            </a:r>
            <a:br>
              <a:rPr lang="sv-SE" sz="2500" dirty="0"/>
            </a:br>
            <a:r>
              <a:rPr lang="sv-SE" sz="2500" dirty="0"/>
              <a:t>LDL &lt;1.8 alt &gt;50% reduktion efter 1 år (59%)</a:t>
            </a:r>
          </a:p>
        </p:txBody>
      </p:sp>
      <p:sp>
        <p:nvSpPr>
          <p:cNvPr id="2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23" name="Group 22"/>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8" name="TextBox 27"/>
          <p:cNvSpPr txBox="1"/>
          <p:nvPr/>
        </p:nvSpPr>
        <p:spPr>
          <a:xfrm>
            <a:off x="4550599" y="6302713"/>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154 Figure 28. http://www.ucr.uu.se/swedeheart/index.php/dokument-sh/arsrapporter</a:t>
            </a:r>
            <a:endParaRPr lang="sv-SE" sz="1100" dirty="0">
              <a:solidFill>
                <a:schemeClr val="tx1">
                  <a:lumMod val="65000"/>
                  <a:lumOff val="35000"/>
                </a:schemeClr>
              </a:solidFill>
            </a:endParaRPr>
          </a:p>
        </p:txBody>
      </p:sp>
      <p:grpSp>
        <p:nvGrpSpPr>
          <p:cNvPr id="27" name="Group 26"/>
          <p:cNvGrpSpPr/>
          <p:nvPr/>
        </p:nvGrpSpPr>
        <p:grpSpPr>
          <a:xfrm>
            <a:off x="11881377" y="1948037"/>
            <a:ext cx="276225" cy="1257300"/>
            <a:chOff x="11881377" y="1948037"/>
            <a:chExt cx="276225" cy="1257300"/>
          </a:xfrm>
        </p:grpSpPr>
        <p:pic>
          <p:nvPicPr>
            <p:cNvPr id="29" name="Picture 28"/>
            <p:cNvPicPr>
              <a:picLocks noChangeAspect="1"/>
            </p:cNvPicPr>
            <p:nvPr/>
          </p:nvPicPr>
          <p:blipFill>
            <a:blip r:embed="rId14"/>
            <a:stretch>
              <a:fillRect/>
            </a:stretch>
          </p:blipFill>
          <p:spPr>
            <a:xfrm>
              <a:off x="11881377" y="1948037"/>
              <a:ext cx="276225" cy="1257300"/>
            </a:xfrm>
            <a:prstGeom prst="rect">
              <a:avLst/>
            </a:prstGeom>
          </p:spPr>
        </p:pic>
        <p:sp>
          <p:nvSpPr>
            <p:cNvPr id="30" name="Rectangle 29"/>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32" name="Bildobjekt 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8406" y="828675"/>
            <a:ext cx="3390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18"/>
          <p:cNvSpPr txBox="1">
            <a:spLocks noChangeArrowheads="1"/>
          </p:cNvSpPr>
          <p:nvPr/>
        </p:nvSpPr>
        <p:spPr bwMode="auto">
          <a:xfrm>
            <a:off x="4544628" y="4706865"/>
            <a:ext cx="6456164" cy="17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28. </a:t>
            </a:r>
            <a:r>
              <a:rPr lang="en-GB" altLang="sv-SE" sz="1200" dirty="0"/>
              <a:t>Proportion of patients with LDL-cholesterol at goal &lt; 1,8 </a:t>
            </a:r>
            <a:r>
              <a:rPr lang="en-GB" altLang="sv-SE" sz="1200" dirty="0" err="1"/>
              <a:t>mmol</a:t>
            </a:r>
            <a:r>
              <a:rPr lang="en-GB" altLang="sv-SE" sz="1200" dirty="0"/>
              <a:t>/L or </a:t>
            </a:r>
            <a:r>
              <a:rPr lang="en-GB" altLang="sv-SE" sz="1200" dirty="0" err="1"/>
              <a:t>apoB</a:t>
            </a:r>
            <a:r>
              <a:rPr lang="en-GB" altLang="sv-SE" sz="1200" dirty="0"/>
              <a:t> &lt; 0,8 g/L at the 2nd follow-up, per hospital with &gt; 10 patients and 1st follow-up 2016. Quality indicator is based on proportion of patients attaining LDL-cholesterol goal: 0.5 points for ≥ 40 %, 1 point for ≥ 60 %. Mean value for 2016, previous years in brackets. Patients with &gt; 50 % reduction in LDL compared with baseline are also included.</a:t>
            </a:r>
          </a:p>
        </p:txBody>
      </p:sp>
    </p:spTree>
    <p:extLst>
      <p:ext uri="{BB962C8B-B14F-4D97-AF65-F5344CB8AC3E}">
        <p14:creationId xmlns:p14="http://schemas.microsoft.com/office/powerpoint/2010/main" val="184308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28756" y="1501340"/>
            <a:ext cx="7025179" cy="2047877"/>
          </a:xfrm>
        </p:spPr>
        <p:txBody>
          <a:bodyPr>
            <a:normAutofit fontScale="90000"/>
          </a:bodyPr>
          <a:lstStyle/>
          <a:p>
            <a:r>
              <a:rPr lang="sv-SE" sz="2800" dirty="0"/>
              <a:t>Hur hanteras sekundärprevention i Sverige 2016?</a:t>
            </a:r>
            <a:br>
              <a:rPr lang="sv-SE" sz="2800" dirty="0"/>
            </a:br>
            <a:br>
              <a:rPr lang="sv-SE" sz="2800" dirty="0"/>
            </a:br>
            <a:r>
              <a:rPr lang="sv-SE" sz="2800" dirty="0"/>
              <a:t>SEPHIA - Blodtryck </a:t>
            </a:r>
            <a:br>
              <a:rPr lang="sv-SE" sz="2800" dirty="0"/>
            </a:br>
            <a:r>
              <a:rPr lang="sv-SE" sz="2800" dirty="0"/>
              <a:t>Systoliskt blodtryck &lt;140 mmHg vid 1 år (77%)</a:t>
            </a:r>
          </a:p>
        </p:txBody>
      </p:sp>
      <p:sp>
        <p:nvSpPr>
          <p:cNvPr id="2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23" name="Group 22"/>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TextBox 26"/>
          <p:cNvSpPr txBox="1"/>
          <p:nvPr/>
        </p:nvSpPr>
        <p:spPr>
          <a:xfrm>
            <a:off x="4550588" y="6302713"/>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152 Figure 26. http://www.ucr.uu.se/swedeheart/index.php/dokument-sh/arsrapporter</a:t>
            </a:r>
            <a:endParaRPr lang="sv-SE" sz="1100" dirty="0">
              <a:solidFill>
                <a:schemeClr val="tx1">
                  <a:lumMod val="65000"/>
                  <a:lumOff val="35000"/>
                </a:schemeClr>
              </a:solidFill>
            </a:endParaRPr>
          </a:p>
        </p:txBody>
      </p:sp>
      <p:grpSp>
        <p:nvGrpSpPr>
          <p:cNvPr id="28" name="Group 27"/>
          <p:cNvGrpSpPr/>
          <p:nvPr/>
        </p:nvGrpSpPr>
        <p:grpSpPr>
          <a:xfrm>
            <a:off x="11881377" y="1948037"/>
            <a:ext cx="276225" cy="1257300"/>
            <a:chOff x="11881377" y="1948037"/>
            <a:chExt cx="276225" cy="1257300"/>
          </a:xfrm>
        </p:grpSpPr>
        <p:pic>
          <p:nvPicPr>
            <p:cNvPr id="29" name="Picture 28"/>
            <p:cNvPicPr>
              <a:picLocks noChangeAspect="1"/>
            </p:cNvPicPr>
            <p:nvPr/>
          </p:nvPicPr>
          <p:blipFill>
            <a:blip r:embed="rId14"/>
            <a:stretch>
              <a:fillRect/>
            </a:stretch>
          </p:blipFill>
          <p:spPr>
            <a:xfrm>
              <a:off x="11881377" y="1948037"/>
              <a:ext cx="276225" cy="1257300"/>
            </a:xfrm>
            <a:prstGeom prst="rect">
              <a:avLst/>
            </a:prstGeom>
          </p:spPr>
        </p:pic>
        <p:sp>
          <p:nvSpPr>
            <p:cNvPr id="30" name="Rectangle 29"/>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32" name="Rectangle 18"/>
          <p:cNvSpPr txBox="1">
            <a:spLocks noChangeArrowheads="1"/>
          </p:cNvSpPr>
          <p:nvPr/>
        </p:nvSpPr>
        <p:spPr bwMode="auto">
          <a:xfrm>
            <a:off x="4544628" y="4699911"/>
            <a:ext cx="6092270" cy="103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26. </a:t>
            </a:r>
            <a:r>
              <a:rPr lang="en-GB" altLang="sv-SE" sz="1200" dirty="0"/>
              <a:t>Proportion of patients with systolic blood pressure at goal &lt; 140 mmHg at the 2nd follow-up, per hospital with &gt; 10 patients and 1st follow-up 2016. Quality indicator is based on proportion of patients attaining systolic blood pressure goal: 0.5 points for ≥ 70 %, 1 point for ≥ 75 %. Mean value for 2016, previous years in brackets.</a:t>
            </a:r>
          </a:p>
        </p:txBody>
      </p:sp>
      <p:pic>
        <p:nvPicPr>
          <p:cNvPr id="39" name="Bildobjekt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9867" y="828675"/>
            <a:ext cx="3395663"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044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8" name="Rubrik 1"/>
          <p:cNvSpPr>
            <a:spLocks noGrp="1"/>
          </p:cNvSpPr>
          <p:nvPr>
            <p:ph type="title"/>
          </p:nvPr>
        </p:nvSpPr>
        <p:spPr>
          <a:xfrm>
            <a:off x="4635246" y="1501838"/>
            <a:ext cx="7159041" cy="2047877"/>
          </a:xfrm>
        </p:spPr>
        <p:txBody>
          <a:bodyPr>
            <a:normAutofit fontScale="90000"/>
          </a:bodyPr>
          <a:lstStyle/>
          <a:p>
            <a:r>
              <a:rPr lang="sv-SE" sz="2800" dirty="0"/>
              <a:t>Hur hanteras sekundärprevention i Sverige 2016?</a:t>
            </a:r>
            <a:br>
              <a:rPr lang="sv-SE" sz="2800" dirty="0"/>
            </a:br>
            <a:br>
              <a:rPr lang="sv-SE" sz="2800" dirty="0"/>
            </a:br>
            <a:r>
              <a:rPr lang="sv-SE" sz="2800" dirty="0"/>
              <a:t>SEPHIA – Sammanfattning (Q4)</a:t>
            </a:r>
            <a:br>
              <a:rPr lang="sv-SE" sz="2800" dirty="0"/>
            </a:br>
            <a:r>
              <a:rPr lang="sv-SE" sz="2800" dirty="0"/>
              <a:t>Uppnått alla mål för lipider, systoliskt BT, rökstopp och fysiskt träningsprogram efter ett år (26%)</a:t>
            </a:r>
          </a:p>
        </p:txBody>
      </p:sp>
      <p:sp>
        <p:nvSpPr>
          <p:cNvPr id="2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6"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4"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23" name="Group 22"/>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8" name="TextBox 27"/>
          <p:cNvSpPr txBox="1"/>
          <p:nvPr/>
        </p:nvSpPr>
        <p:spPr>
          <a:xfrm>
            <a:off x="4544628" y="6276342"/>
            <a:ext cx="5139634" cy="430887"/>
          </a:xfrm>
          <a:prstGeom prst="rect">
            <a:avLst/>
          </a:prstGeom>
          <a:noFill/>
        </p:spPr>
        <p:txBody>
          <a:bodyPr wrap="square" rtlCol="0">
            <a:spAutoFit/>
          </a:bodyPr>
          <a:lstStyle/>
          <a:p>
            <a:r>
              <a:rPr lang="en-US" sz="1100" dirty="0" err="1">
                <a:solidFill>
                  <a:schemeClr val="tx1">
                    <a:lumMod val="65000"/>
                    <a:lumOff val="35000"/>
                  </a:schemeClr>
                </a:solidFill>
              </a:rPr>
              <a:t>Swedeheart</a:t>
            </a:r>
            <a:r>
              <a:rPr lang="en-US" sz="1100" dirty="0">
                <a:solidFill>
                  <a:schemeClr val="tx1">
                    <a:lumMod val="65000"/>
                    <a:lumOff val="35000"/>
                  </a:schemeClr>
                </a:solidFill>
              </a:rPr>
              <a:t> annual report 2016. Page 156 Figure 30. http://www.ucr.uu.se/swedeheart/index.php/dokument-sh/arsrapporter</a:t>
            </a:r>
            <a:endParaRPr lang="sv-SE" sz="1100" dirty="0">
              <a:solidFill>
                <a:schemeClr val="tx1">
                  <a:lumMod val="65000"/>
                  <a:lumOff val="35000"/>
                </a:schemeClr>
              </a:solidFill>
            </a:endParaRPr>
          </a:p>
        </p:txBody>
      </p:sp>
      <p:grpSp>
        <p:nvGrpSpPr>
          <p:cNvPr id="27" name="Group 26"/>
          <p:cNvGrpSpPr/>
          <p:nvPr/>
        </p:nvGrpSpPr>
        <p:grpSpPr>
          <a:xfrm>
            <a:off x="11881377" y="1948037"/>
            <a:ext cx="276225" cy="1257300"/>
            <a:chOff x="11881377" y="1948037"/>
            <a:chExt cx="276225" cy="1257300"/>
          </a:xfrm>
        </p:grpSpPr>
        <p:pic>
          <p:nvPicPr>
            <p:cNvPr id="29" name="Picture 28"/>
            <p:cNvPicPr>
              <a:picLocks noChangeAspect="1"/>
            </p:cNvPicPr>
            <p:nvPr/>
          </p:nvPicPr>
          <p:blipFill>
            <a:blip r:embed="rId14"/>
            <a:stretch>
              <a:fillRect/>
            </a:stretch>
          </p:blipFill>
          <p:spPr>
            <a:xfrm>
              <a:off x="11881377" y="1948037"/>
              <a:ext cx="276225" cy="1257300"/>
            </a:xfrm>
            <a:prstGeom prst="rect">
              <a:avLst/>
            </a:prstGeom>
          </p:spPr>
        </p:pic>
        <p:sp>
          <p:nvSpPr>
            <p:cNvPr id="30" name="Rectangle 29"/>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pic>
        <p:nvPicPr>
          <p:cNvPr id="40" name="Bildobjekt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58556" y="584408"/>
            <a:ext cx="3497263"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8"/>
          <p:cNvSpPr txBox="1">
            <a:spLocks noChangeArrowheads="1"/>
          </p:cNvSpPr>
          <p:nvPr/>
        </p:nvSpPr>
        <p:spPr bwMode="auto">
          <a:xfrm>
            <a:off x="4544628" y="4699911"/>
            <a:ext cx="6782735" cy="179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sv-SE" sz="1200" b="1" dirty="0"/>
              <a:t>Figure 30. </a:t>
            </a:r>
            <a:r>
              <a:rPr lang="en-GB" altLang="sv-SE" sz="1200" dirty="0"/>
              <a:t>Proportion of patients reaching 4 out of 4 prevention goals (Q4): systolic blood pressure &lt; 140 mmHg, LDL-cholesterol &lt; 1.8 </a:t>
            </a:r>
            <a:r>
              <a:rPr lang="en-GB" altLang="sv-SE" sz="1200" dirty="0" err="1"/>
              <a:t>mmol</a:t>
            </a:r>
            <a:r>
              <a:rPr lang="en-GB" altLang="sv-SE" sz="1200" dirty="0"/>
              <a:t>/L (or &gt; 50 % reduction from baseline, or </a:t>
            </a:r>
            <a:r>
              <a:rPr lang="en-GB" altLang="sv-SE" sz="1200" dirty="0" err="1"/>
              <a:t>apoB</a:t>
            </a:r>
            <a:r>
              <a:rPr lang="en-GB" altLang="sv-SE" sz="1200" dirty="0"/>
              <a:t> </a:t>
            </a:r>
            <a:br>
              <a:rPr lang="en-GB" altLang="sv-SE" sz="1200" dirty="0"/>
            </a:br>
            <a:r>
              <a:rPr lang="en-GB" altLang="sv-SE" sz="1200" dirty="0"/>
              <a:t>&lt; 0.8 g/L) , abstinence from daily smoking, and participation in a physical exercise program, at 2nd follow-up post AMI, per hospital with &gt; 10 patients, where &gt; 50 % of patients in 2016 had complete data for Q4, and 2nd follow-up 2016. Mean value for 2016, previous years in brackets.</a:t>
            </a:r>
          </a:p>
        </p:txBody>
      </p:sp>
    </p:spTree>
    <p:extLst>
      <p:ext uri="{BB962C8B-B14F-4D97-AF65-F5344CB8AC3E}">
        <p14:creationId xmlns:p14="http://schemas.microsoft.com/office/powerpoint/2010/main" val="1686653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2"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5" name="Platshållare för innehåll 2"/>
          <p:cNvSpPr>
            <a:spLocks noGrp="1"/>
          </p:cNvSpPr>
          <p:nvPr>
            <p:ph idx="1"/>
          </p:nvPr>
        </p:nvSpPr>
        <p:spPr>
          <a:xfrm>
            <a:off x="471071" y="2092512"/>
            <a:ext cx="8229600" cy="2442411"/>
          </a:xfrm>
        </p:spPr>
        <p:txBody>
          <a:bodyPr/>
          <a:lstStyle/>
          <a:p>
            <a:r>
              <a:rPr lang="sv-SE" dirty="0"/>
              <a:t>Patienter under 75 år (</a:t>
            </a:r>
            <a:r>
              <a:rPr lang="sv-SE" dirty="0" err="1"/>
              <a:t>f.o.m</a:t>
            </a:r>
            <a:r>
              <a:rPr lang="sv-SE" dirty="0"/>
              <a:t> 2018 80 år)</a:t>
            </a:r>
          </a:p>
          <a:p>
            <a:r>
              <a:rPr lang="sv-SE" dirty="0"/>
              <a:t>Inkluderade 2015: 7155. Ej inkluderade: 2384. Ej inkluderade har i större utsträckning tidigare kardiovaskulär sjukdom och fler riskfaktorer.</a:t>
            </a:r>
          </a:p>
          <a:p>
            <a:r>
              <a:rPr lang="sv-SE" dirty="0"/>
              <a:t>Bortfall 20% vid första uppföljningen (</a:t>
            </a:r>
            <a:r>
              <a:rPr lang="sv-SE" dirty="0" err="1"/>
              <a:t>pers.com</a:t>
            </a:r>
            <a:r>
              <a:rPr lang="sv-SE" dirty="0"/>
              <a:t>).</a:t>
            </a:r>
          </a:p>
          <a:p>
            <a:r>
              <a:rPr lang="sv-SE" dirty="0"/>
              <a:t>Uppföljning 1 år; vad händer sedan?</a:t>
            </a:r>
          </a:p>
          <a:p>
            <a:endParaRPr lang="sv-SE" dirty="0"/>
          </a:p>
        </p:txBody>
      </p:sp>
      <p:sp>
        <p:nvSpPr>
          <p:cNvPr id="19"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Text Box 24">
            <a:hlinkClick r:id="rId6"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SEPHIA</a:t>
            </a:r>
          </a:p>
        </p:txBody>
      </p:sp>
      <p:sp>
        <p:nvSpPr>
          <p:cNvPr id="32" name="Text Box 48">
            <a:hlinkClick r:id="rId7"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3" name="Text Box 48">
            <a:hlinkClick r:id="rId7"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4" name="Text Box 48">
            <a:hlinkClick r:id="rId8"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5" name="Text Box 48">
            <a:hlinkClick r:id="rId9"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6" name="Text Box 48">
            <a:hlinkClick r:id="rId10"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23" name="Picture 22"/>
            <p:cNvPicPr>
              <a:picLocks noChangeAspect="1"/>
            </p:cNvPicPr>
            <p:nvPr/>
          </p:nvPicPr>
          <p:blipFill>
            <a:blip r:embed="rId11"/>
            <a:stretch>
              <a:fillRect/>
            </a:stretch>
          </p:blipFill>
          <p:spPr>
            <a:xfrm>
              <a:off x="4659864" y="1479052"/>
              <a:ext cx="879733" cy="266700"/>
            </a:xfrm>
            <a:prstGeom prst="rect">
              <a:avLst/>
            </a:prstGeom>
          </p:spPr>
        </p:pic>
        <p:sp>
          <p:nvSpPr>
            <p:cNvPr id="24" name="Rectangle 42">
              <a:hlinkClick r:id="rId12"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Rubrik 1"/>
          <p:cNvSpPr txBox="1">
            <a:spLocks/>
          </p:cNvSpPr>
          <p:nvPr/>
        </p:nvSpPr>
        <p:spPr bwMode="auto">
          <a:xfrm>
            <a:off x="471071" y="1055688"/>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SEPHIA - begränsningar</a:t>
            </a:r>
          </a:p>
        </p:txBody>
      </p:sp>
      <p:sp>
        <p:nvSpPr>
          <p:cNvPr id="28" name="TextBox 27"/>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S</a:t>
            </a:r>
            <a:r>
              <a:rPr lang="en-US" sz="1000" dirty="0" err="1">
                <a:solidFill>
                  <a:schemeClr val="tx1">
                    <a:lumMod val="65000"/>
                    <a:lumOff val="35000"/>
                  </a:schemeClr>
                </a:solidFill>
              </a:rPr>
              <a:t>wedeheart</a:t>
            </a:r>
            <a:r>
              <a:rPr lang="en-US" sz="1000" dirty="0">
                <a:solidFill>
                  <a:schemeClr val="tx1">
                    <a:lumMod val="65000"/>
                    <a:lumOff val="35000"/>
                  </a:schemeClr>
                </a:solidFill>
              </a:rPr>
              <a:t> annual report 2016. http://www.ucr.uu.se/swedeheart/index.php/dokument-sh/arsrapporter</a:t>
            </a:r>
          </a:p>
        </p:txBody>
      </p:sp>
      <p:grpSp>
        <p:nvGrpSpPr>
          <p:cNvPr id="25" name="Group 24"/>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3"/>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9842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Rubrik 1"/>
          <p:cNvSpPr txBox="1">
            <a:spLocks/>
          </p:cNvSpPr>
          <p:nvPr/>
        </p:nvSpPr>
        <p:spPr bwMode="auto">
          <a:xfrm>
            <a:off x="457200" y="920833"/>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Internationell utblick</a:t>
            </a:r>
            <a:endParaRPr lang="sv-SE" kern="0" dirty="0"/>
          </a:p>
        </p:txBody>
      </p:sp>
      <p:sp>
        <p:nvSpPr>
          <p:cNvPr id="15" name="Platshållare för innehåll 2"/>
          <p:cNvSpPr>
            <a:spLocks noGrp="1"/>
          </p:cNvSpPr>
          <p:nvPr>
            <p:ph idx="1"/>
          </p:nvPr>
        </p:nvSpPr>
        <p:spPr>
          <a:xfrm>
            <a:off x="457200" y="1756611"/>
            <a:ext cx="8229600" cy="4525963"/>
          </a:xfrm>
        </p:spPr>
        <p:txBody>
          <a:bodyPr>
            <a:normAutofit/>
          </a:bodyPr>
          <a:lstStyle/>
          <a:p>
            <a:pPr marL="0" indent="0">
              <a:buNone/>
            </a:pPr>
            <a:r>
              <a:rPr lang="sv-SE" dirty="0"/>
              <a:t>EUROASPIRE; rapport IV februari 2015</a:t>
            </a:r>
          </a:p>
          <a:p>
            <a:r>
              <a:rPr lang="sv-SE" dirty="0"/>
              <a:t>&lt; 80 år</a:t>
            </a:r>
          </a:p>
          <a:p>
            <a:r>
              <a:rPr lang="sv-SE" dirty="0"/>
              <a:t>Intervju 6 mån – 3 år efter händelsen (median 1.35 år)</a:t>
            </a:r>
          </a:p>
          <a:p>
            <a:r>
              <a:rPr lang="sv-SE" dirty="0"/>
              <a:t>CABG; PCI; AMI; UA (</a:t>
            </a:r>
            <a:r>
              <a:rPr lang="sv-SE" dirty="0" err="1"/>
              <a:t>diagnoskod</a:t>
            </a:r>
            <a:r>
              <a:rPr lang="sv-SE" dirty="0"/>
              <a:t> I20)</a:t>
            </a:r>
          </a:p>
          <a:p>
            <a:r>
              <a:rPr lang="sv-SE" dirty="0"/>
              <a:t>16426 journalgranskningar varav 7998 intervjuades inkl. provtagning</a:t>
            </a:r>
          </a:p>
          <a:p>
            <a:r>
              <a:rPr lang="sv-SE" dirty="0"/>
              <a:t>Saknade data data vid utskrivning; blodtryck 13%; rökning 26%</a:t>
            </a:r>
          </a:p>
        </p:txBody>
      </p:sp>
      <p:sp>
        <p:nvSpPr>
          <p:cNvPr id="19"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5"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2"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3"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Internationellt</a:t>
            </a:r>
          </a:p>
        </p:txBody>
      </p:sp>
      <p:sp>
        <p:nvSpPr>
          <p:cNvPr id="34"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5"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6"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2"/>
            <a:stretch>
              <a:fillRect/>
            </a:stretch>
          </p:blipFill>
          <p:spPr>
            <a:xfrm>
              <a:off x="4659864" y="1479052"/>
              <a:ext cx="879733" cy="266700"/>
            </a:xfrm>
            <a:prstGeom prst="rect">
              <a:avLst/>
            </a:prstGeom>
          </p:spPr>
        </p:pic>
        <p:sp>
          <p:nvSpPr>
            <p:cNvPr id="22"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3" name="TextBox 22"/>
          <p:cNvSpPr txBox="1"/>
          <p:nvPr/>
        </p:nvSpPr>
        <p:spPr>
          <a:xfrm>
            <a:off x="346708" y="6448473"/>
            <a:ext cx="9502143" cy="400110"/>
          </a:xfrm>
          <a:prstGeom prst="rect">
            <a:avLst/>
          </a:prstGeom>
          <a:noFill/>
        </p:spPr>
        <p:txBody>
          <a:bodyPr wrap="square" rtlCol="0">
            <a:spAutoFit/>
          </a:bodyPr>
          <a:lstStyle/>
          <a:p>
            <a:r>
              <a:rPr lang="en-US" sz="1000" dirty="0" err="1">
                <a:solidFill>
                  <a:schemeClr val="tx1">
                    <a:lumMod val="65000"/>
                    <a:lumOff val="35000"/>
                  </a:schemeClr>
                </a:solidFill>
              </a:rPr>
              <a:t>Kotseva</a:t>
            </a:r>
            <a:r>
              <a:rPr lang="en-US" sz="1000" dirty="0">
                <a:solidFill>
                  <a:schemeClr val="tx1">
                    <a:lumMod val="65000"/>
                    <a:lumOff val="35000"/>
                  </a:schemeClr>
                </a:solidFill>
              </a:rPr>
              <a:t> et al. </a:t>
            </a:r>
            <a:r>
              <a:rPr lang="en-US" sz="1000" dirty="0" err="1">
                <a:solidFill>
                  <a:schemeClr val="tx1">
                    <a:lumMod val="65000"/>
                    <a:lumOff val="35000"/>
                  </a:schemeClr>
                </a:solidFill>
              </a:rPr>
              <a:t>Eur</a:t>
            </a:r>
            <a:r>
              <a:rPr lang="en-US" sz="1000" dirty="0">
                <a:solidFill>
                  <a:schemeClr val="tx1">
                    <a:lumMod val="65000"/>
                    <a:lumOff val="35000"/>
                  </a:schemeClr>
                </a:solidFill>
              </a:rPr>
              <a:t> J of </a:t>
            </a:r>
            <a:r>
              <a:rPr lang="en-US" sz="1000" dirty="0" err="1">
                <a:solidFill>
                  <a:schemeClr val="tx1">
                    <a:lumMod val="65000"/>
                    <a:lumOff val="35000"/>
                  </a:schemeClr>
                </a:solidFill>
              </a:rPr>
              <a:t>Prev</a:t>
            </a:r>
            <a:r>
              <a:rPr lang="en-US" sz="1000" dirty="0">
                <a:solidFill>
                  <a:schemeClr val="tx1">
                    <a:lumMod val="65000"/>
                    <a:lumOff val="35000"/>
                  </a:schemeClr>
                </a:solidFill>
              </a:rPr>
              <a:t> Card 2015; DOI: 10.1177/2047487315569401 : A European Society of Cardiology survey on the lifestyle, risk factor and therapeutic management of coronary patients from 24 European Countries. EUROASPIRE IV </a:t>
            </a:r>
          </a:p>
        </p:txBody>
      </p:sp>
      <p:grpSp>
        <p:nvGrpSpPr>
          <p:cNvPr id="24" name="Group 23"/>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4"/>
            <a:stretch>
              <a:fillRect/>
            </a:stretch>
          </p:blipFill>
          <p:spPr>
            <a:xfrm>
              <a:off x="11881377" y="1948037"/>
              <a:ext cx="276225" cy="1257300"/>
            </a:xfrm>
            <a:prstGeom prst="rect">
              <a:avLst/>
            </a:prstGeom>
          </p:spPr>
        </p:pic>
        <p:sp>
          <p:nvSpPr>
            <p:cNvPr id="27" name="Rectangle 2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76043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Rubrik 1"/>
          <p:cNvSpPr txBox="1">
            <a:spLocks/>
          </p:cNvSpPr>
          <p:nvPr/>
        </p:nvSpPr>
        <p:spPr bwMode="auto">
          <a:xfrm>
            <a:off x="5282894" y="1696906"/>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sz="2900" dirty="0"/>
              <a:t>EUROASPIRE IV - Patientkarakteristika</a:t>
            </a:r>
          </a:p>
          <a:p>
            <a:r>
              <a:rPr lang="sv-SE" sz="1600" dirty="0"/>
              <a:t>48.7 % av granskade fall intervjuades</a:t>
            </a:r>
            <a:endParaRPr lang="sv-SE" sz="1600" kern="0" dirty="0"/>
          </a:p>
        </p:txBody>
      </p:sp>
      <p:pic>
        <p:nvPicPr>
          <p:cNvPr id="17" name="Bildobjekt 4"/>
          <p:cNvPicPr>
            <a:picLocks noChangeAspect="1"/>
          </p:cNvPicPr>
          <p:nvPr/>
        </p:nvPicPr>
        <p:blipFill>
          <a:blip r:embed="rId4"/>
          <a:stretch>
            <a:fillRect/>
          </a:stretch>
        </p:blipFill>
        <p:spPr>
          <a:xfrm>
            <a:off x="922673" y="724799"/>
            <a:ext cx="4174163" cy="5609622"/>
          </a:xfrm>
          <a:prstGeom prst="rect">
            <a:avLst/>
          </a:prstGeom>
          <a:effectLst>
            <a:outerShdw blurRad="63500" sx="102000" sy="102000" algn="ctr" rotWithShape="0">
              <a:prstClr val="black">
                <a:alpha val="40000"/>
              </a:prstClr>
            </a:outerShdw>
          </a:effectLst>
        </p:spPr>
      </p:pic>
      <p:sp>
        <p:nvSpPr>
          <p:cNvPr id="19"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2"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3"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Internationellt</a:t>
            </a:r>
          </a:p>
        </p:txBody>
      </p:sp>
      <p:sp>
        <p:nvSpPr>
          <p:cNvPr id="34"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5"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6"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8" name="Group 17"/>
          <p:cNvGrpSpPr/>
          <p:nvPr/>
        </p:nvGrpSpPr>
        <p:grpSpPr>
          <a:xfrm>
            <a:off x="4151110" y="34542"/>
            <a:ext cx="1050221" cy="332844"/>
            <a:chOff x="4593871" y="1468705"/>
            <a:chExt cx="1050221" cy="332844"/>
          </a:xfrm>
        </p:grpSpPr>
        <p:pic>
          <p:nvPicPr>
            <p:cNvPr id="23" name="Picture 22"/>
            <p:cNvPicPr>
              <a:picLocks noChangeAspect="1"/>
            </p:cNvPicPr>
            <p:nvPr/>
          </p:nvPicPr>
          <p:blipFill>
            <a:blip r:embed="rId13"/>
            <a:stretch>
              <a:fillRect/>
            </a:stretch>
          </p:blipFill>
          <p:spPr>
            <a:xfrm>
              <a:off x="4659864" y="1479052"/>
              <a:ext cx="879733" cy="266700"/>
            </a:xfrm>
            <a:prstGeom prst="rect">
              <a:avLst/>
            </a:prstGeom>
          </p:spPr>
        </p:pic>
        <p:sp>
          <p:nvSpPr>
            <p:cNvPr id="24"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5" name="TextBox 24"/>
          <p:cNvSpPr txBox="1"/>
          <p:nvPr/>
        </p:nvSpPr>
        <p:spPr>
          <a:xfrm>
            <a:off x="346708" y="6448473"/>
            <a:ext cx="9502143" cy="400110"/>
          </a:xfrm>
          <a:prstGeom prst="rect">
            <a:avLst/>
          </a:prstGeom>
          <a:noFill/>
        </p:spPr>
        <p:txBody>
          <a:bodyPr wrap="square" rtlCol="0">
            <a:spAutoFit/>
          </a:bodyPr>
          <a:lstStyle/>
          <a:p>
            <a:r>
              <a:rPr lang="en-US" sz="1000" dirty="0" err="1">
                <a:solidFill>
                  <a:schemeClr val="tx1">
                    <a:lumMod val="65000"/>
                    <a:lumOff val="35000"/>
                  </a:schemeClr>
                </a:solidFill>
              </a:rPr>
              <a:t>Kotseva</a:t>
            </a:r>
            <a:r>
              <a:rPr lang="en-US" sz="1000" dirty="0">
                <a:solidFill>
                  <a:schemeClr val="tx1">
                    <a:lumMod val="65000"/>
                    <a:lumOff val="35000"/>
                  </a:schemeClr>
                </a:solidFill>
              </a:rPr>
              <a:t> et al. </a:t>
            </a:r>
            <a:r>
              <a:rPr lang="en-US" sz="1000" dirty="0" err="1">
                <a:solidFill>
                  <a:schemeClr val="tx1">
                    <a:lumMod val="65000"/>
                    <a:lumOff val="35000"/>
                  </a:schemeClr>
                </a:solidFill>
              </a:rPr>
              <a:t>Eur</a:t>
            </a:r>
            <a:r>
              <a:rPr lang="en-US" sz="1000" dirty="0">
                <a:solidFill>
                  <a:schemeClr val="tx1">
                    <a:lumMod val="65000"/>
                    <a:lumOff val="35000"/>
                  </a:schemeClr>
                </a:solidFill>
              </a:rPr>
              <a:t> J of </a:t>
            </a:r>
            <a:r>
              <a:rPr lang="en-US" sz="1000" dirty="0" err="1">
                <a:solidFill>
                  <a:schemeClr val="tx1">
                    <a:lumMod val="65000"/>
                    <a:lumOff val="35000"/>
                  </a:schemeClr>
                </a:solidFill>
              </a:rPr>
              <a:t>Prev</a:t>
            </a:r>
            <a:r>
              <a:rPr lang="en-US" sz="1000" dirty="0">
                <a:solidFill>
                  <a:schemeClr val="tx1">
                    <a:lumMod val="65000"/>
                    <a:lumOff val="35000"/>
                  </a:schemeClr>
                </a:solidFill>
              </a:rPr>
              <a:t> Card 2015; DOI: 10.1177/2047487315569401 : A European Society of Cardiology survey on the lifestyle, risk factor and therapeutic management of coronary patients from 24 European Countries. EUROASPIRE IV </a:t>
            </a:r>
          </a:p>
        </p:txBody>
      </p:sp>
      <p:grpSp>
        <p:nvGrpSpPr>
          <p:cNvPr id="26" name="Group 25"/>
          <p:cNvGrpSpPr/>
          <p:nvPr/>
        </p:nvGrpSpPr>
        <p:grpSpPr>
          <a:xfrm>
            <a:off x="11881377" y="1948037"/>
            <a:ext cx="276225" cy="1257300"/>
            <a:chOff x="11881377" y="1948037"/>
            <a:chExt cx="276225" cy="1257300"/>
          </a:xfrm>
        </p:grpSpPr>
        <p:pic>
          <p:nvPicPr>
            <p:cNvPr id="27" name="Picture 26"/>
            <p:cNvPicPr>
              <a:picLocks noChangeAspect="1"/>
            </p:cNvPicPr>
            <p:nvPr/>
          </p:nvPicPr>
          <p:blipFill>
            <a:blip r:embed="rId15"/>
            <a:stretch>
              <a:fillRect/>
            </a:stretch>
          </p:blipFill>
          <p:spPr>
            <a:xfrm>
              <a:off x="11881377" y="1948037"/>
              <a:ext cx="276225" cy="1257300"/>
            </a:xfrm>
            <a:prstGeom prst="rect">
              <a:avLst/>
            </a:prstGeom>
          </p:spPr>
        </p:pic>
        <p:sp>
          <p:nvSpPr>
            <p:cNvPr id="28" name="Rectangle 27"/>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473876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Rubrik 1"/>
          <p:cNvSpPr txBox="1">
            <a:spLocks/>
          </p:cNvSpPr>
          <p:nvPr/>
        </p:nvSpPr>
        <p:spPr bwMode="auto">
          <a:xfrm>
            <a:off x="327682" y="852422"/>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EUROASPIRE IV: Förekomst av riskfaktorer</a:t>
            </a:r>
          </a:p>
        </p:txBody>
      </p:sp>
      <p:pic>
        <p:nvPicPr>
          <p:cNvPr id="15" name="Bild 1"/>
          <p:cNvPicPr/>
          <p:nvPr/>
        </p:nvPicPr>
        <p:blipFill>
          <a:blip r:embed="rId4">
            <a:extLst>
              <a:ext uri="{28A0092B-C50C-407E-A947-70E740481C1C}">
                <a14:useLocalDpi xmlns:a14="http://schemas.microsoft.com/office/drawing/2010/main" val="0"/>
              </a:ext>
            </a:extLst>
          </a:blip>
          <a:srcRect/>
          <a:stretch>
            <a:fillRect/>
          </a:stretch>
        </p:blipFill>
        <p:spPr bwMode="auto">
          <a:xfrm>
            <a:off x="2123616" y="1719335"/>
            <a:ext cx="7725235" cy="4194448"/>
          </a:xfrm>
          <a:prstGeom prst="rect">
            <a:avLst/>
          </a:prstGeom>
          <a:noFill/>
          <a:ln>
            <a:noFill/>
          </a:ln>
          <a:effectLst>
            <a:outerShdw blurRad="63500" sx="102000" sy="102000" algn="ctr" rotWithShape="0">
              <a:prstClr val="black">
                <a:alpha val="40000"/>
              </a:prstClr>
            </a:outerShdw>
          </a:effectLst>
        </p:spPr>
      </p:pic>
      <p:sp>
        <p:nvSpPr>
          <p:cNvPr id="19"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4"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25"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26"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Internationellt</a:t>
            </a:r>
          </a:p>
        </p:txBody>
      </p:sp>
      <p:sp>
        <p:nvSpPr>
          <p:cNvPr id="30"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5"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6"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3"/>
            <a:stretch>
              <a:fillRect/>
            </a:stretch>
          </p:blipFill>
          <p:spPr>
            <a:xfrm>
              <a:off x="4659864" y="1479052"/>
              <a:ext cx="879733" cy="266700"/>
            </a:xfrm>
            <a:prstGeom prst="rect">
              <a:avLst/>
            </a:prstGeom>
          </p:spPr>
        </p:pic>
        <p:sp>
          <p:nvSpPr>
            <p:cNvPr id="27"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8" name="TextBox 27"/>
          <p:cNvSpPr txBox="1"/>
          <p:nvPr/>
        </p:nvSpPr>
        <p:spPr>
          <a:xfrm>
            <a:off x="346708" y="6448473"/>
            <a:ext cx="9502143" cy="400110"/>
          </a:xfrm>
          <a:prstGeom prst="rect">
            <a:avLst/>
          </a:prstGeom>
          <a:noFill/>
        </p:spPr>
        <p:txBody>
          <a:bodyPr wrap="square" rtlCol="0">
            <a:spAutoFit/>
          </a:bodyPr>
          <a:lstStyle/>
          <a:p>
            <a:r>
              <a:rPr lang="en-US" sz="1000" dirty="0" err="1">
                <a:solidFill>
                  <a:schemeClr val="tx1">
                    <a:lumMod val="65000"/>
                    <a:lumOff val="35000"/>
                  </a:schemeClr>
                </a:solidFill>
              </a:rPr>
              <a:t>Kotseva</a:t>
            </a:r>
            <a:r>
              <a:rPr lang="en-US" sz="1000" dirty="0">
                <a:solidFill>
                  <a:schemeClr val="tx1">
                    <a:lumMod val="65000"/>
                    <a:lumOff val="35000"/>
                  </a:schemeClr>
                </a:solidFill>
              </a:rPr>
              <a:t> et al. </a:t>
            </a:r>
            <a:r>
              <a:rPr lang="en-US" sz="1000" dirty="0" err="1">
                <a:solidFill>
                  <a:schemeClr val="tx1">
                    <a:lumMod val="65000"/>
                    <a:lumOff val="35000"/>
                  </a:schemeClr>
                </a:solidFill>
              </a:rPr>
              <a:t>Eur</a:t>
            </a:r>
            <a:r>
              <a:rPr lang="en-US" sz="1000" dirty="0">
                <a:solidFill>
                  <a:schemeClr val="tx1">
                    <a:lumMod val="65000"/>
                    <a:lumOff val="35000"/>
                  </a:schemeClr>
                </a:solidFill>
              </a:rPr>
              <a:t> J of </a:t>
            </a:r>
            <a:r>
              <a:rPr lang="en-US" sz="1000" dirty="0" err="1">
                <a:solidFill>
                  <a:schemeClr val="tx1">
                    <a:lumMod val="65000"/>
                    <a:lumOff val="35000"/>
                  </a:schemeClr>
                </a:solidFill>
              </a:rPr>
              <a:t>Prev</a:t>
            </a:r>
            <a:r>
              <a:rPr lang="en-US" sz="1000" dirty="0">
                <a:solidFill>
                  <a:schemeClr val="tx1">
                    <a:lumMod val="65000"/>
                    <a:lumOff val="35000"/>
                  </a:schemeClr>
                </a:solidFill>
              </a:rPr>
              <a:t> Card 2015; DOI: 10.1177/2047487315569401 : A European Society of Cardiology survey on the lifestyle, risk factor and therapeutic management of coronary patients from 24 European Countries. EUROASPIRE IV </a:t>
            </a:r>
          </a:p>
        </p:txBody>
      </p:sp>
      <p:grpSp>
        <p:nvGrpSpPr>
          <p:cNvPr id="23" name="Group 22"/>
          <p:cNvGrpSpPr/>
          <p:nvPr/>
        </p:nvGrpSpPr>
        <p:grpSpPr>
          <a:xfrm>
            <a:off x="11881377" y="1948037"/>
            <a:ext cx="276225" cy="1257300"/>
            <a:chOff x="11881377" y="1948037"/>
            <a:chExt cx="276225" cy="1257300"/>
          </a:xfrm>
        </p:grpSpPr>
        <p:pic>
          <p:nvPicPr>
            <p:cNvPr id="29" name="Picture 28"/>
            <p:cNvPicPr>
              <a:picLocks noChangeAspect="1"/>
            </p:cNvPicPr>
            <p:nvPr/>
          </p:nvPicPr>
          <p:blipFill>
            <a:blip r:embed="rId15"/>
            <a:stretch>
              <a:fillRect/>
            </a:stretch>
          </p:blipFill>
          <p:spPr>
            <a:xfrm>
              <a:off x="11881377" y="1948037"/>
              <a:ext cx="276225" cy="1257300"/>
            </a:xfrm>
            <a:prstGeom prst="rect">
              <a:avLst/>
            </a:prstGeom>
          </p:spPr>
        </p:pic>
        <p:sp>
          <p:nvSpPr>
            <p:cNvPr id="31" name="Rectangle 3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017098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Rubrik 1"/>
          <p:cNvSpPr txBox="1">
            <a:spLocks/>
          </p:cNvSpPr>
          <p:nvPr/>
        </p:nvSpPr>
        <p:spPr bwMode="auto">
          <a:xfrm>
            <a:off x="279380" y="859046"/>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EUROASPIRE IV: Läkemedelsanvändning  </a:t>
            </a:r>
          </a:p>
          <a:p>
            <a:r>
              <a:rPr lang="sv-SE" sz="1800" dirty="0"/>
              <a:t>- jämför med riskfaktorförekomst</a:t>
            </a:r>
          </a:p>
        </p:txBody>
      </p:sp>
      <p:pic>
        <p:nvPicPr>
          <p:cNvPr id="16" name="Bild 2"/>
          <p:cNvPicPr/>
          <p:nvPr/>
        </p:nvPicPr>
        <p:blipFill>
          <a:blip r:embed="rId4">
            <a:extLst>
              <a:ext uri="{28A0092B-C50C-407E-A947-70E740481C1C}">
                <a14:useLocalDpi xmlns:a14="http://schemas.microsoft.com/office/drawing/2010/main" val="0"/>
              </a:ext>
            </a:extLst>
          </a:blip>
          <a:srcRect/>
          <a:stretch>
            <a:fillRect/>
          </a:stretch>
        </p:blipFill>
        <p:spPr bwMode="auto">
          <a:xfrm>
            <a:off x="2703420" y="1869185"/>
            <a:ext cx="6581256" cy="4215092"/>
          </a:xfrm>
          <a:prstGeom prst="rect">
            <a:avLst/>
          </a:prstGeom>
          <a:noFill/>
          <a:ln>
            <a:noFill/>
          </a:ln>
          <a:effectLst>
            <a:outerShdw blurRad="63500" sx="102000" sy="102000" algn="ctr" rotWithShape="0">
              <a:prstClr val="black">
                <a:alpha val="40000"/>
              </a:prstClr>
            </a:outerShdw>
          </a:effectLst>
        </p:spPr>
      </p:pic>
      <p:sp>
        <p:nvSpPr>
          <p:cNvPr id="22"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8"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9"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2"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3"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Internationellt</a:t>
            </a:r>
          </a:p>
        </p:txBody>
      </p:sp>
      <p:sp>
        <p:nvSpPr>
          <p:cNvPr id="34"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5"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6"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3"/>
            <a:stretch>
              <a:fillRect/>
            </a:stretch>
          </p:blipFill>
          <p:spPr>
            <a:xfrm>
              <a:off x="4659864" y="1479052"/>
              <a:ext cx="879733" cy="266700"/>
            </a:xfrm>
            <a:prstGeom prst="rect">
              <a:avLst/>
            </a:prstGeom>
          </p:spPr>
        </p:pic>
        <p:sp>
          <p:nvSpPr>
            <p:cNvPr id="19"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0" name="TextBox 19"/>
          <p:cNvSpPr txBox="1"/>
          <p:nvPr/>
        </p:nvSpPr>
        <p:spPr>
          <a:xfrm>
            <a:off x="346708" y="6448473"/>
            <a:ext cx="9502143" cy="400110"/>
          </a:xfrm>
          <a:prstGeom prst="rect">
            <a:avLst/>
          </a:prstGeom>
          <a:noFill/>
        </p:spPr>
        <p:txBody>
          <a:bodyPr wrap="square" rtlCol="0">
            <a:spAutoFit/>
          </a:bodyPr>
          <a:lstStyle/>
          <a:p>
            <a:r>
              <a:rPr lang="en-US" sz="1000" dirty="0" err="1">
                <a:solidFill>
                  <a:schemeClr val="tx1">
                    <a:lumMod val="65000"/>
                    <a:lumOff val="35000"/>
                  </a:schemeClr>
                </a:solidFill>
              </a:rPr>
              <a:t>Kotseva</a:t>
            </a:r>
            <a:r>
              <a:rPr lang="en-US" sz="1000" dirty="0">
                <a:solidFill>
                  <a:schemeClr val="tx1">
                    <a:lumMod val="65000"/>
                    <a:lumOff val="35000"/>
                  </a:schemeClr>
                </a:solidFill>
              </a:rPr>
              <a:t> et al. </a:t>
            </a:r>
            <a:r>
              <a:rPr lang="en-US" sz="1000" dirty="0" err="1">
                <a:solidFill>
                  <a:schemeClr val="tx1">
                    <a:lumMod val="65000"/>
                    <a:lumOff val="35000"/>
                  </a:schemeClr>
                </a:solidFill>
              </a:rPr>
              <a:t>Eur</a:t>
            </a:r>
            <a:r>
              <a:rPr lang="en-US" sz="1000" dirty="0">
                <a:solidFill>
                  <a:schemeClr val="tx1">
                    <a:lumMod val="65000"/>
                    <a:lumOff val="35000"/>
                  </a:schemeClr>
                </a:solidFill>
              </a:rPr>
              <a:t> J of </a:t>
            </a:r>
            <a:r>
              <a:rPr lang="en-US" sz="1000" dirty="0" err="1">
                <a:solidFill>
                  <a:schemeClr val="tx1">
                    <a:lumMod val="65000"/>
                    <a:lumOff val="35000"/>
                  </a:schemeClr>
                </a:solidFill>
              </a:rPr>
              <a:t>Prev</a:t>
            </a:r>
            <a:r>
              <a:rPr lang="en-US" sz="1000" dirty="0">
                <a:solidFill>
                  <a:schemeClr val="tx1">
                    <a:lumMod val="65000"/>
                    <a:lumOff val="35000"/>
                  </a:schemeClr>
                </a:solidFill>
              </a:rPr>
              <a:t> Card 2015; DOI: 10.1177/2047487315569401 : A European Society of Cardiology survey on the lifestyle, risk factor and therapeutic management of coronary patients from 24 European Countries. EUROASPIRE IV </a:t>
            </a:r>
          </a:p>
        </p:txBody>
      </p:sp>
      <p:grpSp>
        <p:nvGrpSpPr>
          <p:cNvPr id="21" name="Group 20"/>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5"/>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435647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7">
            <a:hlinkClick r:id="rId2" action="ppaction://hlinksldjump"/>
          </p:cNvPr>
          <p:cNvSpPr>
            <a:spLocks noChangeArrowheads="1"/>
          </p:cNvSpPr>
          <p:nvPr/>
        </p:nvSpPr>
        <p:spPr bwMode="auto">
          <a:xfrm>
            <a:off x="1370617" y="7362"/>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776" name="Rectangle 10">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7" name="Rectangle 37">
            <a:hlinkClick r:id="rId2"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9"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0" name="Group 9"/>
          <p:cNvGrpSpPr/>
          <p:nvPr/>
        </p:nvGrpSpPr>
        <p:grpSpPr>
          <a:xfrm>
            <a:off x="4151110" y="34542"/>
            <a:ext cx="1050221" cy="332844"/>
            <a:chOff x="4593871" y="1468705"/>
            <a:chExt cx="1050221" cy="332844"/>
          </a:xfrm>
        </p:grpSpPr>
        <p:pic>
          <p:nvPicPr>
            <p:cNvPr id="11" name="Picture 10"/>
            <p:cNvPicPr>
              <a:picLocks noChangeAspect="1"/>
            </p:cNvPicPr>
            <p:nvPr/>
          </p:nvPicPr>
          <p:blipFill>
            <a:blip r:embed="rId7"/>
            <a:stretch>
              <a:fillRect/>
            </a:stretch>
          </p:blipFill>
          <p:spPr>
            <a:xfrm>
              <a:off x="4659864" y="1479052"/>
              <a:ext cx="879733" cy="266700"/>
            </a:xfrm>
            <a:prstGeom prst="rect">
              <a:avLst/>
            </a:prstGeom>
          </p:spPr>
        </p:pic>
        <p:sp>
          <p:nvSpPr>
            <p:cNvPr id="12" name="Rectangle 42">
              <a:hlinkClick r:id="rId8"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13" name="Rectangle 5"/>
          <p:cNvSpPr txBox="1">
            <a:spLocks/>
          </p:cNvSpPr>
          <p:nvPr/>
        </p:nvSpPr>
        <p:spPr>
          <a:xfrm>
            <a:off x="609600" y="577851"/>
            <a:ext cx="10068984" cy="993775"/>
          </a:xfrm>
          <a:prstGeom prst="rect">
            <a:avLst/>
          </a:prstGeom>
        </p:spPr>
        <p:txBody>
          <a:bodyPr anchor="b"/>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Sekundärprevention efter kardiovaskulär sjukdom</a:t>
            </a:r>
          </a:p>
        </p:txBody>
      </p:sp>
      <p:grpSp>
        <p:nvGrpSpPr>
          <p:cNvPr id="14" name="Group 13"/>
          <p:cNvGrpSpPr/>
          <p:nvPr/>
        </p:nvGrpSpPr>
        <p:grpSpPr>
          <a:xfrm>
            <a:off x="11881377" y="1948037"/>
            <a:ext cx="276225" cy="1257300"/>
            <a:chOff x="11881377" y="1948037"/>
            <a:chExt cx="276225" cy="1257300"/>
          </a:xfrm>
        </p:grpSpPr>
        <p:pic>
          <p:nvPicPr>
            <p:cNvPr id="15" name="Picture 14"/>
            <p:cNvPicPr>
              <a:picLocks noChangeAspect="1"/>
            </p:cNvPicPr>
            <p:nvPr/>
          </p:nvPicPr>
          <p:blipFill>
            <a:blip r:embed="rId9"/>
            <a:stretch>
              <a:fillRect/>
            </a:stretch>
          </p:blipFill>
          <p:spPr>
            <a:xfrm>
              <a:off x="11881377" y="1948037"/>
              <a:ext cx="276225" cy="1257300"/>
            </a:xfrm>
            <a:prstGeom prst="rect">
              <a:avLst/>
            </a:prstGeom>
          </p:spPr>
        </p:pic>
        <p:sp>
          <p:nvSpPr>
            <p:cNvPr id="16" name="Rectangle 1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4293768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Platshållare för innehåll 2"/>
          <p:cNvSpPr>
            <a:spLocks noGrp="1"/>
          </p:cNvSpPr>
          <p:nvPr>
            <p:ph idx="1"/>
          </p:nvPr>
        </p:nvSpPr>
        <p:spPr>
          <a:xfrm>
            <a:off x="561420" y="1871615"/>
            <a:ext cx="8229600" cy="4525963"/>
          </a:xfrm>
        </p:spPr>
        <p:txBody>
          <a:bodyPr>
            <a:normAutofit/>
          </a:bodyPr>
          <a:lstStyle/>
          <a:p>
            <a:r>
              <a:rPr lang="sv-SE" dirty="0"/>
              <a:t>Övervikt svår att påverka (SEPHIA m.fl.)</a:t>
            </a:r>
          </a:p>
          <a:p>
            <a:r>
              <a:rPr lang="sv-SE" dirty="0"/>
              <a:t>Rökstopp – andel väsentligen oförändrad över tid (SEPHIA)</a:t>
            </a:r>
          </a:p>
          <a:p>
            <a:r>
              <a:rPr lang="sv-SE" dirty="0"/>
              <a:t>De med högst risk inkluderas inte</a:t>
            </a:r>
          </a:p>
          <a:p>
            <a:r>
              <a:rPr lang="sv-SE" dirty="0"/>
              <a:t>Åldersdiskriminering</a:t>
            </a:r>
          </a:p>
          <a:p>
            <a:r>
              <a:rPr lang="sv-SE" dirty="0"/>
              <a:t>Inkompletta data</a:t>
            </a:r>
          </a:p>
          <a:p>
            <a:r>
              <a:rPr lang="sv-SE" dirty="0"/>
              <a:t>Bortfall under uppföljning</a:t>
            </a:r>
          </a:p>
          <a:p>
            <a:r>
              <a:rPr lang="sv-SE" dirty="0"/>
              <a:t>Kort uppföljning</a:t>
            </a:r>
          </a:p>
          <a:p>
            <a:r>
              <a:rPr lang="sv-SE" dirty="0" err="1"/>
              <a:t>Riskfaktormål</a:t>
            </a:r>
            <a:r>
              <a:rPr lang="sv-SE" dirty="0"/>
              <a:t> uppnås inte trots hög användning av läkemedel</a:t>
            </a:r>
          </a:p>
          <a:p>
            <a:endParaRPr lang="sv-SE" dirty="0"/>
          </a:p>
          <a:p>
            <a:endParaRPr lang="sv-SE" dirty="0"/>
          </a:p>
        </p:txBody>
      </p:sp>
      <p:sp>
        <p:nvSpPr>
          <p:cNvPr id="18"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0"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5"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2"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3"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4"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Problem</a:t>
            </a:r>
          </a:p>
        </p:txBody>
      </p:sp>
      <p:sp>
        <p:nvSpPr>
          <p:cNvPr id="35"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6"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6" name="Group 15"/>
          <p:cNvGrpSpPr/>
          <p:nvPr/>
        </p:nvGrpSpPr>
        <p:grpSpPr>
          <a:xfrm>
            <a:off x="4151110" y="34542"/>
            <a:ext cx="1050221" cy="332844"/>
            <a:chOff x="4593871" y="1468705"/>
            <a:chExt cx="1050221" cy="332844"/>
          </a:xfrm>
        </p:grpSpPr>
        <p:pic>
          <p:nvPicPr>
            <p:cNvPr id="17" name="Picture 16"/>
            <p:cNvPicPr>
              <a:picLocks noChangeAspect="1"/>
            </p:cNvPicPr>
            <p:nvPr/>
          </p:nvPicPr>
          <p:blipFill>
            <a:blip r:embed="rId12"/>
            <a:stretch>
              <a:fillRect/>
            </a:stretch>
          </p:blipFill>
          <p:spPr>
            <a:xfrm>
              <a:off x="4659864" y="1479052"/>
              <a:ext cx="879733" cy="266700"/>
            </a:xfrm>
            <a:prstGeom prst="rect">
              <a:avLst/>
            </a:prstGeom>
          </p:spPr>
        </p:pic>
        <p:sp>
          <p:nvSpPr>
            <p:cNvPr id="22"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3" name="Rubrik 1"/>
          <p:cNvSpPr txBox="1">
            <a:spLocks/>
          </p:cNvSpPr>
          <p:nvPr/>
        </p:nvSpPr>
        <p:spPr bwMode="auto">
          <a:xfrm>
            <a:off x="471071" y="1055688"/>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Vilka är då problemen?</a:t>
            </a:r>
          </a:p>
        </p:txBody>
      </p:sp>
      <p:grpSp>
        <p:nvGrpSpPr>
          <p:cNvPr id="24" name="Group 23"/>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4"/>
            <a:stretch>
              <a:fillRect/>
            </a:stretch>
          </p:blipFill>
          <p:spPr>
            <a:xfrm>
              <a:off x="11881377" y="1948037"/>
              <a:ext cx="276225" cy="1257300"/>
            </a:xfrm>
            <a:prstGeom prst="rect">
              <a:avLst/>
            </a:prstGeom>
          </p:spPr>
        </p:pic>
        <p:sp>
          <p:nvSpPr>
            <p:cNvPr id="27" name="Rectangle 2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906575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 name="Rectangle 1"/>
          <p:cNvSpPr/>
          <p:nvPr/>
        </p:nvSpPr>
        <p:spPr>
          <a:xfrm>
            <a:off x="394502" y="1037762"/>
            <a:ext cx="102306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p>
            <a:pPr eaLnBrk="0" fontAlgn="base" hangingPunct="0">
              <a:lnSpc>
                <a:spcPts val="3200"/>
              </a:lnSpc>
              <a:spcBef>
                <a:spcPct val="0"/>
              </a:spcBef>
              <a:spcAft>
                <a:spcPct val="0"/>
              </a:spcAft>
            </a:pPr>
            <a:r>
              <a:rPr lang="sv-SE" sz="3200" dirty="0">
                <a:solidFill>
                  <a:schemeClr val="accent1"/>
                </a:solidFill>
                <a:latin typeface="+mj-lt"/>
                <a:ea typeface="+mj-ea"/>
                <a:cs typeface="+mj-cs"/>
              </a:rPr>
              <a:t>Bortfall vid långtidsuppföljning – exemplet IMPROVE-IT</a:t>
            </a:r>
          </a:p>
        </p:txBody>
      </p:sp>
      <p:sp>
        <p:nvSpPr>
          <p:cNvPr id="19" name="Platshållare för innehåll 2"/>
          <p:cNvSpPr>
            <a:spLocks noGrp="1"/>
          </p:cNvSpPr>
          <p:nvPr>
            <p:ph idx="1"/>
          </p:nvPr>
        </p:nvSpPr>
        <p:spPr>
          <a:xfrm>
            <a:off x="457200" y="1846385"/>
            <a:ext cx="8201772" cy="2839453"/>
          </a:xfrm>
        </p:spPr>
        <p:txBody>
          <a:bodyPr/>
          <a:lstStyle/>
          <a:p>
            <a:r>
              <a:rPr lang="sv-SE" dirty="0" err="1"/>
              <a:t>Simvastatin</a:t>
            </a:r>
            <a:r>
              <a:rPr lang="sv-SE" dirty="0"/>
              <a:t> vs </a:t>
            </a:r>
            <a:r>
              <a:rPr lang="sv-SE" dirty="0" err="1"/>
              <a:t>simvastatin</a:t>
            </a:r>
            <a:r>
              <a:rPr lang="sv-SE" dirty="0"/>
              <a:t> + </a:t>
            </a:r>
            <a:r>
              <a:rPr lang="sv-SE" dirty="0" err="1"/>
              <a:t>ezetimibe</a:t>
            </a:r>
            <a:endParaRPr lang="sv-SE" dirty="0"/>
          </a:p>
          <a:p>
            <a:r>
              <a:rPr lang="sv-SE" dirty="0"/>
              <a:t>Randomiserade: 9077 vs 9067</a:t>
            </a:r>
          </a:p>
          <a:p>
            <a:r>
              <a:rPr lang="sv-SE" dirty="0"/>
              <a:t>Medianuppföljning 6 år</a:t>
            </a:r>
          </a:p>
          <a:p>
            <a:r>
              <a:rPr lang="sv-SE" dirty="0"/>
              <a:t>Av de som fullföljde final visit (6860 vs 6868) var aktuell andel på studiedrog 61% vs 63% (4168 vs 4294)</a:t>
            </a:r>
          </a:p>
        </p:txBody>
      </p:sp>
      <p:sp>
        <p:nvSpPr>
          <p:cNvPr id="2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3"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4"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5"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36"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Problem</a:t>
            </a:r>
          </a:p>
        </p:txBody>
      </p:sp>
      <p:sp>
        <p:nvSpPr>
          <p:cNvPr id="37"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8"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2"/>
            <a:stretch>
              <a:fillRect/>
            </a:stretch>
          </p:blipFill>
          <p:spPr>
            <a:xfrm>
              <a:off x="4659864" y="1479052"/>
              <a:ext cx="879733" cy="266700"/>
            </a:xfrm>
            <a:prstGeom prst="rect">
              <a:avLst/>
            </a:prstGeom>
          </p:spPr>
        </p:pic>
        <p:sp>
          <p:nvSpPr>
            <p:cNvPr id="24"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5" name="TextBox 24"/>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Cannon et al. N Eng J Med 2015; DOI: 10.1056/NEJMoa1410489. IMPROVE-IT </a:t>
            </a:r>
          </a:p>
        </p:txBody>
      </p:sp>
      <p:grpSp>
        <p:nvGrpSpPr>
          <p:cNvPr id="20" name="Group 19"/>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4"/>
            <a:stretch>
              <a:fillRect/>
            </a:stretch>
          </p:blipFill>
          <p:spPr>
            <a:xfrm>
              <a:off x="11881377" y="1948037"/>
              <a:ext cx="276225" cy="1257300"/>
            </a:xfrm>
            <a:prstGeom prst="rect">
              <a:avLst/>
            </a:prstGeom>
          </p:spPr>
        </p:pic>
        <p:sp>
          <p:nvSpPr>
            <p:cNvPr id="28" name="Rectangle 27"/>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30699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 name="Rectangle 1"/>
          <p:cNvSpPr/>
          <p:nvPr/>
        </p:nvSpPr>
        <p:spPr>
          <a:xfrm>
            <a:off x="218657" y="1037762"/>
            <a:ext cx="102306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p>
            <a:pPr eaLnBrk="0" fontAlgn="base" hangingPunct="0">
              <a:lnSpc>
                <a:spcPts val="3200"/>
              </a:lnSpc>
              <a:spcBef>
                <a:spcPct val="0"/>
              </a:spcBef>
              <a:spcAft>
                <a:spcPct val="0"/>
              </a:spcAft>
            </a:pPr>
            <a:r>
              <a:rPr lang="sv-SE" sz="3200" dirty="0">
                <a:solidFill>
                  <a:schemeClr val="accent1"/>
                </a:solidFill>
                <a:latin typeface="+mj-lt"/>
                <a:ea typeface="+mj-ea"/>
                <a:cs typeface="+mj-cs"/>
              </a:rPr>
              <a:t>Utfall på lång sikt– exemplet HELICON</a:t>
            </a:r>
          </a:p>
        </p:txBody>
      </p:sp>
      <p:sp>
        <p:nvSpPr>
          <p:cNvPr id="21" name="Content Placeholder 3"/>
          <p:cNvSpPr txBox="1">
            <a:spLocks/>
          </p:cNvSpPr>
          <p:nvPr/>
        </p:nvSpPr>
        <p:spPr>
          <a:xfrm>
            <a:off x="301036" y="1690868"/>
            <a:ext cx="6344828" cy="4267973"/>
          </a:xfrm>
          <a:prstGeom prst="rect">
            <a:avLst/>
          </a:prstGeom>
        </p:spPr>
        <p:txBody>
          <a:bodyPr vert="horz" lIns="91440" tIns="45720" rIns="91440" bIns="45720" rtlCol="0" anchor="ctr"/>
          <a:lstStyle>
            <a:defPPr>
              <a:defRPr lang="sv-SE"/>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spcAft>
                <a:spcPts val="450"/>
              </a:spcAft>
              <a:buFont typeface="Arial"/>
              <a:buChar char="•"/>
            </a:pPr>
            <a:r>
              <a:rPr lang="en-GB" sz="1600" dirty="0">
                <a:solidFill>
                  <a:schemeClr val="accent2"/>
                </a:solidFill>
              </a:rPr>
              <a:t>APOLLO-HELICON </a:t>
            </a:r>
            <a:r>
              <a:rPr lang="en-GB" sz="1600" dirty="0" err="1">
                <a:solidFill>
                  <a:schemeClr val="accent2"/>
                </a:solidFill>
              </a:rPr>
              <a:t>är</a:t>
            </a:r>
            <a:r>
              <a:rPr lang="en-GB" sz="1600" dirty="0">
                <a:solidFill>
                  <a:schemeClr val="accent2"/>
                </a:solidFill>
              </a:rPr>
              <a:t> </a:t>
            </a:r>
            <a:r>
              <a:rPr lang="en-GB" sz="1600" dirty="0" err="1">
                <a:solidFill>
                  <a:schemeClr val="accent2"/>
                </a:solidFill>
              </a:rPr>
              <a:t>en</a:t>
            </a:r>
            <a:r>
              <a:rPr lang="en-GB" sz="1600" dirty="0">
                <a:solidFill>
                  <a:schemeClr val="accent2"/>
                </a:solidFill>
              </a:rPr>
              <a:t> </a:t>
            </a:r>
            <a:r>
              <a:rPr lang="en-GB" sz="1600" dirty="0" err="1">
                <a:solidFill>
                  <a:schemeClr val="accent2"/>
                </a:solidFill>
              </a:rPr>
              <a:t>retrospektiv</a:t>
            </a:r>
            <a:r>
              <a:rPr lang="en-GB" sz="1600" dirty="0">
                <a:solidFill>
                  <a:schemeClr val="accent2"/>
                </a:solidFill>
              </a:rPr>
              <a:t> cohort-</a:t>
            </a:r>
            <a:r>
              <a:rPr lang="en-GB" sz="1600" dirty="0" err="1">
                <a:solidFill>
                  <a:schemeClr val="accent2"/>
                </a:solidFill>
              </a:rPr>
              <a:t>studie</a:t>
            </a:r>
            <a:r>
              <a:rPr lang="en-GB" sz="1600" dirty="0">
                <a:solidFill>
                  <a:schemeClr val="accent2"/>
                </a:solidFill>
              </a:rPr>
              <a:t> </a:t>
            </a:r>
            <a:r>
              <a:rPr lang="en-GB" sz="1600" dirty="0" err="1">
                <a:solidFill>
                  <a:schemeClr val="accent2"/>
                </a:solidFill>
              </a:rPr>
              <a:t>som</a:t>
            </a:r>
            <a:r>
              <a:rPr lang="en-GB" sz="1600" dirty="0">
                <a:solidFill>
                  <a:schemeClr val="accent2"/>
                </a:solidFill>
              </a:rPr>
              <a:t> </a:t>
            </a:r>
            <a:r>
              <a:rPr lang="en-GB" sz="1600" dirty="0" err="1">
                <a:solidFill>
                  <a:schemeClr val="accent2"/>
                </a:solidFill>
              </a:rPr>
              <a:t>analyserar</a:t>
            </a:r>
            <a:r>
              <a:rPr lang="en-GB" sz="1600" dirty="0">
                <a:solidFill>
                  <a:schemeClr val="accent2"/>
                </a:solidFill>
              </a:rPr>
              <a:t> data </a:t>
            </a:r>
            <a:r>
              <a:rPr lang="en-GB" sz="1600" dirty="0" err="1">
                <a:solidFill>
                  <a:schemeClr val="accent2"/>
                </a:solidFill>
              </a:rPr>
              <a:t>från</a:t>
            </a:r>
            <a:r>
              <a:rPr lang="en-GB" sz="1600" dirty="0">
                <a:solidFill>
                  <a:schemeClr val="accent2"/>
                </a:solidFill>
              </a:rPr>
              <a:t> </a:t>
            </a:r>
            <a:r>
              <a:rPr lang="en-GB" sz="1600" dirty="0" err="1">
                <a:solidFill>
                  <a:schemeClr val="accent2"/>
                </a:solidFill>
              </a:rPr>
              <a:t>tre</a:t>
            </a:r>
            <a:r>
              <a:rPr lang="en-GB" sz="1600" dirty="0">
                <a:solidFill>
                  <a:schemeClr val="accent2"/>
                </a:solidFill>
              </a:rPr>
              <a:t> </a:t>
            </a:r>
            <a:r>
              <a:rPr lang="en-GB" sz="1600" dirty="0" err="1">
                <a:solidFill>
                  <a:schemeClr val="accent2"/>
                </a:solidFill>
              </a:rPr>
              <a:t>svenska</a:t>
            </a:r>
            <a:r>
              <a:rPr lang="en-GB" sz="1600" dirty="0">
                <a:solidFill>
                  <a:schemeClr val="accent2"/>
                </a:solidFill>
              </a:rPr>
              <a:t> register: </a:t>
            </a:r>
            <a:r>
              <a:rPr lang="en-GB" sz="1600" dirty="0" err="1">
                <a:solidFill>
                  <a:schemeClr val="accent2"/>
                </a:solidFill>
              </a:rPr>
              <a:t>Diagnosregistret</a:t>
            </a:r>
            <a:r>
              <a:rPr lang="en-GB" sz="1600" dirty="0">
                <a:solidFill>
                  <a:schemeClr val="accent2"/>
                </a:solidFill>
              </a:rPr>
              <a:t>, </a:t>
            </a:r>
            <a:r>
              <a:rPr lang="en-GB" sz="1600" dirty="0" err="1">
                <a:solidFill>
                  <a:schemeClr val="accent2"/>
                </a:solidFill>
              </a:rPr>
              <a:t>Läkemedelsregistret</a:t>
            </a:r>
            <a:r>
              <a:rPr lang="en-GB" sz="1600" dirty="0">
                <a:solidFill>
                  <a:schemeClr val="accent2"/>
                </a:solidFill>
              </a:rPr>
              <a:t> och </a:t>
            </a:r>
            <a:r>
              <a:rPr lang="en-GB" sz="1600" dirty="0" err="1">
                <a:solidFill>
                  <a:schemeClr val="accent2"/>
                </a:solidFill>
              </a:rPr>
              <a:t>Dödsfallsregistret</a:t>
            </a:r>
            <a:r>
              <a:rPr lang="en-GB" sz="1600" dirty="0">
                <a:solidFill>
                  <a:schemeClr val="accent2"/>
                </a:solidFill>
              </a:rPr>
              <a:t> </a:t>
            </a:r>
          </a:p>
          <a:p>
            <a:pPr algn="l">
              <a:spcAft>
                <a:spcPts val="450"/>
              </a:spcAft>
            </a:pPr>
            <a:endParaRPr lang="en-GB" sz="1600" dirty="0">
              <a:solidFill>
                <a:schemeClr val="accent2"/>
              </a:solidFill>
            </a:endParaRPr>
          </a:p>
          <a:p>
            <a:pPr marL="285750" indent="-285750" algn="l">
              <a:buFont typeface="Arial"/>
              <a:buChar char="•"/>
            </a:pPr>
            <a:r>
              <a:rPr lang="en-GB" sz="1600" dirty="0" err="1">
                <a:solidFill>
                  <a:schemeClr val="accent2"/>
                </a:solidFill>
              </a:rPr>
              <a:t>Individuell</a:t>
            </a:r>
            <a:r>
              <a:rPr lang="en-GB" sz="1600" dirty="0">
                <a:solidFill>
                  <a:schemeClr val="accent2"/>
                </a:solidFill>
              </a:rPr>
              <a:t> </a:t>
            </a:r>
            <a:r>
              <a:rPr lang="en-GB" sz="1600" dirty="0" err="1">
                <a:solidFill>
                  <a:schemeClr val="accent2"/>
                </a:solidFill>
              </a:rPr>
              <a:t>patientdata</a:t>
            </a:r>
            <a:r>
              <a:rPr lang="en-GB" sz="1600" dirty="0">
                <a:solidFill>
                  <a:schemeClr val="accent2"/>
                </a:solidFill>
              </a:rPr>
              <a:t> </a:t>
            </a:r>
            <a:r>
              <a:rPr lang="en-GB" sz="1600" dirty="0" err="1">
                <a:solidFill>
                  <a:schemeClr val="accent2"/>
                </a:solidFill>
              </a:rPr>
              <a:t>från</a:t>
            </a:r>
            <a:r>
              <a:rPr lang="en-GB" sz="1600" dirty="0">
                <a:solidFill>
                  <a:schemeClr val="accent2"/>
                </a:solidFill>
              </a:rPr>
              <a:t> </a:t>
            </a:r>
            <a:r>
              <a:rPr lang="en-GB" sz="1600" dirty="0" err="1">
                <a:solidFill>
                  <a:schemeClr val="accent2"/>
                </a:solidFill>
              </a:rPr>
              <a:t>dessa</a:t>
            </a:r>
            <a:r>
              <a:rPr lang="en-GB" sz="1600" dirty="0">
                <a:solidFill>
                  <a:schemeClr val="accent2"/>
                </a:solidFill>
              </a:rPr>
              <a:t> register </a:t>
            </a:r>
            <a:r>
              <a:rPr lang="en-GB" sz="1600" dirty="0" err="1">
                <a:solidFill>
                  <a:schemeClr val="accent2"/>
                </a:solidFill>
              </a:rPr>
              <a:t>där</a:t>
            </a:r>
            <a:r>
              <a:rPr lang="en-GB" sz="1600" dirty="0">
                <a:solidFill>
                  <a:schemeClr val="accent2"/>
                </a:solidFill>
              </a:rPr>
              <a:t> </a:t>
            </a:r>
            <a:r>
              <a:rPr lang="en-GB" sz="1600" dirty="0" err="1">
                <a:solidFill>
                  <a:schemeClr val="accent2"/>
                </a:solidFill>
              </a:rPr>
              <a:t>personnummer</a:t>
            </a:r>
            <a:r>
              <a:rPr lang="en-GB" sz="1600" dirty="0">
                <a:solidFill>
                  <a:schemeClr val="accent2"/>
                </a:solidFill>
              </a:rPr>
              <a:t> </a:t>
            </a:r>
            <a:r>
              <a:rPr lang="en-GB" sz="1600" dirty="0" err="1">
                <a:solidFill>
                  <a:schemeClr val="accent2"/>
                </a:solidFill>
              </a:rPr>
              <a:t>användes</a:t>
            </a:r>
            <a:r>
              <a:rPr lang="en-GB" sz="1600" dirty="0">
                <a:solidFill>
                  <a:schemeClr val="accent2"/>
                </a:solidFill>
              </a:rPr>
              <a:t> </a:t>
            </a:r>
            <a:r>
              <a:rPr lang="en-GB" sz="1600" dirty="0" err="1">
                <a:solidFill>
                  <a:schemeClr val="accent2"/>
                </a:solidFill>
              </a:rPr>
              <a:t>för</a:t>
            </a:r>
            <a:r>
              <a:rPr lang="en-GB" sz="1600" dirty="0">
                <a:solidFill>
                  <a:schemeClr val="accent2"/>
                </a:solidFill>
              </a:rPr>
              <a:t> </a:t>
            </a:r>
            <a:r>
              <a:rPr lang="en-GB" sz="1600" dirty="0" err="1">
                <a:solidFill>
                  <a:schemeClr val="accent2"/>
                </a:solidFill>
              </a:rPr>
              <a:t>att</a:t>
            </a:r>
            <a:r>
              <a:rPr lang="en-GB" sz="1600" dirty="0">
                <a:solidFill>
                  <a:schemeClr val="accent2"/>
                </a:solidFill>
              </a:rPr>
              <a:t> </a:t>
            </a:r>
            <a:r>
              <a:rPr lang="en-GB" sz="1600" dirty="0" err="1">
                <a:solidFill>
                  <a:schemeClr val="accent2"/>
                </a:solidFill>
              </a:rPr>
              <a:t>samla</a:t>
            </a:r>
            <a:r>
              <a:rPr lang="en-GB" sz="1600" dirty="0">
                <a:solidFill>
                  <a:schemeClr val="accent2"/>
                </a:solidFill>
              </a:rPr>
              <a:t> data </a:t>
            </a:r>
            <a:r>
              <a:rPr lang="en-GB" sz="1600" dirty="0" err="1">
                <a:solidFill>
                  <a:schemeClr val="accent2"/>
                </a:solidFill>
              </a:rPr>
              <a:t>från</a:t>
            </a:r>
            <a:r>
              <a:rPr lang="en-GB" sz="1600" dirty="0">
                <a:solidFill>
                  <a:schemeClr val="accent2"/>
                </a:solidFill>
              </a:rPr>
              <a:t> de </a:t>
            </a:r>
            <a:r>
              <a:rPr lang="en-GB" sz="1600" dirty="0" err="1">
                <a:solidFill>
                  <a:schemeClr val="accent2"/>
                </a:solidFill>
              </a:rPr>
              <a:t>tre</a:t>
            </a:r>
            <a:r>
              <a:rPr lang="en-GB" sz="1600" dirty="0">
                <a:solidFill>
                  <a:schemeClr val="accent2"/>
                </a:solidFill>
              </a:rPr>
              <a:t> </a:t>
            </a:r>
            <a:r>
              <a:rPr lang="en-GB" sz="1600" dirty="0" err="1">
                <a:solidFill>
                  <a:schemeClr val="accent2"/>
                </a:solidFill>
              </a:rPr>
              <a:t>registerna</a:t>
            </a:r>
            <a:r>
              <a:rPr lang="en-GB" sz="1600" dirty="0">
                <a:solidFill>
                  <a:schemeClr val="accent2"/>
                </a:solidFill>
              </a:rPr>
              <a:t>. Sedan </a:t>
            </a:r>
            <a:r>
              <a:rPr lang="en-GB" sz="1600" dirty="0" err="1">
                <a:solidFill>
                  <a:schemeClr val="accent2"/>
                </a:solidFill>
              </a:rPr>
              <a:t>ersattes</a:t>
            </a:r>
            <a:r>
              <a:rPr lang="en-GB" sz="1600" dirty="0">
                <a:solidFill>
                  <a:schemeClr val="accent2"/>
                </a:solidFill>
              </a:rPr>
              <a:t> </a:t>
            </a:r>
            <a:r>
              <a:rPr lang="en-GB" sz="1600" dirty="0" err="1">
                <a:solidFill>
                  <a:schemeClr val="accent2"/>
                </a:solidFill>
              </a:rPr>
              <a:t>personnummer</a:t>
            </a:r>
            <a:r>
              <a:rPr lang="en-GB" sz="1600" dirty="0">
                <a:solidFill>
                  <a:schemeClr val="accent2"/>
                </a:solidFill>
              </a:rPr>
              <a:t> med </a:t>
            </a:r>
            <a:r>
              <a:rPr lang="en-GB" sz="1600" dirty="0" err="1">
                <a:solidFill>
                  <a:schemeClr val="accent2"/>
                </a:solidFill>
              </a:rPr>
              <a:t>en</a:t>
            </a:r>
            <a:r>
              <a:rPr lang="en-GB" sz="1600" dirty="0">
                <a:solidFill>
                  <a:schemeClr val="accent2"/>
                </a:solidFill>
              </a:rPr>
              <a:t> </a:t>
            </a:r>
            <a:r>
              <a:rPr lang="en-GB" sz="1600" dirty="0" err="1">
                <a:solidFill>
                  <a:schemeClr val="accent2"/>
                </a:solidFill>
              </a:rPr>
              <a:t>personlig</a:t>
            </a:r>
            <a:r>
              <a:rPr lang="en-GB" sz="1600" dirty="0">
                <a:solidFill>
                  <a:schemeClr val="accent2"/>
                </a:solidFill>
              </a:rPr>
              <a:t> </a:t>
            </a:r>
            <a:r>
              <a:rPr lang="en-GB" sz="1600" dirty="0" err="1">
                <a:solidFill>
                  <a:schemeClr val="accent2"/>
                </a:solidFill>
              </a:rPr>
              <a:t>nummerkod</a:t>
            </a:r>
            <a:r>
              <a:rPr lang="en-GB" sz="1600" dirty="0">
                <a:solidFill>
                  <a:schemeClr val="accent2"/>
                </a:solidFill>
              </a:rPr>
              <a:t> </a:t>
            </a:r>
            <a:r>
              <a:rPr lang="en-GB" sz="1600" dirty="0" err="1">
                <a:solidFill>
                  <a:schemeClr val="accent2"/>
                </a:solidFill>
              </a:rPr>
              <a:t>för</a:t>
            </a:r>
            <a:r>
              <a:rPr lang="en-GB" sz="1600" dirty="0">
                <a:solidFill>
                  <a:schemeClr val="accent2"/>
                </a:solidFill>
              </a:rPr>
              <a:t> </a:t>
            </a:r>
            <a:r>
              <a:rPr lang="en-GB" sz="1600" dirty="0" err="1">
                <a:solidFill>
                  <a:schemeClr val="accent2"/>
                </a:solidFill>
              </a:rPr>
              <a:t>att</a:t>
            </a:r>
            <a:r>
              <a:rPr lang="en-GB" sz="1600" dirty="0">
                <a:solidFill>
                  <a:schemeClr val="accent2"/>
                </a:solidFill>
              </a:rPr>
              <a:t> </a:t>
            </a:r>
            <a:r>
              <a:rPr lang="en-GB" sz="1600" dirty="0" err="1">
                <a:solidFill>
                  <a:schemeClr val="accent2"/>
                </a:solidFill>
              </a:rPr>
              <a:t>användas</a:t>
            </a:r>
            <a:r>
              <a:rPr lang="en-GB" sz="1600" dirty="0">
                <a:solidFill>
                  <a:schemeClr val="accent2"/>
                </a:solidFill>
              </a:rPr>
              <a:t> I </a:t>
            </a:r>
            <a:r>
              <a:rPr lang="en-GB" sz="1600" dirty="0" err="1">
                <a:solidFill>
                  <a:schemeClr val="accent2"/>
                </a:solidFill>
              </a:rPr>
              <a:t>studiens</a:t>
            </a:r>
            <a:r>
              <a:rPr lang="en-GB" sz="1600" dirty="0">
                <a:solidFill>
                  <a:schemeClr val="accent2"/>
                </a:solidFill>
              </a:rPr>
              <a:t> </a:t>
            </a:r>
            <a:r>
              <a:rPr lang="en-GB" sz="1600" dirty="0" err="1">
                <a:solidFill>
                  <a:schemeClr val="accent2"/>
                </a:solidFill>
              </a:rPr>
              <a:t>dataanalyser</a:t>
            </a:r>
            <a:endParaRPr lang="en-GB" sz="1600" dirty="0">
              <a:solidFill>
                <a:schemeClr val="accent2"/>
              </a:solidFill>
            </a:endParaRPr>
          </a:p>
          <a:p>
            <a:pPr marL="285750" indent="-285750" algn="l">
              <a:buFont typeface="Arial"/>
              <a:buChar char="•"/>
            </a:pPr>
            <a:endParaRPr lang="en-GB" sz="1600" dirty="0">
              <a:solidFill>
                <a:schemeClr val="accent2"/>
              </a:solidFill>
            </a:endParaRPr>
          </a:p>
          <a:p>
            <a:pPr marL="285750" indent="-285750" algn="l">
              <a:buFont typeface="Arial"/>
              <a:buChar char="•"/>
            </a:pPr>
            <a:r>
              <a:rPr lang="en-GB" sz="1600" b="1" dirty="0" err="1">
                <a:solidFill>
                  <a:schemeClr val="accent2"/>
                </a:solidFill>
              </a:rPr>
              <a:t>Primär</a:t>
            </a:r>
            <a:r>
              <a:rPr lang="en-GB" sz="1600" b="1" dirty="0">
                <a:solidFill>
                  <a:schemeClr val="accent2"/>
                </a:solidFill>
              </a:rPr>
              <a:t> </a:t>
            </a:r>
            <a:r>
              <a:rPr lang="en-GB" sz="1600" b="1" dirty="0" err="1">
                <a:solidFill>
                  <a:schemeClr val="accent2"/>
                </a:solidFill>
              </a:rPr>
              <a:t>komposit</a:t>
            </a:r>
            <a:r>
              <a:rPr lang="en-GB" sz="1600" b="1" dirty="0">
                <a:solidFill>
                  <a:schemeClr val="accent2"/>
                </a:solidFill>
              </a:rPr>
              <a:t> endpoint </a:t>
            </a:r>
            <a:r>
              <a:rPr lang="en-GB" sz="1600" b="1" dirty="0" err="1">
                <a:solidFill>
                  <a:schemeClr val="accent2"/>
                </a:solidFill>
              </a:rPr>
              <a:t>bestod</a:t>
            </a:r>
            <a:r>
              <a:rPr lang="en-GB" sz="1600" b="1" dirty="0">
                <a:solidFill>
                  <a:schemeClr val="accent2"/>
                </a:solidFill>
              </a:rPr>
              <a:t> </a:t>
            </a:r>
            <a:r>
              <a:rPr lang="en-GB" sz="1600" b="1" dirty="0" err="1">
                <a:solidFill>
                  <a:schemeClr val="accent2"/>
                </a:solidFill>
              </a:rPr>
              <a:t>av</a:t>
            </a:r>
            <a:r>
              <a:rPr lang="en-GB" sz="1600" b="1" dirty="0">
                <a:solidFill>
                  <a:schemeClr val="accent2"/>
                </a:solidFill>
              </a:rPr>
              <a:t>:</a:t>
            </a:r>
          </a:p>
          <a:p>
            <a:pPr algn="l"/>
            <a:endParaRPr lang="en-GB" sz="800" b="1" dirty="0">
              <a:solidFill>
                <a:schemeClr val="accent2"/>
              </a:solidFill>
            </a:endParaRPr>
          </a:p>
          <a:p>
            <a:pPr marL="742950" lvl="1" indent="-285750">
              <a:spcAft>
                <a:spcPts val="450"/>
              </a:spcAft>
              <a:buFont typeface="Wingdings" panose="05000000000000000000" pitchFamily="2" charset="2"/>
              <a:buChar char="§"/>
            </a:pPr>
            <a:r>
              <a:rPr lang="en-GB" sz="1400" dirty="0">
                <a:solidFill>
                  <a:schemeClr val="tx1">
                    <a:lumMod val="65000"/>
                    <a:lumOff val="35000"/>
                  </a:schemeClr>
                </a:solidFill>
              </a:rPr>
              <a:t>Icke-fatal </a:t>
            </a:r>
            <a:r>
              <a:rPr lang="en-GB" sz="1400" dirty="0" err="1">
                <a:solidFill>
                  <a:schemeClr val="tx1">
                    <a:lumMod val="65000"/>
                    <a:lumOff val="35000"/>
                  </a:schemeClr>
                </a:solidFill>
              </a:rPr>
              <a:t>Hjärtinfarkt</a:t>
            </a:r>
            <a:r>
              <a:rPr lang="en-GB" sz="1400" dirty="0">
                <a:solidFill>
                  <a:schemeClr val="tx1">
                    <a:lumMod val="65000"/>
                    <a:lumOff val="35000"/>
                  </a:schemeClr>
                </a:solidFill>
              </a:rPr>
              <a:t>(ICD-10: I21)</a:t>
            </a:r>
          </a:p>
          <a:p>
            <a:pPr marL="742950" lvl="1" indent="-285750">
              <a:spcAft>
                <a:spcPts val="450"/>
              </a:spcAft>
              <a:buFont typeface="Wingdings" panose="05000000000000000000" pitchFamily="2" charset="2"/>
              <a:buChar char="§"/>
            </a:pPr>
            <a:r>
              <a:rPr lang="en-GB" sz="1400" dirty="0">
                <a:solidFill>
                  <a:schemeClr val="tx1">
                    <a:lumMod val="65000"/>
                    <a:lumOff val="35000"/>
                  </a:schemeClr>
                </a:solidFill>
              </a:rPr>
              <a:t>Icke-fatal Stroke (ICD-10: I61–I64), </a:t>
            </a:r>
            <a:r>
              <a:rPr lang="en-GB" sz="1400" dirty="0" err="1">
                <a:solidFill>
                  <a:schemeClr val="tx1">
                    <a:lumMod val="65000"/>
                    <a:lumOff val="35000"/>
                  </a:schemeClr>
                </a:solidFill>
              </a:rPr>
              <a:t>eller</a:t>
            </a:r>
            <a:endParaRPr lang="en-GB" sz="1400" dirty="0">
              <a:solidFill>
                <a:schemeClr val="tx1">
                  <a:lumMod val="65000"/>
                  <a:lumOff val="35000"/>
                </a:schemeClr>
              </a:solidFill>
            </a:endParaRPr>
          </a:p>
          <a:p>
            <a:pPr marL="742950" lvl="1" indent="-285750">
              <a:spcAft>
                <a:spcPts val="450"/>
              </a:spcAft>
              <a:buFont typeface="Wingdings" panose="05000000000000000000" pitchFamily="2" charset="2"/>
              <a:buChar char="§"/>
            </a:pPr>
            <a:r>
              <a:rPr lang="en-GB" sz="1400" dirty="0" err="1">
                <a:solidFill>
                  <a:schemeClr val="tx1">
                    <a:lumMod val="65000"/>
                    <a:lumOff val="35000"/>
                  </a:schemeClr>
                </a:solidFill>
              </a:rPr>
              <a:t>Kardiovaskulär</a:t>
            </a:r>
            <a:r>
              <a:rPr lang="en-GB" sz="1400" dirty="0">
                <a:solidFill>
                  <a:schemeClr val="tx1">
                    <a:lumMod val="65000"/>
                    <a:lumOff val="35000"/>
                  </a:schemeClr>
                </a:solidFill>
              </a:rPr>
              <a:t> </a:t>
            </a:r>
            <a:r>
              <a:rPr lang="en-GB" sz="1400" dirty="0" err="1">
                <a:solidFill>
                  <a:schemeClr val="tx1">
                    <a:lumMod val="65000"/>
                    <a:lumOff val="35000"/>
                  </a:schemeClr>
                </a:solidFill>
              </a:rPr>
              <a:t>död</a:t>
            </a:r>
            <a:r>
              <a:rPr lang="en-GB" sz="1400" dirty="0">
                <a:solidFill>
                  <a:schemeClr val="tx1">
                    <a:lumMod val="65000"/>
                    <a:lumOff val="35000"/>
                  </a:schemeClr>
                </a:solidFill>
              </a:rPr>
              <a:t> (</a:t>
            </a:r>
            <a:r>
              <a:rPr lang="en-GB" sz="1400" dirty="0" err="1">
                <a:solidFill>
                  <a:schemeClr val="tx1">
                    <a:lumMod val="65000"/>
                    <a:lumOff val="35000"/>
                  </a:schemeClr>
                </a:solidFill>
              </a:rPr>
              <a:t>alla</a:t>
            </a:r>
            <a:r>
              <a:rPr lang="en-GB" sz="1400" dirty="0">
                <a:solidFill>
                  <a:schemeClr val="tx1">
                    <a:lumMod val="65000"/>
                    <a:lumOff val="35000"/>
                  </a:schemeClr>
                </a:solidFill>
              </a:rPr>
              <a:t> </a:t>
            </a:r>
            <a:r>
              <a:rPr lang="en-GB" sz="1400" dirty="0" err="1">
                <a:solidFill>
                  <a:schemeClr val="tx1">
                    <a:lumMod val="65000"/>
                    <a:lumOff val="35000"/>
                  </a:schemeClr>
                </a:solidFill>
              </a:rPr>
              <a:t>primära</a:t>
            </a:r>
            <a:r>
              <a:rPr lang="en-GB" sz="1400" dirty="0">
                <a:solidFill>
                  <a:schemeClr val="tx1">
                    <a:lumMod val="65000"/>
                    <a:lumOff val="35000"/>
                  </a:schemeClr>
                </a:solidFill>
              </a:rPr>
              <a:t> </a:t>
            </a:r>
            <a:r>
              <a:rPr lang="en-GB" sz="1400" dirty="0" err="1">
                <a:solidFill>
                  <a:schemeClr val="tx1">
                    <a:lumMod val="65000"/>
                    <a:lumOff val="35000"/>
                  </a:schemeClr>
                </a:solidFill>
              </a:rPr>
              <a:t>orsaker</a:t>
            </a:r>
            <a:r>
              <a:rPr lang="en-GB" sz="1400" dirty="0">
                <a:solidFill>
                  <a:schemeClr val="tx1">
                    <a:lumMod val="65000"/>
                    <a:lumOff val="35000"/>
                  </a:schemeClr>
                </a:solidFill>
              </a:rPr>
              <a:t> till </a:t>
            </a:r>
            <a:r>
              <a:rPr lang="en-GB" sz="1400" dirty="0" err="1">
                <a:solidFill>
                  <a:schemeClr val="tx1">
                    <a:lumMod val="65000"/>
                    <a:lumOff val="35000"/>
                  </a:schemeClr>
                </a:solidFill>
              </a:rPr>
              <a:t>död</a:t>
            </a:r>
            <a:r>
              <a:rPr lang="en-GB" sz="1400" dirty="0">
                <a:solidFill>
                  <a:schemeClr val="tx1">
                    <a:lumMod val="65000"/>
                    <a:lumOff val="35000"/>
                  </a:schemeClr>
                </a:solidFill>
              </a:rPr>
              <a:t> </a:t>
            </a:r>
            <a:r>
              <a:rPr lang="en-GB" sz="1400" dirty="0" err="1">
                <a:solidFill>
                  <a:schemeClr val="tx1">
                    <a:lumMod val="65000"/>
                    <a:lumOff val="35000"/>
                  </a:schemeClr>
                </a:solidFill>
              </a:rPr>
              <a:t>diagnosticerade</a:t>
            </a:r>
            <a:r>
              <a:rPr lang="en-GB" sz="1400" dirty="0">
                <a:solidFill>
                  <a:schemeClr val="tx1">
                    <a:lumMod val="65000"/>
                    <a:lumOff val="35000"/>
                  </a:schemeClr>
                </a:solidFill>
              </a:rPr>
              <a:t> med ICD-10 </a:t>
            </a:r>
            <a:r>
              <a:rPr lang="en-GB" sz="1400" dirty="0" err="1">
                <a:solidFill>
                  <a:schemeClr val="tx1">
                    <a:lumMod val="65000"/>
                    <a:lumOff val="35000"/>
                  </a:schemeClr>
                </a:solidFill>
              </a:rPr>
              <a:t>koder</a:t>
            </a:r>
            <a:r>
              <a:rPr lang="en-GB" sz="1400" dirty="0">
                <a:solidFill>
                  <a:schemeClr val="tx1">
                    <a:lumMod val="65000"/>
                    <a:lumOff val="35000"/>
                  </a:schemeClr>
                </a:solidFill>
              </a:rPr>
              <a:t> I00–I99).</a:t>
            </a:r>
          </a:p>
          <a:p>
            <a:pPr marL="285750" indent="-285750" algn="l">
              <a:buFont typeface="Arial"/>
              <a:buChar char="•"/>
            </a:pPr>
            <a:endParaRPr lang="en-GB" sz="1600" dirty="0"/>
          </a:p>
        </p:txBody>
      </p:sp>
      <p:pic>
        <p:nvPicPr>
          <p:cNvPr id="32" name="Picture 31"/>
          <p:cNvPicPr>
            <a:picLocks noChangeAspect="1"/>
          </p:cNvPicPr>
          <p:nvPr/>
        </p:nvPicPr>
        <p:blipFill>
          <a:blip r:embed="rId4"/>
          <a:stretch>
            <a:fillRect/>
          </a:stretch>
        </p:blipFill>
        <p:spPr>
          <a:xfrm>
            <a:off x="7599473" y="1143000"/>
            <a:ext cx="2824624" cy="5058476"/>
          </a:xfrm>
          <a:prstGeom prst="rect">
            <a:avLst/>
          </a:prstGeom>
          <a:effectLst>
            <a:outerShdw blurRad="63500" sx="102000" sy="102000" algn="ctr" rotWithShape="0">
              <a:prstClr val="black">
                <a:alpha val="40000"/>
              </a:prstClr>
            </a:outerShdw>
          </a:effectLst>
        </p:spPr>
      </p:pic>
      <p:sp>
        <p:nvSpPr>
          <p:cNvPr id="22"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4"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5"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7"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8"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9"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40"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Problem</a:t>
            </a:r>
          </a:p>
        </p:txBody>
      </p:sp>
      <p:sp>
        <p:nvSpPr>
          <p:cNvPr id="41"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2"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9" name="Group 18"/>
          <p:cNvGrpSpPr/>
          <p:nvPr/>
        </p:nvGrpSpPr>
        <p:grpSpPr>
          <a:xfrm>
            <a:off x="4151110" y="34542"/>
            <a:ext cx="1050221" cy="332844"/>
            <a:chOff x="4593871" y="1468705"/>
            <a:chExt cx="1050221" cy="332844"/>
          </a:xfrm>
        </p:grpSpPr>
        <p:pic>
          <p:nvPicPr>
            <p:cNvPr id="20" name="Picture 19"/>
            <p:cNvPicPr>
              <a:picLocks noChangeAspect="1"/>
            </p:cNvPicPr>
            <p:nvPr/>
          </p:nvPicPr>
          <p:blipFill>
            <a:blip r:embed="rId13"/>
            <a:stretch>
              <a:fillRect/>
            </a:stretch>
          </p:blipFill>
          <p:spPr>
            <a:xfrm>
              <a:off x="4659864" y="1479052"/>
              <a:ext cx="879733" cy="266700"/>
            </a:xfrm>
            <a:prstGeom prst="rect">
              <a:avLst/>
            </a:prstGeom>
          </p:spPr>
        </p:pic>
        <p:sp>
          <p:nvSpPr>
            <p:cNvPr id="24"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5" name="TextBox 24"/>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Jernberg T et al. Eur Heart J 2015: doi:10.1093/eurheartj/ehu505</a:t>
            </a:r>
          </a:p>
        </p:txBody>
      </p:sp>
      <p:grpSp>
        <p:nvGrpSpPr>
          <p:cNvPr id="23" name="Group 22"/>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5"/>
            <a:stretch>
              <a:fillRect/>
            </a:stretch>
          </p:blipFill>
          <p:spPr>
            <a:xfrm>
              <a:off x="11881377" y="1948037"/>
              <a:ext cx="276225" cy="1257300"/>
            </a:xfrm>
            <a:prstGeom prst="rect">
              <a:avLst/>
            </a:prstGeom>
          </p:spPr>
        </p:pic>
        <p:sp>
          <p:nvSpPr>
            <p:cNvPr id="27" name="Rectangle 2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050897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ectangle 20"/>
          <p:cNvSpPr/>
          <p:nvPr/>
        </p:nvSpPr>
        <p:spPr>
          <a:xfrm>
            <a:off x="218657" y="1037762"/>
            <a:ext cx="102306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p>
            <a:pPr eaLnBrk="0" fontAlgn="base" hangingPunct="0">
              <a:lnSpc>
                <a:spcPts val="3200"/>
              </a:lnSpc>
              <a:spcBef>
                <a:spcPct val="0"/>
              </a:spcBef>
              <a:spcAft>
                <a:spcPct val="0"/>
              </a:spcAft>
            </a:pPr>
            <a:r>
              <a:rPr lang="sv-SE" sz="3200" dirty="0">
                <a:solidFill>
                  <a:schemeClr val="accent1"/>
                </a:solidFill>
                <a:latin typeface="+mj-lt"/>
                <a:ea typeface="+mj-ea"/>
                <a:cs typeface="+mj-cs"/>
              </a:rPr>
              <a:t>Utfall på lång sikt– exemplet HELICON</a:t>
            </a:r>
          </a:p>
        </p:txBody>
      </p:sp>
      <p:sp>
        <p:nvSpPr>
          <p:cNvPr id="22" name="Title 1"/>
          <p:cNvSpPr>
            <a:spLocks noGrp="1"/>
          </p:cNvSpPr>
          <p:nvPr>
            <p:ph type="title"/>
          </p:nvPr>
        </p:nvSpPr>
        <p:spPr>
          <a:xfrm>
            <a:off x="338259" y="1518785"/>
            <a:ext cx="11078678" cy="432000"/>
          </a:xfrm>
        </p:spPr>
        <p:txBody>
          <a:bodyPr/>
          <a:lstStyle/>
          <a:p>
            <a:pPr>
              <a:lnSpc>
                <a:spcPct val="100000"/>
              </a:lnSpc>
            </a:pPr>
            <a:r>
              <a:rPr lang="en-GB" sz="2000" dirty="0" err="1"/>
              <a:t>Resultat</a:t>
            </a:r>
            <a:r>
              <a:rPr lang="en-GB" sz="2000" dirty="0"/>
              <a:t>: </a:t>
            </a:r>
            <a:r>
              <a:rPr lang="en-GB" sz="2000" dirty="0" err="1"/>
              <a:t>kardiovaskulär</a:t>
            </a:r>
            <a:r>
              <a:rPr lang="en-GB" sz="2000" dirty="0"/>
              <a:t> </a:t>
            </a:r>
            <a:r>
              <a:rPr lang="en-GB" sz="2000" dirty="0" err="1"/>
              <a:t>död</a:t>
            </a:r>
            <a:r>
              <a:rPr lang="en-GB" sz="2000" dirty="0"/>
              <a:t>, </a:t>
            </a:r>
            <a:r>
              <a:rPr lang="en-GB" sz="2000" dirty="0" err="1"/>
              <a:t>hjärtinfarkt</a:t>
            </a:r>
            <a:r>
              <a:rPr lang="en-GB" sz="2000" dirty="0"/>
              <a:t> </a:t>
            </a:r>
            <a:r>
              <a:rPr lang="en-GB" sz="2000" dirty="0" err="1"/>
              <a:t>eller</a:t>
            </a:r>
            <a:r>
              <a:rPr lang="en-GB" sz="2000" dirty="0"/>
              <a:t> stroke </a:t>
            </a:r>
            <a:r>
              <a:rPr lang="en-GB" sz="2000" dirty="0" err="1"/>
              <a:t>inom</a:t>
            </a:r>
            <a:r>
              <a:rPr lang="en-GB" sz="2000" dirty="0"/>
              <a:t> 365 </a:t>
            </a:r>
            <a:r>
              <a:rPr lang="en-GB" sz="2000" dirty="0" err="1"/>
              <a:t>dagar</a:t>
            </a:r>
            <a:r>
              <a:rPr lang="en-GB" sz="2000" dirty="0"/>
              <a:t> </a:t>
            </a:r>
            <a:r>
              <a:rPr lang="en-GB" sz="2000" dirty="0" err="1"/>
              <a:t>från</a:t>
            </a:r>
            <a:r>
              <a:rPr lang="en-GB" sz="2000" dirty="0"/>
              <a:t> </a:t>
            </a:r>
            <a:r>
              <a:rPr lang="en-GB" sz="2000" dirty="0" err="1"/>
              <a:t>ursprunglig</a:t>
            </a:r>
            <a:r>
              <a:rPr lang="en-GB" sz="2000" dirty="0"/>
              <a:t> </a:t>
            </a:r>
            <a:r>
              <a:rPr lang="en-GB" sz="2000" dirty="0" err="1"/>
              <a:t>hjärtinfarkt</a:t>
            </a:r>
            <a:endParaRPr lang="en-US" sz="2000" dirty="0"/>
          </a:p>
        </p:txBody>
      </p:sp>
      <p:sp>
        <p:nvSpPr>
          <p:cNvPr id="27" name="Text Placeholder 2"/>
          <p:cNvSpPr>
            <a:spLocks noGrp="1"/>
          </p:cNvSpPr>
          <p:nvPr>
            <p:ph idx="1"/>
          </p:nvPr>
        </p:nvSpPr>
        <p:spPr>
          <a:xfrm>
            <a:off x="1046921" y="3166644"/>
            <a:ext cx="3437993" cy="1832738"/>
          </a:xfrm>
        </p:spPr>
        <p:txBody>
          <a:bodyPr/>
          <a:lstStyle/>
          <a:p>
            <a:r>
              <a:rPr lang="en-GB" dirty="0"/>
              <a:t>~1 </a:t>
            </a:r>
            <a:r>
              <a:rPr lang="en-GB" dirty="0" err="1"/>
              <a:t>av</a:t>
            </a:r>
            <a:r>
              <a:rPr lang="en-GB" dirty="0"/>
              <a:t> 5 </a:t>
            </a:r>
            <a:r>
              <a:rPr lang="en-GB" dirty="0" err="1"/>
              <a:t>patienter</a:t>
            </a:r>
            <a:r>
              <a:rPr lang="en-GB" dirty="0"/>
              <a:t> </a:t>
            </a:r>
            <a:r>
              <a:rPr lang="en-GB" dirty="0" err="1"/>
              <a:t>drabbades</a:t>
            </a:r>
            <a:r>
              <a:rPr lang="en-GB" dirty="0"/>
              <a:t> </a:t>
            </a:r>
            <a:r>
              <a:rPr lang="en-GB" dirty="0" err="1"/>
              <a:t>av</a:t>
            </a:r>
            <a:r>
              <a:rPr lang="en-GB" dirty="0"/>
              <a:t> </a:t>
            </a:r>
            <a:r>
              <a:rPr lang="en-GB" dirty="0" err="1"/>
              <a:t>en</a:t>
            </a:r>
            <a:r>
              <a:rPr lang="en-GB" dirty="0"/>
              <a:t> </a:t>
            </a:r>
            <a:r>
              <a:rPr lang="en-GB" dirty="0" err="1"/>
              <a:t>hjärtinfarkt</a:t>
            </a:r>
            <a:r>
              <a:rPr lang="en-GB" dirty="0"/>
              <a:t>, stroke </a:t>
            </a:r>
            <a:r>
              <a:rPr lang="en-GB" dirty="0" err="1"/>
              <a:t>eller</a:t>
            </a:r>
            <a:r>
              <a:rPr lang="en-GB" dirty="0"/>
              <a:t> </a:t>
            </a:r>
            <a:r>
              <a:rPr lang="en-GB" dirty="0" err="1"/>
              <a:t>kardiovaskulär</a:t>
            </a:r>
            <a:r>
              <a:rPr lang="en-GB" dirty="0"/>
              <a:t> </a:t>
            </a:r>
            <a:r>
              <a:rPr lang="en-GB" dirty="0" err="1"/>
              <a:t>död</a:t>
            </a:r>
            <a:r>
              <a:rPr lang="en-GB" dirty="0"/>
              <a:t> under </a:t>
            </a:r>
            <a:r>
              <a:rPr lang="en-GB" dirty="0" err="1"/>
              <a:t>det</a:t>
            </a:r>
            <a:r>
              <a:rPr lang="en-GB" dirty="0"/>
              <a:t> </a:t>
            </a:r>
            <a:r>
              <a:rPr lang="en-GB" dirty="0" err="1"/>
              <a:t>första</a:t>
            </a:r>
            <a:r>
              <a:rPr lang="en-GB" dirty="0"/>
              <a:t> </a:t>
            </a:r>
            <a:r>
              <a:rPr lang="en-GB" dirty="0" err="1"/>
              <a:t>året</a:t>
            </a:r>
            <a:r>
              <a:rPr lang="en-GB" dirty="0"/>
              <a:t> </a:t>
            </a:r>
            <a:r>
              <a:rPr lang="en-GB" dirty="0" err="1"/>
              <a:t>efter</a:t>
            </a:r>
            <a:r>
              <a:rPr lang="en-GB" dirty="0"/>
              <a:t> </a:t>
            </a:r>
            <a:r>
              <a:rPr lang="en-GB" dirty="0" err="1"/>
              <a:t>hjärtinfarkt</a:t>
            </a:r>
            <a:endParaRPr lang="en-GB" dirty="0"/>
          </a:p>
        </p:txBody>
      </p:sp>
      <p:pic>
        <p:nvPicPr>
          <p:cNvPr id="5" name="Picture 4"/>
          <p:cNvPicPr>
            <a:picLocks noChangeAspect="1"/>
          </p:cNvPicPr>
          <p:nvPr/>
        </p:nvPicPr>
        <p:blipFill>
          <a:blip r:embed="rId4"/>
          <a:stretch>
            <a:fillRect/>
          </a:stretch>
        </p:blipFill>
        <p:spPr>
          <a:xfrm>
            <a:off x="5068365" y="2705434"/>
            <a:ext cx="4480948" cy="3212870"/>
          </a:xfrm>
          <a:prstGeom prst="rect">
            <a:avLst/>
          </a:prstGeom>
        </p:spPr>
      </p:pic>
      <p:sp>
        <p:nvSpPr>
          <p:cNvPr id="32" name="TextBox 31"/>
          <p:cNvSpPr txBox="1">
            <a:spLocks noChangeArrowheads="1"/>
          </p:cNvSpPr>
          <p:nvPr/>
        </p:nvSpPr>
        <p:spPr bwMode="auto">
          <a:xfrm>
            <a:off x="373947" y="6241834"/>
            <a:ext cx="857493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eaLnBrk="1" fontAlgn="base" hangingPunct="1">
              <a:spcBef>
                <a:spcPct val="0"/>
              </a:spcBef>
              <a:spcAft>
                <a:spcPct val="0"/>
              </a:spcAft>
            </a:pPr>
            <a:r>
              <a:rPr lang="en-GB" sz="800" b="0" dirty="0">
                <a:solidFill>
                  <a:srgbClr val="000000"/>
                </a:solidFill>
              </a:rPr>
              <a:t>CV, cardiovascular; MI, myocardial infarction.</a:t>
            </a:r>
          </a:p>
        </p:txBody>
      </p:sp>
      <p:sp>
        <p:nvSpPr>
          <p:cNvPr id="23"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4"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5"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7"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8"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9"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40"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Problem</a:t>
            </a:r>
          </a:p>
        </p:txBody>
      </p:sp>
      <p:sp>
        <p:nvSpPr>
          <p:cNvPr id="41"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2"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9" name="Group 18"/>
          <p:cNvGrpSpPr/>
          <p:nvPr/>
        </p:nvGrpSpPr>
        <p:grpSpPr>
          <a:xfrm>
            <a:off x="4151110" y="34542"/>
            <a:ext cx="1050221" cy="332844"/>
            <a:chOff x="4593871" y="1468705"/>
            <a:chExt cx="1050221" cy="332844"/>
          </a:xfrm>
        </p:grpSpPr>
        <p:pic>
          <p:nvPicPr>
            <p:cNvPr id="20" name="Picture 19"/>
            <p:cNvPicPr>
              <a:picLocks noChangeAspect="1"/>
            </p:cNvPicPr>
            <p:nvPr/>
          </p:nvPicPr>
          <p:blipFill>
            <a:blip r:embed="rId13"/>
            <a:stretch>
              <a:fillRect/>
            </a:stretch>
          </p:blipFill>
          <p:spPr>
            <a:xfrm>
              <a:off x="4659864" y="1479052"/>
              <a:ext cx="879733" cy="266700"/>
            </a:xfrm>
            <a:prstGeom prst="rect">
              <a:avLst/>
            </a:prstGeom>
          </p:spPr>
        </p:pic>
        <p:sp>
          <p:nvSpPr>
            <p:cNvPr id="24"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5" name="TextBox 24"/>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Jernberg T et al. Eur Heart J 2015: doi:10.1093/eurheartj/ehu505</a:t>
            </a:r>
          </a:p>
        </p:txBody>
      </p:sp>
      <p:grpSp>
        <p:nvGrpSpPr>
          <p:cNvPr id="26" name="Group 25"/>
          <p:cNvGrpSpPr/>
          <p:nvPr/>
        </p:nvGrpSpPr>
        <p:grpSpPr>
          <a:xfrm>
            <a:off x="11881377" y="1948037"/>
            <a:ext cx="276225" cy="1257300"/>
            <a:chOff x="11881377" y="1948037"/>
            <a:chExt cx="276225" cy="1257300"/>
          </a:xfrm>
        </p:grpSpPr>
        <p:pic>
          <p:nvPicPr>
            <p:cNvPr id="28" name="Picture 27"/>
            <p:cNvPicPr>
              <a:picLocks noChangeAspect="1"/>
            </p:cNvPicPr>
            <p:nvPr/>
          </p:nvPicPr>
          <p:blipFill>
            <a:blip r:embed="rId15"/>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27982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ectangle 20"/>
          <p:cNvSpPr/>
          <p:nvPr/>
        </p:nvSpPr>
        <p:spPr>
          <a:xfrm>
            <a:off x="218657" y="942821"/>
            <a:ext cx="102306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p>
            <a:pPr eaLnBrk="0" fontAlgn="base" hangingPunct="0">
              <a:lnSpc>
                <a:spcPts val="3200"/>
              </a:lnSpc>
              <a:spcBef>
                <a:spcPct val="0"/>
              </a:spcBef>
              <a:spcAft>
                <a:spcPct val="0"/>
              </a:spcAft>
            </a:pPr>
            <a:r>
              <a:rPr lang="sv-SE" sz="3200" dirty="0">
                <a:solidFill>
                  <a:schemeClr val="accent1"/>
                </a:solidFill>
                <a:latin typeface="+mj-lt"/>
                <a:ea typeface="+mj-ea"/>
                <a:cs typeface="+mj-cs"/>
              </a:rPr>
              <a:t>Utfall på lång sikt– exemplet HELICON</a:t>
            </a:r>
          </a:p>
        </p:txBody>
      </p:sp>
      <p:sp>
        <p:nvSpPr>
          <p:cNvPr id="23" name="Title 1"/>
          <p:cNvSpPr txBox="1">
            <a:spLocks/>
          </p:cNvSpPr>
          <p:nvPr/>
        </p:nvSpPr>
        <p:spPr bwMode="auto">
          <a:xfrm>
            <a:off x="338259" y="1463011"/>
            <a:ext cx="861062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pPr>
              <a:lnSpc>
                <a:spcPct val="100000"/>
              </a:lnSpc>
            </a:pPr>
            <a:r>
              <a:rPr lang="en-GB" sz="2000" kern="0" dirty="0" err="1"/>
              <a:t>Resultat</a:t>
            </a:r>
            <a:r>
              <a:rPr lang="en-GB" sz="2000" kern="0" dirty="0"/>
              <a:t>: </a:t>
            </a:r>
            <a:r>
              <a:rPr lang="en-GB" sz="2000" kern="0" dirty="0" err="1"/>
              <a:t>kardiovaskulär</a:t>
            </a:r>
            <a:r>
              <a:rPr lang="en-GB" sz="2000" kern="0" dirty="0"/>
              <a:t> </a:t>
            </a:r>
            <a:r>
              <a:rPr lang="en-GB" sz="2000" kern="0" dirty="0" err="1"/>
              <a:t>död</a:t>
            </a:r>
            <a:r>
              <a:rPr lang="en-GB" sz="2000" kern="0" dirty="0"/>
              <a:t>, </a:t>
            </a:r>
            <a:r>
              <a:rPr lang="en-GB" sz="2000" kern="0" dirty="0" err="1"/>
              <a:t>hjärtinfarkt</a:t>
            </a:r>
            <a:r>
              <a:rPr lang="en-GB" sz="2000" kern="0" dirty="0"/>
              <a:t> </a:t>
            </a:r>
            <a:r>
              <a:rPr lang="en-GB" sz="2000" kern="0" dirty="0" err="1"/>
              <a:t>eller</a:t>
            </a:r>
            <a:r>
              <a:rPr lang="en-GB" sz="2000" kern="0" dirty="0"/>
              <a:t> stroke i </a:t>
            </a:r>
            <a:r>
              <a:rPr lang="en-GB" sz="2000" kern="0" dirty="0" err="1"/>
              <a:t>gruppen</a:t>
            </a:r>
            <a:r>
              <a:rPr lang="en-GB" sz="2000" kern="0" dirty="0"/>
              <a:t> </a:t>
            </a:r>
            <a:r>
              <a:rPr lang="en-GB" sz="2000" kern="0" dirty="0" err="1"/>
              <a:t>som</a:t>
            </a:r>
            <a:r>
              <a:rPr lang="en-GB" sz="2000" kern="0" dirty="0"/>
              <a:t> </a:t>
            </a:r>
            <a:r>
              <a:rPr lang="en-GB" sz="2000" kern="0" dirty="0" err="1"/>
              <a:t>överlevt</a:t>
            </a:r>
            <a:r>
              <a:rPr lang="en-GB" sz="2000" kern="0" dirty="0"/>
              <a:t> </a:t>
            </a:r>
            <a:r>
              <a:rPr lang="en-GB" sz="2000" kern="0" dirty="0" err="1"/>
              <a:t>första</a:t>
            </a:r>
            <a:r>
              <a:rPr lang="en-GB" sz="2000" kern="0" dirty="0"/>
              <a:t> </a:t>
            </a:r>
            <a:r>
              <a:rPr lang="en-GB" sz="2000" kern="0" dirty="0" err="1"/>
              <a:t>året</a:t>
            </a:r>
            <a:r>
              <a:rPr lang="en-GB" sz="2000" kern="0" dirty="0"/>
              <a:t> </a:t>
            </a:r>
            <a:r>
              <a:rPr lang="en-GB" sz="2000" kern="0" dirty="0" err="1"/>
              <a:t>efter</a:t>
            </a:r>
            <a:r>
              <a:rPr lang="en-GB" sz="2000" kern="0" dirty="0"/>
              <a:t> </a:t>
            </a:r>
            <a:r>
              <a:rPr lang="en-GB" sz="2000" kern="0" dirty="0" err="1"/>
              <a:t>hjärtinfarkt</a:t>
            </a:r>
            <a:endParaRPr lang="en-GB" sz="2000" kern="0" dirty="0"/>
          </a:p>
        </p:txBody>
      </p:sp>
      <p:pic>
        <p:nvPicPr>
          <p:cNvPr id="4" name="Picture 3"/>
          <p:cNvPicPr>
            <a:picLocks noChangeAspect="1"/>
          </p:cNvPicPr>
          <p:nvPr/>
        </p:nvPicPr>
        <p:blipFill>
          <a:blip r:embed="rId4"/>
          <a:stretch>
            <a:fillRect/>
          </a:stretch>
        </p:blipFill>
        <p:spPr>
          <a:xfrm>
            <a:off x="5630991" y="2486796"/>
            <a:ext cx="4529721" cy="3231160"/>
          </a:xfrm>
          <a:prstGeom prst="rect">
            <a:avLst/>
          </a:prstGeom>
        </p:spPr>
      </p:pic>
      <p:sp>
        <p:nvSpPr>
          <p:cNvPr id="33" name="Text Placeholder 2"/>
          <p:cNvSpPr>
            <a:spLocks noGrp="1"/>
          </p:cNvSpPr>
          <p:nvPr>
            <p:ph idx="1"/>
          </p:nvPr>
        </p:nvSpPr>
        <p:spPr>
          <a:xfrm>
            <a:off x="976660" y="3246310"/>
            <a:ext cx="4049914" cy="3227387"/>
          </a:xfrm>
        </p:spPr>
        <p:txBody>
          <a:bodyPr/>
          <a:lstStyle/>
          <a:p>
            <a:r>
              <a:rPr lang="en-GB" dirty="0"/>
              <a:t>~1 </a:t>
            </a:r>
            <a:r>
              <a:rPr lang="en-GB" dirty="0" err="1"/>
              <a:t>av</a:t>
            </a:r>
            <a:r>
              <a:rPr lang="en-GB" dirty="0"/>
              <a:t> 5 </a:t>
            </a:r>
            <a:r>
              <a:rPr lang="en-GB" dirty="0" err="1"/>
              <a:t>patienter</a:t>
            </a:r>
            <a:r>
              <a:rPr lang="en-GB" dirty="0"/>
              <a:t> </a:t>
            </a:r>
            <a:r>
              <a:rPr lang="en-GB" dirty="0" err="1"/>
              <a:t>fria</a:t>
            </a:r>
            <a:r>
              <a:rPr lang="en-GB" dirty="0"/>
              <a:t> </a:t>
            </a:r>
            <a:r>
              <a:rPr lang="en-GB" dirty="0" err="1"/>
              <a:t>från</a:t>
            </a:r>
            <a:r>
              <a:rPr lang="en-GB" dirty="0"/>
              <a:t> event under </a:t>
            </a:r>
            <a:r>
              <a:rPr lang="en-GB" dirty="0" err="1"/>
              <a:t>första</a:t>
            </a:r>
            <a:r>
              <a:rPr lang="en-GB" dirty="0"/>
              <a:t> </a:t>
            </a:r>
            <a:r>
              <a:rPr lang="en-GB" dirty="0" err="1"/>
              <a:t>året</a:t>
            </a:r>
            <a:r>
              <a:rPr lang="en-GB" dirty="0"/>
              <a:t> </a:t>
            </a:r>
            <a:r>
              <a:rPr lang="en-GB" dirty="0" err="1"/>
              <a:t>efter</a:t>
            </a:r>
            <a:r>
              <a:rPr lang="en-GB" dirty="0"/>
              <a:t> </a:t>
            </a:r>
            <a:r>
              <a:rPr lang="en-GB" dirty="0" err="1"/>
              <a:t>hjärtinfarkt</a:t>
            </a:r>
            <a:r>
              <a:rPr lang="en-GB" dirty="0"/>
              <a:t>, </a:t>
            </a:r>
            <a:r>
              <a:rPr lang="en-GB" dirty="0" err="1"/>
              <a:t>drabbades</a:t>
            </a:r>
            <a:r>
              <a:rPr lang="en-GB" dirty="0"/>
              <a:t> </a:t>
            </a:r>
            <a:r>
              <a:rPr lang="en-GB" dirty="0" err="1"/>
              <a:t>av</a:t>
            </a:r>
            <a:r>
              <a:rPr lang="en-GB" dirty="0"/>
              <a:t> </a:t>
            </a:r>
            <a:r>
              <a:rPr lang="en-GB" dirty="0" err="1"/>
              <a:t>en</a:t>
            </a:r>
            <a:r>
              <a:rPr lang="en-GB" dirty="0"/>
              <a:t> </a:t>
            </a:r>
            <a:r>
              <a:rPr lang="en-GB" dirty="0" err="1"/>
              <a:t>ny</a:t>
            </a:r>
            <a:r>
              <a:rPr lang="en-GB" dirty="0"/>
              <a:t> </a:t>
            </a:r>
            <a:r>
              <a:rPr lang="en-GB" dirty="0" err="1"/>
              <a:t>hjärtinfarkt</a:t>
            </a:r>
            <a:r>
              <a:rPr lang="en-GB" dirty="0"/>
              <a:t>, stroke </a:t>
            </a:r>
            <a:r>
              <a:rPr lang="en-GB" dirty="0" err="1"/>
              <a:t>eller</a:t>
            </a:r>
            <a:r>
              <a:rPr lang="en-GB" dirty="0"/>
              <a:t> </a:t>
            </a:r>
            <a:r>
              <a:rPr lang="en-GB" dirty="0" err="1"/>
              <a:t>kardiovaskulär</a:t>
            </a:r>
            <a:r>
              <a:rPr lang="en-GB" dirty="0"/>
              <a:t> </a:t>
            </a:r>
            <a:r>
              <a:rPr lang="en-GB" dirty="0" err="1"/>
              <a:t>död</a:t>
            </a:r>
            <a:r>
              <a:rPr lang="en-GB" dirty="0"/>
              <a:t> under de </a:t>
            </a:r>
            <a:r>
              <a:rPr lang="en-GB" dirty="0" err="1"/>
              <a:t>kommande</a:t>
            </a:r>
            <a:r>
              <a:rPr lang="en-GB" dirty="0"/>
              <a:t> </a:t>
            </a:r>
            <a:r>
              <a:rPr lang="en-GB" dirty="0" err="1"/>
              <a:t>tre</a:t>
            </a:r>
            <a:r>
              <a:rPr lang="en-GB" dirty="0"/>
              <a:t> </a:t>
            </a:r>
            <a:r>
              <a:rPr lang="en-GB" dirty="0" err="1"/>
              <a:t>åren</a:t>
            </a:r>
            <a:endParaRPr lang="en-GB" dirty="0">
              <a:solidFill>
                <a:srgbClr val="FFFFFF"/>
              </a:solidFill>
            </a:endParaRPr>
          </a:p>
        </p:txBody>
      </p:sp>
      <p:sp>
        <p:nvSpPr>
          <p:cNvPr id="22"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5"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6"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8"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9"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40"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41"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Problem</a:t>
            </a:r>
          </a:p>
        </p:txBody>
      </p:sp>
      <p:sp>
        <p:nvSpPr>
          <p:cNvPr id="42"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3"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20" name="Group 19"/>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3"/>
            <a:stretch>
              <a:fillRect/>
            </a:stretch>
          </p:blipFill>
          <p:spPr>
            <a:xfrm>
              <a:off x="4659864" y="1479052"/>
              <a:ext cx="879733" cy="266700"/>
            </a:xfrm>
            <a:prstGeom prst="rect">
              <a:avLst/>
            </a:prstGeom>
          </p:spPr>
        </p:pic>
        <p:sp>
          <p:nvSpPr>
            <p:cNvPr id="25"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8" name="TextBox 27"/>
          <p:cNvSpPr txBox="1">
            <a:spLocks noChangeArrowheads="1"/>
          </p:cNvSpPr>
          <p:nvPr/>
        </p:nvSpPr>
        <p:spPr bwMode="auto">
          <a:xfrm>
            <a:off x="373947" y="6241834"/>
            <a:ext cx="857493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eaLnBrk="1" fontAlgn="base" hangingPunct="1">
              <a:spcBef>
                <a:spcPct val="0"/>
              </a:spcBef>
              <a:spcAft>
                <a:spcPct val="0"/>
              </a:spcAft>
            </a:pPr>
            <a:r>
              <a:rPr lang="en-GB" sz="800" b="0" dirty="0">
                <a:solidFill>
                  <a:srgbClr val="000000"/>
                </a:solidFill>
              </a:rPr>
              <a:t>CV, cardiovascular; MI, myocardial infarction.</a:t>
            </a:r>
          </a:p>
        </p:txBody>
      </p:sp>
      <p:sp>
        <p:nvSpPr>
          <p:cNvPr id="29" name="TextBox 28"/>
          <p:cNvSpPr txBox="1"/>
          <p:nvPr/>
        </p:nvSpPr>
        <p:spPr>
          <a:xfrm>
            <a:off x="346708" y="6457278"/>
            <a:ext cx="9502143" cy="246221"/>
          </a:xfrm>
          <a:prstGeom prst="rect">
            <a:avLst/>
          </a:prstGeom>
          <a:noFill/>
        </p:spPr>
        <p:txBody>
          <a:bodyPr wrap="square" rtlCol="0">
            <a:spAutoFit/>
          </a:bodyPr>
          <a:lstStyle/>
          <a:p>
            <a:r>
              <a:rPr lang="sv-SE" sz="1000" dirty="0">
                <a:solidFill>
                  <a:schemeClr val="tx1">
                    <a:lumMod val="65000"/>
                    <a:lumOff val="35000"/>
                  </a:schemeClr>
                </a:solidFill>
              </a:rPr>
              <a:t>Jernberg T et al. Eur Heart J 2015: doi:10.1093/eurheartj/ehu505</a:t>
            </a:r>
          </a:p>
        </p:txBody>
      </p:sp>
      <p:grpSp>
        <p:nvGrpSpPr>
          <p:cNvPr id="26" name="Group 25"/>
          <p:cNvGrpSpPr/>
          <p:nvPr/>
        </p:nvGrpSpPr>
        <p:grpSpPr>
          <a:xfrm>
            <a:off x="11881377" y="1948037"/>
            <a:ext cx="276225" cy="1257300"/>
            <a:chOff x="11881377" y="1948037"/>
            <a:chExt cx="276225" cy="1257300"/>
          </a:xfrm>
        </p:grpSpPr>
        <p:pic>
          <p:nvPicPr>
            <p:cNvPr id="30" name="Picture 29"/>
            <p:cNvPicPr>
              <a:picLocks noChangeAspect="1"/>
            </p:cNvPicPr>
            <p:nvPr/>
          </p:nvPicPr>
          <p:blipFill>
            <a:blip r:embed="rId15"/>
            <a:stretch>
              <a:fillRect/>
            </a:stretch>
          </p:blipFill>
          <p:spPr>
            <a:xfrm>
              <a:off x="11881377" y="1948037"/>
              <a:ext cx="276225" cy="1257300"/>
            </a:xfrm>
            <a:prstGeom prst="rect">
              <a:avLst/>
            </a:prstGeom>
          </p:spPr>
        </p:pic>
        <p:sp>
          <p:nvSpPr>
            <p:cNvPr id="31" name="Rectangle 3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685013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Rectangle 20"/>
          <p:cNvSpPr/>
          <p:nvPr/>
        </p:nvSpPr>
        <p:spPr>
          <a:xfrm>
            <a:off x="218657" y="942821"/>
            <a:ext cx="102306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a:bodyPr>
          <a:lstStyle/>
          <a:p>
            <a:pPr eaLnBrk="0" fontAlgn="base" hangingPunct="0">
              <a:lnSpc>
                <a:spcPts val="3200"/>
              </a:lnSpc>
              <a:spcBef>
                <a:spcPct val="0"/>
              </a:spcBef>
              <a:spcAft>
                <a:spcPct val="0"/>
              </a:spcAft>
            </a:pPr>
            <a:r>
              <a:rPr lang="sv-SE" sz="3200" dirty="0">
                <a:solidFill>
                  <a:schemeClr val="accent1"/>
                </a:solidFill>
                <a:latin typeface="+mj-lt"/>
                <a:ea typeface="+mj-ea"/>
                <a:cs typeface="+mj-cs"/>
              </a:rPr>
              <a:t>Utfall på lång sikt– exemplet HELICON</a:t>
            </a:r>
          </a:p>
        </p:txBody>
      </p:sp>
      <p:sp>
        <p:nvSpPr>
          <p:cNvPr id="27" name="Title 5"/>
          <p:cNvSpPr>
            <a:spLocks noGrp="1"/>
          </p:cNvSpPr>
          <p:nvPr>
            <p:ph type="title"/>
          </p:nvPr>
        </p:nvSpPr>
        <p:spPr>
          <a:xfrm>
            <a:off x="346708" y="1482889"/>
            <a:ext cx="9067258" cy="604948"/>
          </a:xfrm>
        </p:spPr>
        <p:txBody>
          <a:bodyPr/>
          <a:lstStyle/>
          <a:p>
            <a:pPr>
              <a:lnSpc>
                <a:spcPct val="100000"/>
              </a:lnSpc>
            </a:pPr>
            <a:r>
              <a:rPr lang="en-US" sz="1800" dirty="0"/>
              <a:t>Risk </a:t>
            </a:r>
            <a:r>
              <a:rPr lang="en-US" sz="1800" dirty="0" err="1"/>
              <a:t>för</a:t>
            </a:r>
            <a:r>
              <a:rPr lang="en-US" sz="1800" dirty="0"/>
              <a:t> </a:t>
            </a:r>
            <a:r>
              <a:rPr lang="en-US" sz="1800" dirty="0" err="1"/>
              <a:t>komposit</a:t>
            </a:r>
            <a:r>
              <a:rPr lang="en-US" sz="1800" dirty="0"/>
              <a:t> endpoint (</a:t>
            </a:r>
            <a:r>
              <a:rPr lang="en-US" sz="1800" dirty="0" err="1"/>
              <a:t>kardiovaskulär</a:t>
            </a:r>
            <a:r>
              <a:rPr lang="en-US" sz="1800" dirty="0"/>
              <a:t> </a:t>
            </a:r>
            <a:r>
              <a:rPr lang="en-US" sz="1800" dirty="0" err="1"/>
              <a:t>död</a:t>
            </a:r>
            <a:r>
              <a:rPr lang="en-US" sz="1800" dirty="0"/>
              <a:t>, </a:t>
            </a:r>
            <a:r>
              <a:rPr lang="en-US" sz="1800" dirty="0" err="1"/>
              <a:t>hjärtinfarkt</a:t>
            </a:r>
            <a:r>
              <a:rPr lang="en-US" sz="1800" dirty="0"/>
              <a:t> </a:t>
            </a:r>
            <a:r>
              <a:rPr lang="en-US" sz="1800" dirty="0" err="1"/>
              <a:t>eller</a:t>
            </a:r>
            <a:r>
              <a:rPr lang="en-US" sz="1800" dirty="0"/>
              <a:t> stroke) 365 </a:t>
            </a:r>
            <a:r>
              <a:rPr lang="en-US" sz="1800" dirty="0" err="1"/>
              <a:t>dagar</a:t>
            </a:r>
            <a:r>
              <a:rPr lang="en-US" sz="1800" dirty="0"/>
              <a:t> </a:t>
            </a:r>
            <a:r>
              <a:rPr lang="en-US" sz="1800" dirty="0" err="1"/>
              <a:t>efter</a:t>
            </a:r>
            <a:r>
              <a:rPr lang="en-US" sz="1800" dirty="0"/>
              <a:t> </a:t>
            </a:r>
            <a:r>
              <a:rPr lang="en-US" sz="1800" dirty="0" err="1"/>
              <a:t>indexerad</a:t>
            </a:r>
            <a:r>
              <a:rPr lang="en-US" sz="1800" dirty="0"/>
              <a:t> </a:t>
            </a:r>
            <a:r>
              <a:rPr lang="en-US" sz="1800" dirty="0" err="1"/>
              <a:t>hjärtinfarkt</a:t>
            </a:r>
            <a:r>
              <a:rPr lang="en-US" sz="1800" dirty="0"/>
              <a:t> och </a:t>
            </a:r>
            <a:r>
              <a:rPr lang="en-US" sz="1800" dirty="0" err="1"/>
              <a:t>fram</a:t>
            </a:r>
            <a:r>
              <a:rPr lang="en-US" sz="1800" dirty="0"/>
              <a:t> till </a:t>
            </a:r>
            <a:r>
              <a:rPr lang="en-US" sz="1800" dirty="0" err="1"/>
              <a:t>studieslut</a:t>
            </a:r>
            <a:endParaRPr lang="en-US" sz="1800" dirty="0"/>
          </a:p>
        </p:txBody>
      </p:sp>
      <p:pic>
        <p:nvPicPr>
          <p:cNvPr id="35" name="Picture 34"/>
          <p:cNvPicPr>
            <a:picLocks noChangeAspect="1"/>
          </p:cNvPicPr>
          <p:nvPr/>
        </p:nvPicPr>
        <p:blipFill>
          <a:blip r:embed="rId4"/>
          <a:stretch>
            <a:fillRect/>
          </a:stretch>
        </p:blipFill>
        <p:spPr>
          <a:xfrm>
            <a:off x="2896977" y="2204848"/>
            <a:ext cx="5982329" cy="4066744"/>
          </a:xfrm>
          <a:prstGeom prst="rect">
            <a:avLst/>
          </a:prstGeom>
          <a:effectLst>
            <a:outerShdw blurRad="63500" sx="102000" sy="102000" algn="ctr" rotWithShape="0">
              <a:prstClr val="black">
                <a:alpha val="40000"/>
              </a:prstClr>
            </a:outerShdw>
          </a:effectLst>
        </p:spPr>
      </p:pic>
      <p:sp>
        <p:nvSpPr>
          <p:cNvPr id="22"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3"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2"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7"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8"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9"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40"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Problem</a:t>
            </a:r>
          </a:p>
        </p:txBody>
      </p:sp>
      <p:sp>
        <p:nvSpPr>
          <p:cNvPr id="41"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dirty="0">
                <a:solidFill>
                  <a:srgbClr val="5D5D4C"/>
                </a:solidFill>
              </a:rPr>
              <a:t>PEGASUS</a:t>
            </a:r>
          </a:p>
        </p:txBody>
      </p:sp>
      <p:sp>
        <p:nvSpPr>
          <p:cNvPr id="42"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18" name="Group 17"/>
          <p:cNvGrpSpPr/>
          <p:nvPr/>
        </p:nvGrpSpPr>
        <p:grpSpPr>
          <a:xfrm>
            <a:off x="4151110" y="34542"/>
            <a:ext cx="1050221" cy="332844"/>
            <a:chOff x="4593871" y="1468705"/>
            <a:chExt cx="1050221" cy="332844"/>
          </a:xfrm>
        </p:grpSpPr>
        <p:pic>
          <p:nvPicPr>
            <p:cNvPr id="19" name="Picture 18"/>
            <p:cNvPicPr>
              <a:picLocks noChangeAspect="1"/>
            </p:cNvPicPr>
            <p:nvPr/>
          </p:nvPicPr>
          <p:blipFill>
            <a:blip r:embed="rId13"/>
            <a:stretch>
              <a:fillRect/>
            </a:stretch>
          </p:blipFill>
          <p:spPr>
            <a:xfrm>
              <a:off x="4659864" y="1479052"/>
              <a:ext cx="879733" cy="266700"/>
            </a:xfrm>
            <a:prstGeom prst="rect">
              <a:avLst/>
            </a:prstGeom>
          </p:spPr>
        </p:pic>
        <p:sp>
          <p:nvSpPr>
            <p:cNvPr id="20"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4" name="TextBox 23"/>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Jernberg T et al. Eur Heart J 2015: doi:10.1093/eurheartj/ehu505</a:t>
            </a:r>
          </a:p>
        </p:txBody>
      </p:sp>
      <p:grpSp>
        <p:nvGrpSpPr>
          <p:cNvPr id="25" name="Group 24"/>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5"/>
            <a:stretch>
              <a:fillRect/>
            </a:stretch>
          </p:blipFill>
          <p:spPr>
            <a:xfrm>
              <a:off x="11881377" y="1948037"/>
              <a:ext cx="276225" cy="1257300"/>
            </a:xfrm>
            <a:prstGeom prst="rect">
              <a:avLst/>
            </a:prstGeom>
          </p:spPr>
        </p:pic>
        <p:sp>
          <p:nvSpPr>
            <p:cNvPr id="28" name="Rectangle 27"/>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81081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9" name="Title 1"/>
          <p:cNvSpPr>
            <a:spLocks noGrp="1"/>
          </p:cNvSpPr>
          <p:nvPr>
            <p:ph type="title"/>
          </p:nvPr>
        </p:nvSpPr>
        <p:spPr>
          <a:xfrm>
            <a:off x="485455" y="819980"/>
            <a:ext cx="10932823" cy="535745"/>
          </a:xfrm>
        </p:spPr>
        <p:txBody>
          <a:bodyPr/>
          <a:lstStyle/>
          <a:p>
            <a:r>
              <a:rPr lang="en-GB" altLang="en-US" dirty="0"/>
              <a:t>PEGASUS-TIMI</a:t>
            </a:r>
            <a:r>
              <a:rPr lang="en-GB" altLang="en-US" dirty="0">
                <a:solidFill>
                  <a:srgbClr val="FF0000"/>
                </a:solidFill>
              </a:rPr>
              <a:t> </a:t>
            </a:r>
            <a:r>
              <a:rPr lang="en-GB" altLang="en-US" dirty="0"/>
              <a:t>54: </a:t>
            </a:r>
            <a:endParaRPr lang="en-US" sz="1800" dirty="0">
              <a:solidFill>
                <a:srgbClr val="0F3A64"/>
              </a:solidFill>
            </a:endParaRPr>
          </a:p>
        </p:txBody>
      </p:sp>
      <p:grpSp>
        <p:nvGrpSpPr>
          <p:cNvPr id="29" name="Group 28"/>
          <p:cNvGrpSpPr>
            <a:grpSpLocks noChangeAspect="1"/>
          </p:cNvGrpSpPr>
          <p:nvPr/>
        </p:nvGrpSpPr>
        <p:grpSpPr>
          <a:xfrm>
            <a:off x="485455" y="2259847"/>
            <a:ext cx="5616416" cy="2836475"/>
            <a:chOff x="280461" y="1512888"/>
            <a:chExt cx="8524779" cy="4305300"/>
          </a:xfrm>
        </p:grpSpPr>
        <p:grpSp>
          <p:nvGrpSpPr>
            <p:cNvPr id="30" name="Group 29"/>
            <p:cNvGrpSpPr>
              <a:grpSpLocks/>
            </p:cNvGrpSpPr>
            <p:nvPr/>
          </p:nvGrpSpPr>
          <p:grpSpPr bwMode="auto">
            <a:xfrm>
              <a:off x="280461" y="1512888"/>
              <a:ext cx="8524779" cy="4305300"/>
              <a:chOff x="231248" y="1658938"/>
              <a:chExt cx="8524780" cy="4305004"/>
            </a:xfrm>
          </p:grpSpPr>
          <p:cxnSp>
            <p:nvCxnSpPr>
              <p:cNvPr id="32" name="Straight Arrow Connector 31"/>
              <p:cNvCxnSpPr>
                <a:cxnSpLocks noChangeShapeType="1"/>
              </p:cNvCxnSpPr>
              <p:nvPr/>
            </p:nvCxnSpPr>
            <p:spPr bwMode="auto">
              <a:xfrm>
                <a:off x="4513885" y="4651169"/>
                <a:ext cx="0" cy="520664"/>
              </a:xfrm>
              <a:prstGeom prst="straightConnector1">
                <a:avLst/>
              </a:prstGeom>
              <a:noFill/>
              <a:ln w="38100" algn="ctr">
                <a:solidFill>
                  <a:schemeClr val="accent6"/>
                </a:solidFill>
                <a:round/>
                <a:headEnd/>
                <a:tailEnd type="triangle" w="med" len="med"/>
              </a:ln>
            </p:spPr>
          </p:cxnSp>
          <p:sp>
            <p:nvSpPr>
              <p:cNvPr id="33" name="Rounded Rectangle 32"/>
              <p:cNvSpPr>
                <a:spLocks noChangeArrowheads="1"/>
              </p:cNvSpPr>
              <p:nvPr/>
            </p:nvSpPr>
            <p:spPr bwMode="auto">
              <a:xfrm>
                <a:off x="492810" y="1658938"/>
                <a:ext cx="8040688" cy="966721"/>
              </a:xfrm>
              <a:prstGeom prst="roundRect">
                <a:avLst>
                  <a:gd name="adj" fmla="val 16667"/>
                </a:avLst>
              </a:prstGeom>
              <a:solidFill>
                <a:schemeClr val="bg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100" dirty="0" err="1"/>
                  <a:t>Patienter</a:t>
                </a:r>
                <a:r>
                  <a:rPr lang="en-GB" sz="1100" dirty="0"/>
                  <a:t> ≥50 </a:t>
                </a:r>
                <a:r>
                  <a:rPr lang="en-GB" sz="1100" dirty="0" err="1"/>
                  <a:t>år</a:t>
                </a:r>
                <a:r>
                  <a:rPr lang="en-GB" sz="1100" dirty="0"/>
                  <a:t> med </a:t>
                </a:r>
                <a:r>
                  <a:rPr lang="en-GB" sz="1100" dirty="0" err="1"/>
                  <a:t>tidigare</a:t>
                </a:r>
                <a:r>
                  <a:rPr lang="en-GB" sz="1100" dirty="0"/>
                  <a:t> </a:t>
                </a:r>
                <a:r>
                  <a:rPr lang="en-GB" sz="1100" dirty="0" err="1"/>
                  <a:t>genomgången</a:t>
                </a:r>
                <a:r>
                  <a:rPr lang="en-GB" sz="1100" dirty="0"/>
                  <a:t> </a:t>
                </a:r>
                <a:r>
                  <a:rPr lang="en-GB" sz="1100" dirty="0" err="1"/>
                  <a:t>hjärtinfarkt</a:t>
                </a:r>
                <a:r>
                  <a:rPr lang="en-GB" sz="1100" dirty="0"/>
                  <a:t> 1–3 </a:t>
                </a:r>
                <a:r>
                  <a:rPr lang="en-GB" sz="1100" dirty="0" err="1"/>
                  <a:t>år</a:t>
                </a:r>
                <a:r>
                  <a:rPr lang="en-GB" sz="1100" dirty="0"/>
                  <a:t> </a:t>
                </a:r>
                <a:r>
                  <a:rPr lang="en-GB" sz="1100" dirty="0" err="1"/>
                  <a:t>före</a:t>
                </a:r>
                <a:r>
                  <a:rPr lang="en-GB" sz="1100" dirty="0"/>
                  <a:t> </a:t>
                </a:r>
                <a:r>
                  <a:rPr lang="en-GB" sz="1100" dirty="0" err="1"/>
                  <a:t>studiestart</a:t>
                </a:r>
                <a:r>
                  <a:rPr lang="en-GB" sz="1100" dirty="0"/>
                  <a:t> </a:t>
                </a:r>
                <a:r>
                  <a:rPr lang="en-GB" sz="1100" u="sng" dirty="0"/>
                  <a:t>OCH</a:t>
                </a:r>
                <a:r>
                  <a:rPr lang="en-GB" sz="1100" dirty="0"/>
                  <a:t> </a:t>
                </a:r>
                <a:r>
                  <a:rPr lang="en-GB" sz="1100" dirty="0" err="1"/>
                  <a:t>minst</a:t>
                </a:r>
                <a:r>
                  <a:rPr lang="en-GB" sz="1100" dirty="0"/>
                  <a:t> </a:t>
                </a:r>
                <a:r>
                  <a:rPr lang="en-GB" sz="1100" dirty="0" err="1"/>
                  <a:t>en</a:t>
                </a:r>
                <a:r>
                  <a:rPr lang="en-GB" sz="1100" dirty="0"/>
                  <a:t> </a:t>
                </a:r>
                <a:r>
                  <a:rPr lang="en-GB" sz="1100" dirty="0" err="1"/>
                  <a:t>ytterligare</a:t>
                </a:r>
                <a:r>
                  <a:rPr lang="en-GB" sz="1100" dirty="0"/>
                  <a:t> </a:t>
                </a:r>
                <a:r>
                  <a:rPr lang="en-GB" sz="1100" dirty="0" err="1"/>
                  <a:t>atherotrombotisk</a:t>
                </a:r>
                <a:r>
                  <a:rPr lang="en-GB" sz="1100" dirty="0"/>
                  <a:t> </a:t>
                </a:r>
                <a:r>
                  <a:rPr lang="en-GB" sz="1100" dirty="0" err="1"/>
                  <a:t>riskfaktor</a:t>
                </a:r>
                <a:r>
                  <a:rPr lang="en-GB" sz="1100" dirty="0"/>
                  <a:t>*</a:t>
                </a:r>
              </a:p>
              <a:p>
                <a:pPr algn="ctr">
                  <a:defRPr/>
                </a:pPr>
                <a:r>
                  <a:rPr lang="en-GB" sz="1100" dirty="0"/>
                  <a:t>(N=</a:t>
                </a:r>
                <a:r>
                  <a:rPr lang="en-US" sz="1100" dirty="0"/>
                  <a:t>21,162</a:t>
                </a:r>
                <a:r>
                  <a:rPr lang="en-GB" sz="1100" dirty="0"/>
                  <a:t>)</a:t>
                </a:r>
              </a:p>
            </p:txBody>
          </p:sp>
          <p:sp>
            <p:nvSpPr>
              <p:cNvPr id="34" name="Rounded Rectangle 8"/>
              <p:cNvSpPr>
                <a:spLocks noChangeArrowheads="1"/>
              </p:cNvSpPr>
              <p:nvPr/>
            </p:nvSpPr>
            <p:spPr bwMode="auto">
              <a:xfrm>
                <a:off x="3189097" y="3059169"/>
                <a:ext cx="2673350" cy="647700"/>
              </a:xfrm>
              <a:prstGeom prst="roundRect">
                <a:avLst>
                  <a:gd name="adj" fmla="val 16667"/>
                </a:avLst>
              </a:prstGeom>
              <a:solidFill>
                <a:srgbClr val="6699FF"/>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en-GB" altLang="en-US" sz="1100" dirty="0" err="1"/>
                  <a:t>Tikagrelor</a:t>
                </a:r>
                <a:r>
                  <a:rPr lang="en-GB" altLang="en-US" sz="1100" dirty="0"/>
                  <a:t> 60 mg 1x2</a:t>
                </a:r>
              </a:p>
              <a:p>
                <a:pPr algn="ctr"/>
                <a:r>
                  <a:rPr lang="en-GB" altLang="en-US" sz="1100" dirty="0"/>
                  <a:t>+ ASA 75–150 mg/day</a:t>
                </a:r>
              </a:p>
            </p:txBody>
          </p:sp>
          <p:sp>
            <p:nvSpPr>
              <p:cNvPr id="35" name="Rounded Rectangle 9"/>
              <p:cNvSpPr>
                <a:spLocks noChangeArrowheads="1"/>
              </p:cNvSpPr>
              <p:nvPr/>
            </p:nvSpPr>
            <p:spPr bwMode="auto">
              <a:xfrm>
                <a:off x="2144713" y="4110037"/>
                <a:ext cx="4752975" cy="812575"/>
              </a:xfrm>
              <a:prstGeom prst="roundRect">
                <a:avLst>
                  <a:gd name="adj" fmla="val 16667"/>
                </a:avLst>
              </a:prstGeom>
              <a:solidFill>
                <a:schemeClr val="bg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en-GB" altLang="en-US" sz="1100" dirty="0" err="1"/>
                  <a:t>Minst</a:t>
                </a:r>
                <a:r>
                  <a:rPr lang="en-GB" altLang="en-US" sz="1100" dirty="0"/>
                  <a:t> 12 </a:t>
                </a:r>
                <a:r>
                  <a:rPr lang="en-GB" altLang="en-US" sz="1100" dirty="0" err="1"/>
                  <a:t>månaders</a:t>
                </a:r>
                <a:r>
                  <a:rPr lang="en-GB" altLang="en-US" sz="1100" dirty="0"/>
                  <a:t> </a:t>
                </a:r>
                <a:r>
                  <a:rPr lang="en-GB" altLang="en-US" sz="1100" dirty="0" err="1"/>
                  <a:t>uppföljning</a:t>
                </a:r>
                <a:r>
                  <a:rPr lang="en-GB" altLang="en-US" sz="1100" dirty="0"/>
                  <a:t>:</a:t>
                </a:r>
                <a:br>
                  <a:rPr lang="en-GB" altLang="en-US" sz="1100" dirty="0"/>
                </a:br>
                <a:r>
                  <a:rPr lang="en-GB" altLang="en-US" sz="1100" dirty="0" err="1"/>
                  <a:t>Var</a:t>
                </a:r>
                <a:r>
                  <a:rPr lang="en-GB" altLang="en-US" sz="1100" dirty="0"/>
                  <a:t> 4:e </a:t>
                </a:r>
                <a:r>
                  <a:rPr lang="en-GB" altLang="en-US" sz="1100" dirty="0" err="1"/>
                  <a:t>månad</a:t>
                </a:r>
                <a:r>
                  <a:rPr lang="en-GB" altLang="en-US" sz="1100" dirty="0"/>
                  <a:t> under </a:t>
                </a:r>
                <a:r>
                  <a:rPr lang="en-GB" altLang="en-US" sz="1100" dirty="0" err="1"/>
                  <a:t>år</a:t>
                </a:r>
                <a:r>
                  <a:rPr lang="en-GB" altLang="en-US" sz="1100" dirty="0"/>
                  <a:t> 1,</a:t>
                </a:r>
                <a:br>
                  <a:rPr lang="en-GB" altLang="en-US" sz="1100" dirty="0"/>
                </a:br>
                <a:r>
                  <a:rPr lang="en-GB" altLang="en-US" sz="1100" dirty="0" err="1"/>
                  <a:t>därefter</a:t>
                </a:r>
                <a:r>
                  <a:rPr lang="en-GB" altLang="en-US" sz="1100" dirty="0"/>
                  <a:t> </a:t>
                </a:r>
                <a:r>
                  <a:rPr lang="en-GB" altLang="en-US" sz="1100" dirty="0" err="1"/>
                  <a:t>var</a:t>
                </a:r>
                <a:r>
                  <a:rPr lang="en-GB" altLang="en-US" sz="1100" dirty="0"/>
                  <a:t> 6:e </a:t>
                </a:r>
                <a:r>
                  <a:rPr lang="en-GB" altLang="en-US" sz="1100" dirty="0" err="1"/>
                  <a:t>månad</a:t>
                </a:r>
                <a:endParaRPr lang="en-GB" altLang="en-US" sz="1100" dirty="0"/>
              </a:p>
            </p:txBody>
          </p:sp>
          <p:sp>
            <p:nvSpPr>
              <p:cNvPr id="36" name="Rounded Rectangle 35"/>
              <p:cNvSpPr>
                <a:spLocks noChangeArrowheads="1"/>
              </p:cNvSpPr>
              <p:nvPr/>
            </p:nvSpPr>
            <p:spPr bwMode="auto">
              <a:xfrm>
                <a:off x="849312" y="5189295"/>
                <a:ext cx="7343776" cy="774647"/>
              </a:xfrm>
              <a:prstGeom prst="roundRect">
                <a:avLst>
                  <a:gd name="adj" fmla="val 16667"/>
                </a:avLst>
              </a:prstGeom>
              <a:solidFill>
                <a:schemeClr val="bg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100" dirty="0" err="1"/>
                  <a:t>Primärt</a:t>
                </a:r>
                <a:r>
                  <a:rPr lang="en-GB" sz="1100" dirty="0"/>
                  <a:t> </a:t>
                </a:r>
                <a:r>
                  <a:rPr lang="en-GB" sz="1100" dirty="0" err="1"/>
                  <a:t>effektmått</a:t>
                </a:r>
                <a:r>
                  <a:rPr lang="en-GB" sz="1100" dirty="0"/>
                  <a:t>: </a:t>
                </a:r>
                <a:r>
                  <a:rPr lang="en-GB" sz="1100" dirty="0" err="1"/>
                  <a:t>Kardiovaskulär</a:t>
                </a:r>
                <a:r>
                  <a:rPr lang="en-GB" sz="1100" dirty="0"/>
                  <a:t> </a:t>
                </a:r>
                <a:r>
                  <a:rPr lang="en-GB" sz="1100" dirty="0" err="1"/>
                  <a:t>död</a:t>
                </a:r>
                <a:r>
                  <a:rPr lang="en-GB" sz="1100" dirty="0"/>
                  <a:t>, </a:t>
                </a:r>
                <a:r>
                  <a:rPr lang="en-GB" sz="1100" dirty="0" err="1"/>
                  <a:t>Hjärtinfarkt</a:t>
                </a:r>
                <a:r>
                  <a:rPr lang="en-GB" sz="1100" dirty="0"/>
                  <a:t> </a:t>
                </a:r>
                <a:r>
                  <a:rPr lang="en-GB" sz="1100" dirty="0" err="1"/>
                  <a:t>eller</a:t>
                </a:r>
                <a:r>
                  <a:rPr lang="en-GB" sz="1100" dirty="0"/>
                  <a:t> stroke</a:t>
                </a:r>
              </a:p>
              <a:p>
                <a:pPr algn="ctr">
                  <a:defRPr/>
                </a:pPr>
                <a:r>
                  <a:rPr lang="en-GB" sz="1100" dirty="0" err="1"/>
                  <a:t>Primärt</a:t>
                </a:r>
                <a:r>
                  <a:rPr lang="en-GB" sz="1100" dirty="0"/>
                  <a:t> </a:t>
                </a:r>
                <a:r>
                  <a:rPr lang="en-GB" sz="1100" dirty="0" err="1"/>
                  <a:t>säkerhetsmått</a:t>
                </a:r>
                <a:r>
                  <a:rPr lang="en-GB" sz="1100" dirty="0"/>
                  <a:t>: TIMI-</a:t>
                </a:r>
                <a:r>
                  <a:rPr lang="en-GB" sz="1100" dirty="0" err="1"/>
                  <a:t>definerad</a:t>
                </a:r>
                <a:r>
                  <a:rPr lang="en-GB" sz="1100" dirty="0"/>
                  <a:t> </a:t>
                </a:r>
                <a:r>
                  <a:rPr lang="en-GB" sz="1100" dirty="0" err="1"/>
                  <a:t>allvarlig</a:t>
                </a:r>
                <a:r>
                  <a:rPr lang="en-GB" sz="1100" dirty="0"/>
                  <a:t> </a:t>
                </a:r>
                <a:r>
                  <a:rPr lang="en-GB" sz="1100" dirty="0" err="1"/>
                  <a:t>blödning</a:t>
                </a:r>
                <a:endParaRPr lang="en-GB" sz="1100" dirty="0"/>
              </a:p>
            </p:txBody>
          </p:sp>
          <p:cxnSp>
            <p:nvCxnSpPr>
              <p:cNvPr id="37" name="Elbow Connector 36"/>
              <p:cNvCxnSpPr>
                <a:cxnSpLocks noChangeShapeType="1"/>
              </p:cNvCxnSpPr>
              <p:nvPr/>
            </p:nvCxnSpPr>
            <p:spPr bwMode="auto">
              <a:xfrm rot="10800000" flipV="1">
                <a:off x="1593507" y="2828703"/>
                <a:ext cx="2916000" cy="230465"/>
              </a:xfrm>
              <a:prstGeom prst="bentConnector2">
                <a:avLst/>
              </a:prstGeom>
              <a:noFill/>
              <a:ln w="38100" algn="ctr">
                <a:solidFill>
                  <a:schemeClr val="accent6"/>
                </a:solidFill>
                <a:round/>
                <a:headEnd/>
                <a:tailEnd type="triangle" w="med" len="med"/>
              </a:ln>
            </p:spPr>
          </p:cxnSp>
          <p:cxnSp>
            <p:nvCxnSpPr>
              <p:cNvPr id="38" name="Elbow Connector 37"/>
              <p:cNvCxnSpPr>
                <a:cxnSpLocks noChangeShapeType="1"/>
              </p:cNvCxnSpPr>
              <p:nvPr/>
            </p:nvCxnSpPr>
            <p:spPr bwMode="auto">
              <a:xfrm>
                <a:off x="4525093" y="2828845"/>
                <a:ext cx="2898000" cy="215885"/>
              </a:xfrm>
              <a:prstGeom prst="bentConnector2">
                <a:avLst/>
              </a:prstGeom>
              <a:noFill/>
              <a:ln w="38100" algn="ctr">
                <a:solidFill>
                  <a:schemeClr val="accent6"/>
                </a:solidFill>
                <a:round/>
                <a:headEnd/>
                <a:tailEnd type="triangle" w="med" len="med"/>
              </a:ln>
            </p:spPr>
          </p:cxnSp>
          <p:cxnSp>
            <p:nvCxnSpPr>
              <p:cNvPr id="39" name="Elbow Connector 38"/>
              <p:cNvCxnSpPr>
                <a:cxnSpLocks noChangeShapeType="1"/>
                <a:stCxn id="42" idx="2"/>
                <a:endCxn id="35" idx="0"/>
              </p:cNvCxnSpPr>
              <p:nvPr/>
            </p:nvCxnSpPr>
            <p:spPr bwMode="auto">
              <a:xfrm rot="5400000">
                <a:off x="5767078" y="2446649"/>
                <a:ext cx="417512" cy="2909265"/>
              </a:xfrm>
              <a:prstGeom prst="bentConnector3">
                <a:avLst>
                  <a:gd name="adj1" fmla="val 50000"/>
                </a:avLst>
              </a:prstGeom>
              <a:noFill/>
              <a:ln w="38100" algn="ctr">
                <a:solidFill>
                  <a:schemeClr val="accent6"/>
                </a:solidFill>
                <a:round/>
                <a:headEnd/>
                <a:tailEnd type="triangle" w="med" len="med"/>
              </a:ln>
            </p:spPr>
          </p:cxnSp>
          <p:cxnSp>
            <p:nvCxnSpPr>
              <p:cNvPr id="40" name="Elbow Connector 39"/>
              <p:cNvCxnSpPr>
                <a:cxnSpLocks noChangeShapeType="1"/>
              </p:cNvCxnSpPr>
              <p:nvPr/>
            </p:nvCxnSpPr>
            <p:spPr bwMode="auto">
              <a:xfrm rot="5400000">
                <a:off x="4314587" y="3906167"/>
                <a:ext cx="403168" cy="4572"/>
              </a:xfrm>
              <a:prstGeom prst="bentConnector3">
                <a:avLst>
                  <a:gd name="adj1" fmla="val 50000"/>
                </a:avLst>
              </a:prstGeom>
              <a:noFill/>
              <a:ln w="38100" algn="ctr">
                <a:solidFill>
                  <a:schemeClr val="accent6"/>
                </a:solidFill>
                <a:round/>
                <a:headEnd/>
                <a:tailEnd type="triangle" w="med" len="med"/>
              </a:ln>
            </p:spPr>
          </p:cxnSp>
          <p:cxnSp>
            <p:nvCxnSpPr>
              <p:cNvPr id="41" name="Straight Arrow Connector 40"/>
              <p:cNvCxnSpPr>
                <a:cxnSpLocks noChangeShapeType="1"/>
              </p:cNvCxnSpPr>
              <p:nvPr/>
            </p:nvCxnSpPr>
            <p:spPr bwMode="auto">
              <a:xfrm flipH="1">
                <a:off x="4515472" y="2619309"/>
                <a:ext cx="0" cy="419071"/>
              </a:xfrm>
              <a:prstGeom prst="straightConnector1">
                <a:avLst/>
              </a:prstGeom>
              <a:noFill/>
              <a:ln w="38100" algn="ctr">
                <a:solidFill>
                  <a:schemeClr val="accent6"/>
                </a:solidFill>
                <a:round/>
                <a:headEnd/>
                <a:tailEnd type="triangle" w="med" len="med"/>
              </a:ln>
            </p:spPr>
          </p:cxnSp>
          <p:sp>
            <p:nvSpPr>
              <p:cNvPr id="42" name="Rounded Rectangle 17"/>
              <p:cNvSpPr>
                <a:spLocks noChangeArrowheads="1"/>
              </p:cNvSpPr>
              <p:nvPr/>
            </p:nvSpPr>
            <p:spPr bwMode="auto">
              <a:xfrm>
                <a:off x="6104903" y="3044825"/>
                <a:ext cx="2651125" cy="647700"/>
              </a:xfrm>
              <a:prstGeom prst="roundRect">
                <a:avLst>
                  <a:gd name="adj" fmla="val 16667"/>
                </a:avLst>
              </a:prstGeom>
              <a:solidFill>
                <a:schemeClr val="bg1"/>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en-GB" altLang="en-US" sz="1100" dirty="0"/>
                  <a:t>Placebo</a:t>
                </a:r>
              </a:p>
              <a:p>
                <a:pPr algn="ctr"/>
                <a:r>
                  <a:rPr lang="en-GB" altLang="en-US" sz="1100" dirty="0"/>
                  <a:t>+ ASA 75–150 mg/day</a:t>
                </a:r>
              </a:p>
            </p:txBody>
          </p:sp>
          <p:sp>
            <p:nvSpPr>
              <p:cNvPr id="43" name="Rounded Rectangle 18"/>
              <p:cNvSpPr>
                <a:spLocks noChangeArrowheads="1"/>
              </p:cNvSpPr>
              <p:nvPr/>
            </p:nvSpPr>
            <p:spPr bwMode="auto">
              <a:xfrm>
                <a:off x="231248" y="3059169"/>
                <a:ext cx="2728914" cy="647700"/>
              </a:xfrm>
              <a:prstGeom prst="roundRect">
                <a:avLst>
                  <a:gd name="adj" fmla="val 16667"/>
                </a:avLst>
              </a:prstGeom>
              <a:solidFill>
                <a:schemeClr val="accent2"/>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en-GB" altLang="en-US" sz="1100" dirty="0" err="1">
                    <a:solidFill>
                      <a:schemeClr val="bg1"/>
                    </a:solidFill>
                  </a:rPr>
                  <a:t>Tikagrelor</a:t>
                </a:r>
                <a:r>
                  <a:rPr lang="en-GB" altLang="en-US" sz="1100" dirty="0">
                    <a:solidFill>
                      <a:schemeClr val="bg1"/>
                    </a:solidFill>
                  </a:rPr>
                  <a:t> 90 mg 1x2 </a:t>
                </a:r>
              </a:p>
              <a:p>
                <a:pPr algn="ctr"/>
                <a:r>
                  <a:rPr lang="en-GB" altLang="en-US" sz="1100" dirty="0">
                    <a:solidFill>
                      <a:schemeClr val="bg1"/>
                    </a:solidFill>
                  </a:rPr>
                  <a:t>+ ASA 75–150 mg/day</a:t>
                </a:r>
              </a:p>
            </p:txBody>
          </p:sp>
        </p:grpSp>
        <p:cxnSp>
          <p:nvCxnSpPr>
            <p:cNvPr id="31" name="Elbow Connector 30"/>
            <p:cNvCxnSpPr>
              <a:cxnSpLocks noChangeShapeType="1"/>
            </p:cNvCxnSpPr>
            <p:nvPr/>
          </p:nvCxnSpPr>
          <p:spPr bwMode="auto">
            <a:xfrm rot="16200000" flipH="1">
              <a:off x="2898752" y="2299810"/>
              <a:ext cx="403196" cy="2925495"/>
            </a:xfrm>
            <a:prstGeom prst="bentConnector3">
              <a:avLst>
                <a:gd name="adj1" fmla="val 50000"/>
              </a:avLst>
            </a:prstGeom>
            <a:noFill/>
            <a:ln w="38100" algn="ctr">
              <a:solidFill>
                <a:schemeClr val="accent6"/>
              </a:solidFill>
              <a:round/>
              <a:headEnd/>
              <a:tailEnd type="triangle" w="med" len="med"/>
            </a:ln>
          </p:spPr>
        </p:cxnSp>
      </p:grpSp>
      <p:sp>
        <p:nvSpPr>
          <p:cNvPr id="44" name="TextBox 31"/>
          <p:cNvSpPr txBox="1">
            <a:spLocks noChangeArrowheads="1"/>
          </p:cNvSpPr>
          <p:nvPr/>
        </p:nvSpPr>
        <p:spPr bwMode="auto">
          <a:xfrm>
            <a:off x="348695" y="5343925"/>
            <a:ext cx="5894338" cy="369332"/>
          </a:xfrm>
          <a:prstGeom prst="rect">
            <a:avLst/>
          </a:prstGeom>
          <a:noFill/>
          <a:ln w="9525">
            <a:noFill/>
            <a:miter lim="800000"/>
            <a:headEnd/>
            <a:tailEnd/>
          </a:ln>
        </p:spPr>
        <p:txBody>
          <a:bodyPr wrap="square" anchor="b">
            <a:spAutoFit/>
          </a:bodyPr>
          <a:lstStyle/>
          <a:p>
            <a:r>
              <a:rPr lang="en-GB" altLang="en-US" sz="900" b="0" dirty="0">
                <a:solidFill>
                  <a:srgbClr val="000000"/>
                </a:solidFill>
              </a:rPr>
              <a:t>*</a:t>
            </a:r>
            <a:r>
              <a:rPr lang="en-GB" altLang="en-US" sz="900" b="0" dirty="0" err="1">
                <a:solidFill>
                  <a:srgbClr val="000000"/>
                </a:solidFill>
              </a:rPr>
              <a:t>Ålder</a:t>
            </a:r>
            <a:r>
              <a:rPr lang="en-GB" altLang="en-US" sz="900" b="0" dirty="0">
                <a:solidFill>
                  <a:srgbClr val="000000"/>
                </a:solidFill>
              </a:rPr>
              <a:t> ≥65 </a:t>
            </a:r>
            <a:r>
              <a:rPr lang="en-GB" altLang="en-US" sz="900" b="0" dirty="0" err="1">
                <a:solidFill>
                  <a:srgbClr val="000000"/>
                </a:solidFill>
              </a:rPr>
              <a:t>år</a:t>
            </a:r>
            <a:r>
              <a:rPr lang="en-GB" altLang="en-US" sz="900" b="0" dirty="0">
                <a:solidFill>
                  <a:srgbClr val="000000"/>
                </a:solidFill>
              </a:rPr>
              <a:t>, diabetes mellitus, </a:t>
            </a:r>
            <a:r>
              <a:rPr lang="en-GB" altLang="en-US" sz="900" b="0" dirty="0" err="1">
                <a:solidFill>
                  <a:srgbClr val="000000"/>
                </a:solidFill>
              </a:rPr>
              <a:t>två</a:t>
            </a:r>
            <a:r>
              <a:rPr lang="en-GB" altLang="en-US" sz="900" b="0" dirty="0">
                <a:solidFill>
                  <a:srgbClr val="000000"/>
                </a:solidFill>
              </a:rPr>
              <a:t> </a:t>
            </a:r>
            <a:r>
              <a:rPr lang="en-GB" altLang="en-US" sz="900" b="0" dirty="0" err="1">
                <a:solidFill>
                  <a:srgbClr val="000000"/>
                </a:solidFill>
              </a:rPr>
              <a:t>tidigare</a:t>
            </a:r>
            <a:r>
              <a:rPr lang="en-GB" altLang="en-US" sz="900" b="0" dirty="0">
                <a:solidFill>
                  <a:srgbClr val="000000"/>
                </a:solidFill>
              </a:rPr>
              <a:t> </a:t>
            </a:r>
            <a:r>
              <a:rPr lang="en-GB" altLang="en-US" sz="900" b="0" dirty="0" err="1">
                <a:solidFill>
                  <a:srgbClr val="000000"/>
                </a:solidFill>
              </a:rPr>
              <a:t>hjärtinfarkter</a:t>
            </a:r>
            <a:r>
              <a:rPr lang="en-GB" altLang="en-US" sz="900" b="0" dirty="0">
                <a:solidFill>
                  <a:srgbClr val="000000"/>
                </a:solidFill>
              </a:rPr>
              <a:t>, </a:t>
            </a:r>
            <a:r>
              <a:rPr lang="en-GB" altLang="en-US" sz="900" b="0" dirty="0" err="1">
                <a:solidFill>
                  <a:srgbClr val="000000"/>
                </a:solidFill>
              </a:rPr>
              <a:t>flerkärlssjuk</a:t>
            </a:r>
            <a:r>
              <a:rPr lang="en-GB" altLang="en-US" sz="900" b="0" dirty="0">
                <a:solidFill>
                  <a:srgbClr val="000000"/>
                </a:solidFill>
              </a:rPr>
              <a:t> </a:t>
            </a:r>
            <a:r>
              <a:rPr lang="en-GB" altLang="en-US" sz="900" b="0" dirty="0" err="1">
                <a:solidFill>
                  <a:srgbClr val="000000"/>
                </a:solidFill>
              </a:rPr>
              <a:t>enligt</a:t>
            </a:r>
            <a:r>
              <a:rPr lang="en-GB" altLang="en-US" sz="900" b="0" dirty="0">
                <a:solidFill>
                  <a:srgbClr val="000000"/>
                </a:solidFill>
              </a:rPr>
              <a:t> </a:t>
            </a:r>
            <a:r>
              <a:rPr lang="en-GB" altLang="en-US" sz="900" b="0" dirty="0" err="1">
                <a:solidFill>
                  <a:srgbClr val="000000"/>
                </a:solidFill>
              </a:rPr>
              <a:t>angiografi</a:t>
            </a:r>
            <a:r>
              <a:rPr lang="en-GB" altLang="en-US" sz="900" b="0" dirty="0">
                <a:solidFill>
                  <a:srgbClr val="000000"/>
                </a:solidFill>
              </a:rPr>
              <a:t> </a:t>
            </a:r>
            <a:r>
              <a:rPr lang="en-GB" altLang="en-US" sz="900" b="0" dirty="0" err="1">
                <a:solidFill>
                  <a:srgbClr val="000000"/>
                </a:solidFill>
              </a:rPr>
              <a:t>eller</a:t>
            </a:r>
            <a:r>
              <a:rPr lang="en-GB" altLang="en-US" sz="900" b="0" dirty="0">
                <a:solidFill>
                  <a:srgbClr val="000000"/>
                </a:solidFill>
              </a:rPr>
              <a:t> </a:t>
            </a:r>
            <a:r>
              <a:rPr lang="en-GB" altLang="en-US" sz="900" b="0" dirty="0" err="1">
                <a:solidFill>
                  <a:srgbClr val="000000"/>
                </a:solidFill>
              </a:rPr>
              <a:t>kronisk</a:t>
            </a:r>
            <a:r>
              <a:rPr lang="en-GB" altLang="en-US" sz="900" b="0" dirty="0">
                <a:solidFill>
                  <a:srgbClr val="000000"/>
                </a:solidFill>
              </a:rPr>
              <a:t> </a:t>
            </a:r>
            <a:r>
              <a:rPr lang="en-GB" altLang="en-US" sz="900" b="0" dirty="0" err="1">
                <a:solidFill>
                  <a:srgbClr val="000000"/>
                </a:solidFill>
              </a:rPr>
              <a:t>njursjukdom</a:t>
            </a:r>
            <a:endParaRPr lang="en-GB" altLang="en-US" sz="900" b="0" dirty="0">
              <a:solidFill>
                <a:srgbClr val="000000"/>
              </a:solidFill>
            </a:endParaRPr>
          </a:p>
          <a:p>
            <a:r>
              <a:rPr lang="en-GB" altLang="en-US" sz="900" b="0" dirty="0">
                <a:solidFill>
                  <a:srgbClr val="000000"/>
                </a:solidFill>
              </a:rPr>
              <a:t>TIMI, Thrombolysis in Myocardial Infarction</a:t>
            </a:r>
          </a:p>
        </p:txBody>
      </p:sp>
      <p:sp>
        <p:nvSpPr>
          <p:cNvPr id="46"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47"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48"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49"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51"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52"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53"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54"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55"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PEGASUS</a:t>
            </a:r>
          </a:p>
        </p:txBody>
      </p:sp>
      <p:sp>
        <p:nvSpPr>
          <p:cNvPr id="56"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58" name="Group 57"/>
          <p:cNvGrpSpPr/>
          <p:nvPr/>
        </p:nvGrpSpPr>
        <p:grpSpPr>
          <a:xfrm>
            <a:off x="4151110" y="34542"/>
            <a:ext cx="1050221" cy="332844"/>
            <a:chOff x="4593871" y="1468705"/>
            <a:chExt cx="1050221" cy="332844"/>
          </a:xfrm>
        </p:grpSpPr>
        <p:pic>
          <p:nvPicPr>
            <p:cNvPr id="59" name="Picture 58"/>
            <p:cNvPicPr>
              <a:picLocks noChangeAspect="1"/>
            </p:cNvPicPr>
            <p:nvPr/>
          </p:nvPicPr>
          <p:blipFill>
            <a:blip r:embed="rId12"/>
            <a:stretch>
              <a:fillRect/>
            </a:stretch>
          </p:blipFill>
          <p:spPr>
            <a:xfrm>
              <a:off x="4659864" y="1479052"/>
              <a:ext cx="879733" cy="266700"/>
            </a:xfrm>
            <a:prstGeom prst="rect">
              <a:avLst/>
            </a:prstGeom>
          </p:spPr>
        </p:pic>
        <p:sp>
          <p:nvSpPr>
            <p:cNvPr id="60"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 name="Rectangle 1"/>
          <p:cNvSpPr/>
          <p:nvPr/>
        </p:nvSpPr>
        <p:spPr>
          <a:xfrm>
            <a:off x="424102" y="1698499"/>
            <a:ext cx="1573664" cy="369332"/>
          </a:xfrm>
          <a:prstGeom prst="rect">
            <a:avLst/>
          </a:prstGeom>
        </p:spPr>
        <p:txBody>
          <a:bodyPr wrap="square">
            <a:spAutoFit/>
          </a:bodyPr>
          <a:lstStyle/>
          <a:p>
            <a:r>
              <a:rPr lang="en-GB" altLang="en-US" u="sng" dirty="0" err="1">
                <a:solidFill>
                  <a:schemeClr val="accent1"/>
                </a:solidFill>
              </a:rPr>
              <a:t>Studiedesign</a:t>
            </a:r>
            <a:endParaRPr lang="sv-SE" u="sng" dirty="0">
              <a:solidFill>
                <a:schemeClr val="accent1"/>
              </a:solidFill>
            </a:endParaRPr>
          </a:p>
        </p:txBody>
      </p:sp>
      <p:sp>
        <p:nvSpPr>
          <p:cNvPr id="3" name="TextBox 2"/>
          <p:cNvSpPr txBox="1"/>
          <p:nvPr/>
        </p:nvSpPr>
        <p:spPr>
          <a:xfrm>
            <a:off x="6785801" y="2279722"/>
            <a:ext cx="4632477" cy="2616101"/>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GB" sz="1600" dirty="0" err="1">
                <a:solidFill>
                  <a:schemeClr val="accent2"/>
                </a:solidFill>
              </a:rPr>
              <a:t>Ålder</a:t>
            </a:r>
            <a:r>
              <a:rPr lang="en-GB" sz="1600" dirty="0">
                <a:solidFill>
                  <a:schemeClr val="accent2"/>
                </a:solidFill>
              </a:rPr>
              <a:t> ≥50 </a:t>
            </a:r>
            <a:r>
              <a:rPr lang="en-GB" sz="1600" dirty="0" err="1">
                <a:solidFill>
                  <a:schemeClr val="accent2"/>
                </a:solidFill>
              </a:rPr>
              <a:t>år</a:t>
            </a:r>
            <a:endParaRPr lang="en-GB" sz="1600" dirty="0">
              <a:solidFill>
                <a:schemeClr val="accent2"/>
              </a:solidFill>
            </a:endParaRPr>
          </a:p>
          <a:p>
            <a:pPr marL="285750" indent="-285750">
              <a:buClr>
                <a:schemeClr val="accent1"/>
              </a:buClr>
              <a:buFont typeface="Arial" panose="020B0604020202020204" pitchFamily="34" charset="0"/>
              <a:buChar char="•"/>
            </a:pPr>
            <a:r>
              <a:rPr lang="sv-SE" sz="1600" dirty="0">
                <a:solidFill>
                  <a:schemeClr val="accent2"/>
                </a:solidFill>
              </a:rPr>
              <a:t>Genomgången hjärtinfarkt 1–3 år före inklusion och ytterligare en högriskfaktor: </a:t>
            </a:r>
          </a:p>
          <a:p>
            <a:pPr marL="742950" lvl="1" indent="-285750">
              <a:buClr>
                <a:schemeClr val="accent1"/>
              </a:buClr>
              <a:buFont typeface="Arial" panose="020B0604020202020204" pitchFamily="34" charset="0"/>
              <a:buChar char="•"/>
            </a:pPr>
            <a:r>
              <a:rPr lang="sv-SE" sz="1400" dirty="0">
                <a:solidFill>
                  <a:schemeClr val="accent2"/>
                </a:solidFill>
              </a:rPr>
              <a:t>Ålder ≥65 år</a:t>
            </a:r>
          </a:p>
          <a:p>
            <a:pPr marL="742950" lvl="1" indent="-285750">
              <a:buClr>
                <a:schemeClr val="accent1"/>
              </a:buClr>
              <a:buFont typeface="Arial" panose="020B0604020202020204" pitchFamily="34" charset="0"/>
              <a:buChar char="•"/>
            </a:pPr>
            <a:r>
              <a:rPr lang="sv-SE" sz="1400" dirty="0">
                <a:solidFill>
                  <a:schemeClr val="accent2"/>
                </a:solidFill>
              </a:rPr>
              <a:t>Diabetes mellitus som kräver medicinering</a:t>
            </a:r>
          </a:p>
          <a:p>
            <a:pPr marL="742950" lvl="1" indent="-285750">
              <a:buClr>
                <a:schemeClr val="accent1"/>
              </a:buClr>
              <a:buFont typeface="Arial" panose="020B0604020202020204" pitchFamily="34" charset="0"/>
              <a:buChar char="•"/>
            </a:pPr>
            <a:r>
              <a:rPr lang="sv-SE" sz="1400" dirty="0">
                <a:solidFill>
                  <a:schemeClr val="accent2"/>
                </a:solidFill>
              </a:rPr>
              <a:t>Två tidigare hjärtinfarkter</a:t>
            </a:r>
          </a:p>
          <a:p>
            <a:pPr marL="742950" lvl="1" indent="-285750">
              <a:buClr>
                <a:schemeClr val="accent1"/>
              </a:buClr>
              <a:buFont typeface="Arial" panose="020B0604020202020204" pitchFamily="34" charset="0"/>
              <a:buChar char="•"/>
            </a:pPr>
            <a:r>
              <a:rPr lang="sv-SE" sz="1400" dirty="0">
                <a:solidFill>
                  <a:schemeClr val="accent2"/>
                </a:solidFill>
              </a:rPr>
              <a:t>Angiografiskt verifierad flerkärlsjuka</a:t>
            </a:r>
          </a:p>
          <a:p>
            <a:pPr marL="742950" lvl="1" indent="-285750">
              <a:buClr>
                <a:schemeClr val="accent1"/>
              </a:buClr>
              <a:buFont typeface="Arial" panose="020B0604020202020204" pitchFamily="34" charset="0"/>
              <a:buChar char="•"/>
            </a:pPr>
            <a:r>
              <a:rPr lang="sv-SE" sz="1400" dirty="0">
                <a:solidFill>
                  <a:schemeClr val="accent2"/>
                </a:solidFill>
              </a:rPr>
              <a:t>Kronisk, icke-dialysberoende njursjukdom (CrCl &lt;60 mL/min)</a:t>
            </a:r>
          </a:p>
          <a:p>
            <a:pPr marL="285750" indent="-285750">
              <a:buClr>
                <a:schemeClr val="accent1"/>
              </a:buClr>
              <a:buFont typeface="Arial" panose="020B0604020202020204" pitchFamily="34" charset="0"/>
              <a:buChar char="•"/>
            </a:pPr>
            <a:r>
              <a:rPr lang="sv-SE" sz="1600" dirty="0">
                <a:solidFill>
                  <a:schemeClr val="accent2"/>
                </a:solidFill>
              </a:rPr>
              <a:t>Recept på ASA och tolererar acetylsalicylsyra vid inclusion i studien</a:t>
            </a:r>
          </a:p>
        </p:txBody>
      </p:sp>
      <p:sp>
        <p:nvSpPr>
          <p:cNvPr id="4" name="Rectangle 3"/>
          <p:cNvSpPr/>
          <p:nvPr/>
        </p:nvSpPr>
        <p:spPr>
          <a:xfrm>
            <a:off x="6756459" y="1693651"/>
            <a:ext cx="1980029" cy="369332"/>
          </a:xfrm>
          <a:prstGeom prst="rect">
            <a:avLst/>
          </a:prstGeom>
        </p:spPr>
        <p:txBody>
          <a:bodyPr wrap="none">
            <a:spAutoFit/>
          </a:bodyPr>
          <a:lstStyle/>
          <a:p>
            <a:r>
              <a:rPr lang="en-GB" altLang="en-US" u="sng" dirty="0" err="1">
                <a:solidFill>
                  <a:schemeClr val="accent1"/>
                </a:solidFill>
              </a:rPr>
              <a:t>Inklusionskriterier</a:t>
            </a:r>
            <a:endParaRPr lang="sv-SE" u="sng" dirty="0">
              <a:solidFill>
                <a:schemeClr val="accent1"/>
              </a:solidFill>
            </a:endParaRPr>
          </a:p>
        </p:txBody>
      </p:sp>
      <p:sp>
        <p:nvSpPr>
          <p:cNvPr id="62" name="TextBox 61"/>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Bonaca MP et al. Am Heart J 2014;167:437–444. Bonaca MP et al. N Engl J Med 2015;372:1791–1800</a:t>
            </a:r>
          </a:p>
        </p:txBody>
      </p:sp>
      <p:grpSp>
        <p:nvGrpSpPr>
          <p:cNvPr id="45" name="Group 44"/>
          <p:cNvGrpSpPr/>
          <p:nvPr/>
        </p:nvGrpSpPr>
        <p:grpSpPr>
          <a:xfrm>
            <a:off x="11881377" y="1948037"/>
            <a:ext cx="276225" cy="1257300"/>
            <a:chOff x="11881377" y="1948037"/>
            <a:chExt cx="276225" cy="1257300"/>
          </a:xfrm>
        </p:grpSpPr>
        <p:pic>
          <p:nvPicPr>
            <p:cNvPr id="50" name="Picture 49"/>
            <p:cNvPicPr>
              <a:picLocks noChangeAspect="1"/>
            </p:cNvPicPr>
            <p:nvPr/>
          </p:nvPicPr>
          <p:blipFill>
            <a:blip r:embed="rId14"/>
            <a:stretch>
              <a:fillRect/>
            </a:stretch>
          </p:blipFill>
          <p:spPr>
            <a:xfrm>
              <a:off x="11881377" y="1948037"/>
              <a:ext cx="276225" cy="1257300"/>
            </a:xfrm>
            <a:prstGeom prst="rect">
              <a:avLst/>
            </a:prstGeom>
          </p:spPr>
        </p:pic>
        <p:sp>
          <p:nvSpPr>
            <p:cNvPr id="57" name="Rectangle 5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754327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grpSp>
        <p:nvGrpSpPr>
          <p:cNvPr id="19" name="Group 18"/>
          <p:cNvGrpSpPr/>
          <p:nvPr/>
        </p:nvGrpSpPr>
        <p:grpSpPr>
          <a:xfrm>
            <a:off x="389229" y="1824175"/>
            <a:ext cx="7641622" cy="4217519"/>
            <a:chOff x="269779" y="1097267"/>
            <a:chExt cx="8899342" cy="5300224"/>
          </a:xfrm>
        </p:grpSpPr>
        <p:sp>
          <p:nvSpPr>
            <p:cNvPr id="28" name="TextBox 27"/>
            <p:cNvSpPr txBox="1"/>
            <p:nvPr/>
          </p:nvSpPr>
          <p:spPr>
            <a:xfrm>
              <a:off x="269779" y="5572240"/>
              <a:ext cx="950201" cy="811408"/>
            </a:xfrm>
            <a:prstGeom prst="rect">
              <a:avLst/>
            </a:prstGeom>
            <a:noFill/>
          </p:spPr>
          <p:txBody>
            <a:bodyPr wrap="none" rtlCol="0">
              <a:spAutoFit/>
            </a:bodyPr>
            <a:lstStyle/>
            <a:p>
              <a:pPr fontAlgn="base">
                <a:spcBef>
                  <a:spcPct val="0"/>
                </a:spcBef>
                <a:spcAft>
                  <a:spcPct val="0"/>
                </a:spcAft>
              </a:pPr>
              <a:r>
                <a:rPr lang="en-GB" sz="800" b="1" dirty="0">
                  <a:solidFill>
                    <a:srgbClr val="000000"/>
                  </a:solidFill>
                  <a:ea typeface="ＭＳ Ｐゴシック" pitchFamily="34" charset="-128"/>
                </a:rPr>
                <a:t>No. at risk</a:t>
              </a:r>
            </a:p>
            <a:p>
              <a:pPr fontAlgn="base">
                <a:spcBef>
                  <a:spcPct val="0"/>
                </a:spcBef>
                <a:spcAft>
                  <a:spcPct val="0"/>
                </a:spcAft>
              </a:pPr>
              <a:r>
                <a:rPr lang="en-GB" sz="800" dirty="0">
                  <a:solidFill>
                    <a:srgbClr val="000000"/>
                  </a:solidFill>
                  <a:ea typeface="ＭＳ Ｐゴシック" pitchFamily="34" charset="-128"/>
                </a:rPr>
                <a:t>Placebo</a:t>
              </a:r>
            </a:p>
            <a:p>
              <a:pPr fontAlgn="base">
                <a:spcBef>
                  <a:spcPct val="0"/>
                </a:spcBef>
                <a:spcAft>
                  <a:spcPct val="0"/>
                </a:spcAft>
              </a:pPr>
              <a:r>
                <a:rPr lang="en-GB" sz="800" dirty="0">
                  <a:solidFill>
                    <a:srgbClr val="000000"/>
                  </a:solidFill>
                  <a:ea typeface="ＭＳ Ｐゴシック" pitchFamily="34" charset="-128"/>
                </a:rPr>
                <a:t>90 mg bid</a:t>
              </a:r>
            </a:p>
            <a:p>
              <a:pPr fontAlgn="base">
                <a:spcBef>
                  <a:spcPct val="0"/>
                </a:spcBef>
                <a:spcAft>
                  <a:spcPct val="0"/>
                </a:spcAft>
              </a:pPr>
              <a:r>
                <a:rPr lang="en-GB" sz="800" dirty="0">
                  <a:solidFill>
                    <a:srgbClr val="000000"/>
                  </a:solidFill>
                  <a:ea typeface="ＭＳ Ｐゴシック" pitchFamily="34" charset="-128"/>
                </a:rPr>
                <a:t>60 mg bid</a:t>
              </a:r>
            </a:p>
          </p:txBody>
        </p:sp>
        <p:sp>
          <p:nvSpPr>
            <p:cNvPr id="29" name="TextBox 28"/>
            <p:cNvSpPr txBox="1"/>
            <p:nvPr/>
          </p:nvSpPr>
          <p:spPr>
            <a:xfrm>
              <a:off x="1185131" y="5756906"/>
              <a:ext cx="576526"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7067</a:t>
              </a:r>
            </a:p>
            <a:p>
              <a:pPr fontAlgn="base">
                <a:spcBef>
                  <a:spcPct val="0"/>
                </a:spcBef>
                <a:spcAft>
                  <a:spcPct val="0"/>
                </a:spcAft>
              </a:pPr>
              <a:r>
                <a:rPr lang="en-GB" sz="800" dirty="0">
                  <a:solidFill>
                    <a:srgbClr val="000000"/>
                  </a:solidFill>
                  <a:ea typeface="ＭＳ Ｐゴシック" pitchFamily="34" charset="-128"/>
                </a:rPr>
                <a:t>7050</a:t>
              </a:r>
            </a:p>
            <a:p>
              <a:pPr fontAlgn="base">
                <a:spcBef>
                  <a:spcPct val="0"/>
                </a:spcBef>
                <a:spcAft>
                  <a:spcPct val="0"/>
                </a:spcAft>
              </a:pPr>
              <a:r>
                <a:rPr lang="en-GB" sz="800" dirty="0">
                  <a:solidFill>
                    <a:srgbClr val="000000"/>
                  </a:solidFill>
                  <a:ea typeface="ＭＳ Ｐゴシック" pitchFamily="34" charset="-128"/>
                </a:rPr>
                <a:t>7045</a:t>
              </a:r>
            </a:p>
          </p:txBody>
        </p:sp>
        <p:sp>
          <p:nvSpPr>
            <p:cNvPr id="30" name="TextBox 29"/>
            <p:cNvSpPr txBox="1"/>
            <p:nvPr/>
          </p:nvSpPr>
          <p:spPr>
            <a:xfrm>
              <a:off x="1745862"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6979</a:t>
              </a:r>
            </a:p>
            <a:p>
              <a:pPr fontAlgn="base">
                <a:spcBef>
                  <a:spcPct val="0"/>
                </a:spcBef>
                <a:spcAft>
                  <a:spcPct val="0"/>
                </a:spcAft>
              </a:pPr>
              <a:r>
                <a:rPr lang="en-GB" sz="800" dirty="0">
                  <a:solidFill>
                    <a:srgbClr val="000000"/>
                  </a:solidFill>
                  <a:ea typeface="ＭＳ Ｐゴシック" pitchFamily="34" charset="-128"/>
                </a:rPr>
                <a:t>6973</a:t>
              </a:r>
            </a:p>
            <a:p>
              <a:pPr fontAlgn="base">
                <a:spcBef>
                  <a:spcPct val="0"/>
                </a:spcBef>
                <a:spcAft>
                  <a:spcPct val="0"/>
                </a:spcAft>
              </a:pPr>
              <a:r>
                <a:rPr lang="en-GB" sz="800" dirty="0">
                  <a:solidFill>
                    <a:srgbClr val="000000"/>
                  </a:solidFill>
                  <a:ea typeface="ＭＳ Ｐゴシック" pitchFamily="34" charset="-128"/>
                </a:rPr>
                <a:t>6969</a:t>
              </a:r>
            </a:p>
          </p:txBody>
        </p:sp>
        <p:sp>
          <p:nvSpPr>
            <p:cNvPr id="31" name="TextBox 30"/>
            <p:cNvSpPr txBox="1"/>
            <p:nvPr/>
          </p:nvSpPr>
          <p:spPr>
            <a:xfrm>
              <a:off x="2294277" y="5756906"/>
              <a:ext cx="576526"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6892</a:t>
              </a:r>
            </a:p>
            <a:p>
              <a:pPr fontAlgn="base">
                <a:spcBef>
                  <a:spcPct val="0"/>
                </a:spcBef>
                <a:spcAft>
                  <a:spcPct val="0"/>
                </a:spcAft>
              </a:pPr>
              <a:r>
                <a:rPr lang="en-GB" sz="800" dirty="0">
                  <a:solidFill>
                    <a:srgbClr val="000000"/>
                  </a:solidFill>
                  <a:ea typeface="ＭＳ Ｐゴシック" pitchFamily="34" charset="-128"/>
                </a:rPr>
                <a:t>6899</a:t>
              </a:r>
            </a:p>
            <a:p>
              <a:pPr fontAlgn="base">
                <a:spcBef>
                  <a:spcPct val="0"/>
                </a:spcBef>
                <a:spcAft>
                  <a:spcPct val="0"/>
                </a:spcAft>
              </a:pPr>
              <a:r>
                <a:rPr lang="en-GB" sz="800" dirty="0">
                  <a:solidFill>
                    <a:srgbClr val="000000"/>
                  </a:solidFill>
                  <a:ea typeface="ＭＳ Ｐゴシック" pitchFamily="34" charset="-128"/>
                </a:rPr>
                <a:t>6905</a:t>
              </a:r>
            </a:p>
          </p:txBody>
        </p:sp>
        <p:sp>
          <p:nvSpPr>
            <p:cNvPr id="32" name="TextBox 31"/>
            <p:cNvSpPr txBox="1"/>
            <p:nvPr/>
          </p:nvSpPr>
          <p:spPr>
            <a:xfrm>
              <a:off x="2845772"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6823</a:t>
              </a:r>
            </a:p>
            <a:p>
              <a:pPr fontAlgn="base">
                <a:spcBef>
                  <a:spcPct val="0"/>
                </a:spcBef>
                <a:spcAft>
                  <a:spcPct val="0"/>
                </a:spcAft>
              </a:pPr>
              <a:r>
                <a:rPr lang="en-GB" sz="800" dirty="0">
                  <a:solidFill>
                    <a:srgbClr val="000000"/>
                  </a:solidFill>
                  <a:ea typeface="ＭＳ Ｐゴシック" pitchFamily="34" charset="-128"/>
                </a:rPr>
                <a:t>6827</a:t>
              </a:r>
            </a:p>
            <a:p>
              <a:pPr fontAlgn="base">
                <a:spcBef>
                  <a:spcPct val="0"/>
                </a:spcBef>
                <a:spcAft>
                  <a:spcPct val="0"/>
                </a:spcAft>
              </a:pPr>
              <a:r>
                <a:rPr lang="en-GB" sz="800" dirty="0">
                  <a:solidFill>
                    <a:srgbClr val="000000"/>
                  </a:solidFill>
                  <a:ea typeface="ＭＳ Ｐゴシック" pitchFamily="34" charset="-128"/>
                </a:rPr>
                <a:t>6842</a:t>
              </a:r>
            </a:p>
          </p:txBody>
        </p:sp>
        <p:sp>
          <p:nvSpPr>
            <p:cNvPr id="33" name="TextBox 32"/>
            <p:cNvSpPr txBox="1"/>
            <p:nvPr/>
          </p:nvSpPr>
          <p:spPr>
            <a:xfrm>
              <a:off x="3403424"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6761</a:t>
              </a:r>
            </a:p>
            <a:p>
              <a:pPr fontAlgn="base">
                <a:spcBef>
                  <a:spcPct val="0"/>
                </a:spcBef>
                <a:spcAft>
                  <a:spcPct val="0"/>
                </a:spcAft>
              </a:pPr>
              <a:r>
                <a:rPr lang="en-GB" sz="800" dirty="0">
                  <a:solidFill>
                    <a:srgbClr val="000000"/>
                  </a:solidFill>
                  <a:ea typeface="ＭＳ Ｐゴシック" pitchFamily="34" charset="-128"/>
                </a:rPr>
                <a:t>6769</a:t>
              </a:r>
            </a:p>
            <a:p>
              <a:pPr fontAlgn="base">
                <a:spcBef>
                  <a:spcPct val="0"/>
                </a:spcBef>
                <a:spcAft>
                  <a:spcPct val="0"/>
                </a:spcAft>
              </a:pPr>
              <a:r>
                <a:rPr lang="en-GB" sz="800" dirty="0">
                  <a:solidFill>
                    <a:srgbClr val="000000"/>
                  </a:solidFill>
                  <a:ea typeface="ＭＳ Ｐゴシック" pitchFamily="34" charset="-128"/>
                </a:rPr>
                <a:t>6784</a:t>
              </a:r>
            </a:p>
          </p:txBody>
        </p:sp>
        <p:sp>
          <p:nvSpPr>
            <p:cNvPr id="34" name="TextBox 33"/>
            <p:cNvSpPr txBox="1"/>
            <p:nvPr/>
          </p:nvSpPr>
          <p:spPr>
            <a:xfrm>
              <a:off x="3957995"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6681</a:t>
              </a:r>
            </a:p>
            <a:p>
              <a:pPr fontAlgn="base">
                <a:spcBef>
                  <a:spcPct val="0"/>
                </a:spcBef>
                <a:spcAft>
                  <a:spcPct val="0"/>
                </a:spcAft>
              </a:pPr>
              <a:r>
                <a:rPr lang="en-GB" sz="800" dirty="0">
                  <a:solidFill>
                    <a:srgbClr val="000000"/>
                  </a:solidFill>
                  <a:ea typeface="ＭＳ Ｐゴシック" pitchFamily="34" charset="-128"/>
                </a:rPr>
                <a:t>6719</a:t>
              </a:r>
            </a:p>
            <a:p>
              <a:pPr fontAlgn="base">
                <a:spcBef>
                  <a:spcPct val="0"/>
                </a:spcBef>
                <a:spcAft>
                  <a:spcPct val="0"/>
                </a:spcAft>
              </a:pPr>
              <a:r>
                <a:rPr lang="en-GB" sz="800" dirty="0">
                  <a:solidFill>
                    <a:srgbClr val="000000"/>
                  </a:solidFill>
                  <a:ea typeface="ＭＳ Ｐゴシック" pitchFamily="34" charset="-128"/>
                </a:rPr>
                <a:t>6733</a:t>
              </a:r>
            </a:p>
          </p:txBody>
        </p:sp>
        <p:sp>
          <p:nvSpPr>
            <p:cNvPr id="35" name="TextBox 34"/>
            <p:cNvSpPr txBox="1"/>
            <p:nvPr/>
          </p:nvSpPr>
          <p:spPr>
            <a:xfrm>
              <a:off x="4509489"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6508</a:t>
              </a:r>
            </a:p>
            <a:p>
              <a:pPr fontAlgn="base">
                <a:spcBef>
                  <a:spcPct val="0"/>
                </a:spcBef>
                <a:spcAft>
                  <a:spcPct val="0"/>
                </a:spcAft>
              </a:pPr>
              <a:r>
                <a:rPr lang="en-GB" sz="800" dirty="0">
                  <a:solidFill>
                    <a:srgbClr val="000000"/>
                  </a:solidFill>
                  <a:ea typeface="ＭＳ Ｐゴシック" pitchFamily="34" charset="-128"/>
                </a:rPr>
                <a:t>6550</a:t>
              </a:r>
            </a:p>
            <a:p>
              <a:pPr fontAlgn="base">
                <a:spcBef>
                  <a:spcPct val="0"/>
                </a:spcBef>
                <a:spcAft>
                  <a:spcPct val="0"/>
                </a:spcAft>
              </a:pPr>
              <a:r>
                <a:rPr lang="en-GB" sz="800" dirty="0">
                  <a:solidFill>
                    <a:srgbClr val="000000"/>
                  </a:solidFill>
                  <a:ea typeface="ＭＳ Ｐゴシック" pitchFamily="34" charset="-128"/>
                </a:rPr>
                <a:t>6557</a:t>
              </a:r>
            </a:p>
          </p:txBody>
        </p:sp>
        <p:sp>
          <p:nvSpPr>
            <p:cNvPr id="36" name="TextBox 35"/>
            <p:cNvSpPr txBox="1"/>
            <p:nvPr/>
          </p:nvSpPr>
          <p:spPr>
            <a:xfrm>
              <a:off x="5067142"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6236</a:t>
              </a:r>
            </a:p>
            <a:p>
              <a:pPr fontAlgn="base">
                <a:spcBef>
                  <a:spcPct val="0"/>
                </a:spcBef>
                <a:spcAft>
                  <a:spcPct val="0"/>
                </a:spcAft>
              </a:pPr>
              <a:r>
                <a:rPr lang="en-GB" sz="800" dirty="0">
                  <a:solidFill>
                    <a:srgbClr val="000000"/>
                  </a:solidFill>
                  <a:ea typeface="ＭＳ Ｐゴシック" pitchFamily="34" charset="-128"/>
                </a:rPr>
                <a:t>6272</a:t>
              </a:r>
            </a:p>
            <a:p>
              <a:pPr fontAlgn="base">
                <a:spcBef>
                  <a:spcPct val="0"/>
                </a:spcBef>
                <a:spcAft>
                  <a:spcPct val="0"/>
                </a:spcAft>
              </a:pPr>
              <a:r>
                <a:rPr lang="en-GB" sz="800" dirty="0">
                  <a:solidFill>
                    <a:srgbClr val="000000"/>
                  </a:solidFill>
                  <a:ea typeface="ＭＳ Ｐゴシック" pitchFamily="34" charset="-128"/>
                </a:rPr>
                <a:t>6270</a:t>
              </a:r>
            </a:p>
          </p:txBody>
        </p:sp>
        <p:sp>
          <p:nvSpPr>
            <p:cNvPr id="37" name="TextBox 36"/>
            <p:cNvSpPr txBox="1"/>
            <p:nvPr/>
          </p:nvSpPr>
          <p:spPr>
            <a:xfrm>
              <a:off x="5618636"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5876</a:t>
              </a:r>
            </a:p>
            <a:p>
              <a:pPr fontAlgn="base">
                <a:spcBef>
                  <a:spcPct val="0"/>
                </a:spcBef>
                <a:spcAft>
                  <a:spcPct val="0"/>
                </a:spcAft>
              </a:pPr>
              <a:r>
                <a:rPr lang="en-GB" sz="800" dirty="0">
                  <a:solidFill>
                    <a:srgbClr val="000000"/>
                  </a:solidFill>
                  <a:ea typeface="ＭＳ Ｐゴシック" pitchFamily="34" charset="-128"/>
                </a:rPr>
                <a:t>5921</a:t>
              </a:r>
            </a:p>
            <a:p>
              <a:pPr fontAlgn="base">
                <a:spcBef>
                  <a:spcPct val="0"/>
                </a:spcBef>
                <a:spcAft>
                  <a:spcPct val="0"/>
                </a:spcAft>
              </a:pPr>
              <a:r>
                <a:rPr lang="en-GB" sz="800" dirty="0">
                  <a:solidFill>
                    <a:srgbClr val="000000"/>
                  </a:solidFill>
                  <a:ea typeface="ＭＳ Ｐゴシック" pitchFamily="34" charset="-128"/>
                </a:rPr>
                <a:t>5904</a:t>
              </a:r>
            </a:p>
          </p:txBody>
        </p:sp>
        <p:sp>
          <p:nvSpPr>
            <p:cNvPr id="38" name="TextBox 37"/>
            <p:cNvSpPr txBox="1"/>
            <p:nvPr/>
          </p:nvSpPr>
          <p:spPr>
            <a:xfrm>
              <a:off x="6173209"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5157</a:t>
              </a:r>
            </a:p>
            <a:p>
              <a:pPr fontAlgn="base">
                <a:spcBef>
                  <a:spcPct val="0"/>
                </a:spcBef>
                <a:spcAft>
                  <a:spcPct val="0"/>
                </a:spcAft>
              </a:pPr>
              <a:r>
                <a:rPr lang="en-GB" sz="800" dirty="0">
                  <a:solidFill>
                    <a:srgbClr val="000000"/>
                  </a:solidFill>
                  <a:ea typeface="ＭＳ Ｐゴシック" pitchFamily="34" charset="-128"/>
                </a:rPr>
                <a:t>5243</a:t>
              </a:r>
            </a:p>
            <a:p>
              <a:pPr fontAlgn="base">
                <a:spcBef>
                  <a:spcPct val="0"/>
                </a:spcBef>
                <a:spcAft>
                  <a:spcPct val="0"/>
                </a:spcAft>
              </a:pPr>
              <a:r>
                <a:rPr lang="en-GB" sz="800" dirty="0">
                  <a:solidFill>
                    <a:srgbClr val="000000"/>
                  </a:solidFill>
                  <a:ea typeface="ＭＳ Ｐゴシック" pitchFamily="34" charset="-128"/>
                </a:rPr>
                <a:t>5222</a:t>
              </a:r>
            </a:p>
          </p:txBody>
        </p:sp>
        <p:sp>
          <p:nvSpPr>
            <p:cNvPr id="39" name="TextBox 38"/>
            <p:cNvSpPr txBox="1"/>
            <p:nvPr/>
          </p:nvSpPr>
          <p:spPr>
            <a:xfrm>
              <a:off x="6730861"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4343</a:t>
              </a:r>
            </a:p>
            <a:p>
              <a:pPr fontAlgn="base">
                <a:spcBef>
                  <a:spcPct val="0"/>
                </a:spcBef>
                <a:spcAft>
                  <a:spcPct val="0"/>
                </a:spcAft>
              </a:pPr>
              <a:r>
                <a:rPr lang="en-GB" sz="800" dirty="0">
                  <a:solidFill>
                    <a:srgbClr val="000000"/>
                  </a:solidFill>
                  <a:ea typeface="ＭＳ Ｐゴシック" pitchFamily="34" charset="-128"/>
                </a:rPr>
                <a:t>4401</a:t>
              </a:r>
            </a:p>
            <a:p>
              <a:pPr fontAlgn="base">
                <a:spcBef>
                  <a:spcPct val="0"/>
                </a:spcBef>
                <a:spcAft>
                  <a:spcPct val="0"/>
                </a:spcAft>
              </a:pPr>
              <a:r>
                <a:rPr lang="en-GB" sz="800" dirty="0">
                  <a:solidFill>
                    <a:srgbClr val="000000"/>
                  </a:solidFill>
                  <a:ea typeface="ＭＳ Ｐゴシック" pitchFamily="34" charset="-128"/>
                </a:rPr>
                <a:t>4424</a:t>
              </a:r>
            </a:p>
          </p:txBody>
        </p:sp>
        <p:sp>
          <p:nvSpPr>
            <p:cNvPr id="40" name="TextBox 39"/>
            <p:cNvSpPr txBox="1"/>
            <p:nvPr/>
          </p:nvSpPr>
          <p:spPr>
            <a:xfrm>
              <a:off x="7285434" y="5756906"/>
              <a:ext cx="572911"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3360</a:t>
              </a:r>
            </a:p>
            <a:p>
              <a:pPr fontAlgn="base">
                <a:spcBef>
                  <a:spcPct val="0"/>
                </a:spcBef>
                <a:spcAft>
                  <a:spcPct val="0"/>
                </a:spcAft>
              </a:pPr>
              <a:r>
                <a:rPr lang="en-GB" sz="800" dirty="0">
                  <a:solidFill>
                    <a:srgbClr val="000000"/>
                  </a:solidFill>
                  <a:ea typeface="ＭＳ Ｐゴシック" pitchFamily="34" charset="-128"/>
                </a:rPr>
                <a:t>3368</a:t>
              </a:r>
            </a:p>
            <a:p>
              <a:pPr fontAlgn="base">
                <a:spcBef>
                  <a:spcPct val="0"/>
                </a:spcBef>
                <a:spcAft>
                  <a:spcPct val="0"/>
                </a:spcAft>
              </a:pPr>
              <a:r>
                <a:rPr lang="en-GB" sz="800" dirty="0">
                  <a:solidFill>
                    <a:srgbClr val="000000"/>
                  </a:solidFill>
                  <a:ea typeface="ＭＳ Ｐゴシック" pitchFamily="34" charset="-128"/>
                </a:rPr>
                <a:t>3392</a:t>
              </a:r>
            </a:p>
          </p:txBody>
        </p:sp>
        <p:sp>
          <p:nvSpPr>
            <p:cNvPr id="41" name="TextBox 40"/>
            <p:cNvSpPr txBox="1"/>
            <p:nvPr/>
          </p:nvSpPr>
          <p:spPr>
            <a:xfrm>
              <a:off x="7843086" y="5756906"/>
              <a:ext cx="576526" cy="640585"/>
            </a:xfrm>
            <a:prstGeom prst="rect">
              <a:avLst/>
            </a:prstGeom>
            <a:noFill/>
          </p:spPr>
          <p:txBody>
            <a:bodyPr wrap="none" rtlCol="0">
              <a:spAutoFit/>
            </a:bodyPr>
            <a:lstStyle/>
            <a:p>
              <a:pPr fontAlgn="base">
                <a:spcBef>
                  <a:spcPct val="0"/>
                </a:spcBef>
                <a:spcAft>
                  <a:spcPct val="0"/>
                </a:spcAft>
              </a:pPr>
              <a:r>
                <a:rPr lang="en-GB" sz="800" dirty="0">
                  <a:solidFill>
                    <a:srgbClr val="000000"/>
                  </a:solidFill>
                  <a:ea typeface="ＭＳ Ｐゴシック" pitchFamily="34" charset="-128"/>
                </a:rPr>
                <a:t>2028</a:t>
              </a:r>
            </a:p>
            <a:p>
              <a:pPr fontAlgn="base">
                <a:spcBef>
                  <a:spcPct val="0"/>
                </a:spcBef>
                <a:spcAft>
                  <a:spcPct val="0"/>
                </a:spcAft>
              </a:pPr>
              <a:r>
                <a:rPr lang="en-GB" sz="800" dirty="0">
                  <a:solidFill>
                    <a:srgbClr val="000000"/>
                  </a:solidFill>
                  <a:ea typeface="ＭＳ Ｐゴシック" pitchFamily="34" charset="-128"/>
                </a:rPr>
                <a:t>2038</a:t>
              </a:r>
            </a:p>
            <a:p>
              <a:pPr fontAlgn="base">
                <a:spcBef>
                  <a:spcPct val="0"/>
                </a:spcBef>
                <a:spcAft>
                  <a:spcPct val="0"/>
                </a:spcAft>
              </a:pPr>
              <a:r>
                <a:rPr lang="en-GB" sz="800" dirty="0">
                  <a:solidFill>
                    <a:srgbClr val="000000"/>
                  </a:solidFill>
                  <a:ea typeface="ＭＳ Ｐゴシック" pitchFamily="34" charset="-128"/>
                </a:rPr>
                <a:t>2055</a:t>
              </a:r>
            </a:p>
          </p:txBody>
        </p:sp>
        <p:sp>
          <p:nvSpPr>
            <p:cNvPr id="42" name="TextBox 41"/>
            <p:cNvSpPr txBox="1"/>
            <p:nvPr/>
          </p:nvSpPr>
          <p:spPr>
            <a:xfrm rot="16200000">
              <a:off x="-1182802" y="3050915"/>
              <a:ext cx="3927568" cy="298940"/>
            </a:xfrm>
            <a:prstGeom prst="rect">
              <a:avLst/>
            </a:prstGeom>
            <a:noFill/>
          </p:spPr>
          <p:txBody>
            <a:bodyPr wrap="square" rtlCol="0">
              <a:spAutoFit/>
            </a:bodyPr>
            <a:lstStyle/>
            <a:p>
              <a:pPr algn="ctr" fontAlgn="base">
                <a:spcBef>
                  <a:spcPct val="0"/>
                </a:spcBef>
                <a:spcAft>
                  <a:spcPct val="0"/>
                </a:spcAft>
              </a:pPr>
              <a:r>
                <a:rPr lang="en-GB" sz="800" b="1" dirty="0">
                  <a:solidFill>
                    <a:srgbClr val="000000"/>
                  </a:solidFill>
                  <a:ea typeface="ＭＳ Ｐゴシック" pitchFamily="34" charset="-128"/>
                </a:rPr>
                <a:t>Event rate (%)</a:t>
              </a:r>
            </a:p>
          </p:txBody>
        </p:sp>
        <p:sp>
          <p:nvSpPr>
            <p:cNvPr id="43" name="TextBox 42"/>
            <p:cNvSpPr txBox="1"/>
            <p:nvPr/>
          </p:nvSpPr>
          <p:spPr>
            <a:xfrm>
              <a:off x="1314994" y="5497462"/>
              <a:ext cx="6731726" cy="298940"/>
            </a:xfrm>
            <a:prstGeom prst="rect">
              <a:avLst/>
            </a:prstGeom>
            <a:noFill/>
          </p:spPr>
          <p:txBody>
            <a:bodyPr wrap="square" rtlCol="0">
              <a:spAutoFit/>
            </a:bodyPr>
            <a:lstStyle/>
            <a:p>
              <a:pPr algn="ctr" fontAlgn="base">
                <a:spcBef>
                  <a:spcPct val="0"/>
                </a:spcBef>
                <a:spcAft>
                  <a:spcPct val="0"/>
                </a:spcAft>
              </a:pPr>
              <a:r>
                <a:rPr lang="en-GB" sz="800" b="1" dirty="0">
                  <a:solidFill>
                    <a:srgbClr val="000000"/>
                  </a:solidFill>
                  <a:ea typeface="ＭＳ Ｐゴシック" pitchFamily="34" charset="-128"/>
                </a:rPr>
                <a:t>Months from randomisation</a:t>
              </a:r>
            </a:p>
          </p:txBody>
        </p:sp>
        <p:grpSp>
          <p:nvGrpSpPr>
            <p:cNvPr id="44" name="Group 43"/>
            <p:cNvGrpSpPr/>
            <p:nvPr/>
          </p:nvGrpSpPr>
          <p:grpSpPr>
            <a:xfrm>
              <a:off x="5598018" y="3909966"/>
              <a:ext cx="2909877" cy="919865"/>
              <a:chOff x="5598018" y="3909966"/>
              <a:chExt cx="2909877" cy="919865"/>
            </a:xfrm>
          </p:grpSpPr>
          <p:sp>
            <p:nvSpPr>
              <p:cNvPr id="106" name="TextBox 105"/>
              <p:cNvSpPr txBox="1"/>
              <p:nvPr/>
            </p:nvSpPr>
            <p:spPr>
              <a:xfrm>
                <a:off x="5598018" y="4404365"/>
                <a:ext cx="2882899" cy="425466"/>
              </a:xfrm>
              <a:prstGeom prst="rect">
                <a:avLst/>
              </a:prstGeom>
              <a:noFill/>
            </p:spPr>
            <p:txBody>
              <a:bodyPr wrap="square" rtlCol="0">
                <a:spAutoFit/>
              </a:bodyPr>
              <a:lstStyle/>
              <a:p>
                <a:pPr algn="ctr" fontAlgn="base">
                  <a:spcBef>
                    <a:spcPct val="0"/>
                  </a:spcBef>
                  <a:spcAft>
                    <a:spcPct val="0"/>
                  </a:spcAft>
                </a:pPr>
                <a:r>
                  <a:rPr lang="en-GB" sz="800" b="1" dirty="0" err="1">
                    <a:solidFill>
                      <a:srgbClr val="6699FF"/>
                    </a:solidFill>
                    <a:ea typeface="ＭＳ Ｐゴシック" pitchFamily="34" charset="-128"/>
                  </a:rPr>
                  <a:t>Tikagrelor</a:t>
                </a:r>
                <a:r>
                  <a:rPr lang="en-GB" sz="800" b="1" dirty="0">
                    <a:solidFill>
                      <a:srgbClr val="6699FF"/>
                    </a:solidFill>
                    <a:ea typeface="ＭＳ Ｐゴシック" pitchFamily="34" charset="-128"/>
                  </a:rPr>
                  <a:t> 60 mg vs placebo  </a:t>
                </a:r>
                <a:br>
                  <a:rPr lang="en-GB" sz="800" b="1" dirty="0">
                    <a:solidFill>
                      <a:srgbClr val="6699FF"/>
                    </a:solidFill>
                    <a:ea typeface="ＭＳ Ｐゴシック" pitchFamily="34" charset="-128"/>
                  </a:rPr>
                </a:br>
                <a:r>
                  <a:rPr lang="en-GB" sz="800" b="1" dirty="0">
                    <a:solidFill>
                      <a:srgbClr val="6699FF"/>
                    </a:solidFill>
                    <a:ea typeface="ＭＳ Ｐゴシック" pitchFamily="34" charset="-128"/>
                  </a:rPr>
                  <a:t>HR 0.84 (95% CI 0.74</a:t>
                </a:r>
                <a:r>
                  <a:rPr lang="en-GB" sz="800" b="1" dirty="0">
                    <a:solidFill>
                      <a:srgbClr val="6699FF"/>
                    </a:solidFill>
                    <a:ea typeface="ＭＳ Ｐゴシック" pitchFamily="34" charset="-128"/>
                    <a:cs typeface="Arial"/>
                  </a:rPr>
                  <a:t>–</a:t>
                </a:r>
                <a:r>
                  <a:rPr lang="en-GB" sz="800" b="1" dirty="0">
                    <a:solidFill>
                      <a:srgbClr val="6699FF"/>
                    </a:solidFill>
                    <a:ea typeface="ＭＳ Ｐゴシック" pitchFamily="34" charset="-128"/>
                  </a:rPr>
                  <a:t>0.95) P=0.004</a:t>
                </a:r>
              </a:p>
            </p:txBody>
          </p:sp>
          <p:sp>
            <p:nvSpPr>
              <p:cNvPr id="107" name="TextBox 106"/>
              <p:cNvSpPr txBox="1"/>
              <p:nvPr/>
            </p:nvSpPr>
            <p:spPr>
              <a:xfrm>
                <a:off x="5599501" y="3909966"/>
                <a:ext cx="2908394" cy="425466"/>
              </a:xfrm>
              <a:prstGeom prst="rect">
                <a:avLst/>
              </a:prstGeom>
              <a:noFill/>
            </p:spPr>
            <p:txBody>
              <a:bodyPr wrap="square" rtlCol="0">
                <a:spAutoFit/>
              </a:bodyPr>
              <a:lstStyle/>
              <a:p>
                <a:pPr algn="ctr" fontAlgn="base">
                  <a:spcBef>
                    <a:spcPct val="0"/>
                  </a:spcBef>
                  <a:spcAft>
                    <a:spcPct val="0"/>
                  </a:spcAft>
                </a:pPr>
                <a:r>
                  <a:rPr lang="en-GB" sz="800" b="1" dirty="0" err="1">
                    <a:solidFill>
                      <a:schemeClr val="accent2"/>
                    </a:solidFill>
                    <a:ea typeface="ＭＳ Ｐゴシック" pitchFamily="34" charset="-128"/>
                  </a:rPr>
                  <a:t>Tikagrelor</a:t>
                </a:r>
                <a:r>
                  <a:rPr lang="en-GB" sz="800" b="1" dirty="0">
                    <a:solidFill>
                      <a:schemeClr val="accent2"/>
                    </a:solidFill>
                    <a:ea typeface="ＭＳ Ｐゴシック" pitchFamily="34" charset="-128"/>
                  </a:rPr>
                  <a:t> 90 mg vs placebo  </a:t>
                </a:r>
                <a:br>
                  <a:rPr lang="en-GB" sz="800" b="1" dirty="0">
                    <a:solidFill>
                      <a:schemeClr val="accent2"/>
                    </a:solidFill>
                    <a:ea typeface="ＭＳ Ｐゴシック" pitchFamily="34" charset="-128"/>
                  </a:rPr>
                </a:br>
                <a:r>
                  <a:rPr lang="en-GB" sz="800" b="1" dirty="0">
                    <a:solidFill>
                      <a:schemeClr val="accent2"/>
                    </a:solidFill>
                    <a:ea typeface="ＭＳ Ｐゴシック" pitchFamily="34" charset="-128"/>
                  </a:rPr>
                  <a:t>HR 0.85 (95% CI 0.75</a:t>
                </a:r>
                <a:r>
                  <a:rPr lang="en-GB" sz="800" b="1" dirty="0">
                    <a:solidFill>
                      <a:schemeClr val="accent2"/>
                    </a:solidFill>
                    <a:ea typeface="ＭＳ Ｐゴシック" pitchFamily="34" charset="-128"/>
                    <a:cs typeface="Arial"/>
                  </a:rPr>
                  <a:t>–</a:t>
                </a:r>
                <a:r>
                  <a:rPr lang="en-GB" sz="800" b="1" dirty="0">
                    <a:solidFill>
                      <a:schemeClr val="accent2"/>
                    </a:solidFill>
                    <a:ea typeface="ＭＳ Ｐゴシック" pitchFamily="34" charset="-128"/>
                  </a:rPr>
                  <a:t>0.96) P=0.008</a:t>
                </a:r>
              </a:p>
            </p:txBody>
          </p:sp>
        </p:grpSp>
        <p:sp>
          <p:nvSpPr>
            <p:cNvPr id="45" name="TextBox 44"/>
            <p:cNvSpPr txBox="1"/>
            <p:nvPr/>
          </p:nvSpPr>
          <p:spPr>
            <a:xfrm>
              <a:off x="1969298" y="1133399"/>
              <a:ext cx="2124643" cy="644646"/>
            </a:xfrm>
            <a:prstGeom prst="rect">
              <a:avLst/>
            </a:prstGeom>
            <a:noFill/>
          </p:spPr>
          <p:txBody>
            <a:bodyPr wrap="square" rtlCol="0">
              <a:spAutoFit/>
            </a:bodyPr>
            <a:lstStyle/>
            <a:p>
              <a:pPr fontAlgn="base">
                <a:spcBef>
                  <a:spcPct val="0"/>
                </a:spcBef>
                <a:spcAft>
                  <a:spcPts val="200"/>
                </a:spcAft>
              </a:pPr>
              <a:r>
                <a:rPr lang="en-GB" sz="800" dirty="0">
                  <a:solidFill>
                    <a:srgbClr val="000000"/>
                  </a:solidFill>
                  <a:ea typeface="ＭＳ Ｐゴシック" pitchFamily="34" charset="-128"/>
                </a:rPr>
                <a:t>Placebo</a:t>
              </a:r>
            </a:p>
            <a:p>
              <a:pPr fontAlgn="base">
                <a:spcBef>
                  <a:spcPct val="0"/>
                </a:spcBef>
                <a:spcAft>
                  <a:spcPts val="200"/>
                </a:spcAft>
              </a:pPr>
              <a:r>
                <a:rPr lang="en-GB" sz="800" dirty="0" err="1">
                  <a:solidFill>
                    <a:srgbClr val="000000"/>
                  </a:solidFill>
                  <a:ea typeface="ＭＳ Ｐゴシック" pitchFamily="34" charset="-128"/>
                </a:rPr>
                <a:t>Tikagrelor</a:t>
              </a:r>
              <a:r>
                <a:rPr lang="en-GB" sz="800" dirty="0">
                  <a:solidFill>
                    <a:srgbClr val="000000"/>
                  </a:solidFill>
                  <a:ea typeface="ＭＳ Ｐゴシック" pitchFamily="34" charset="-128"/>
                </a:rPr>
                <a:t> 90 mg 1x2</a:t>
              </a:r>
            </a:p>
            <a:p>
              <a:pPr fontAlgn="base">
                <a:spcBef>
                  <a:spcPct val="0"/>
                </a:spcBef>
                <a:spcAft>
                  <a:spcPts val="200"/>
                </a:spcAft>
              </a:pPr>
              <a:r>
                <a:rPr lang="en-GB" sz="800" dirty="0" err="1">
                  <a:solidFill>
                    <a:srgbClr val="000000"/>
                  </a:solidFill>
                  <a:ea typeface="ＭＳ Ｐゴシック" pitchFamily="34" charset="-128"/>
                </a:rPr>
                <a:t>Tikagrelor</a:t>
              </a:r>
              <a:r>
                <a:rPr lang="en-GB" sz="800" dirty="0">
                  <a:solidFill>
                    <a:srgbClr val="000000"/>
                  </a:solidFill>
                  <a:ea typeface="ＭＳ Ｐゴシック" pitchFamily="34" charset="-128"/>
                </a:rPr>
                <a:t> 60 mg 1x2</a:t>
              </a:r>
            </a:p>
          </p:txBody>
        </p:sp>
        <p:cxnSp>
          <p:nvCxnSpPr>
            <p:cNvPr id="46" name="Straight Connector 45"/>
            <p:cNvCxnSpPr/>
            <p:nvPr/>
          </p:nvCxnSpPr>
          <p:spPr>
            <a:xfrm>
              <a:off x="1660710" y="1273518"/>
              <a:ext cx="3707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660710" y="1464436"/>
              <a:ext cx="370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660710" y="1649901"/>
              <a:ext cx="370759" cy="0"/>
            </a:xfrm>
            <a:prstGeom prst="line">
              <a:avLst/>
            </a:prstGeom>
            <a:ln w="38100">
              <a:solidFill>
                <a:srgbClr val="6699FF"/>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426282" y="1487635"/>
              <a:ext cx="7646454" cy="3620621"/>
              <a:chOff x="1426282" y="1487635"/>
              <a:chExt cx="7646454" cy="3620621"/>
            </a:xfrm>
          </p:grpSpPr>
          <p:sp>
            <p:nvSpPr>
              <p:cNvPr id="104" name="TextBox 103"/>
              <p:cNvSpPr txBox="1"/>
              <p:nvPr/>
            </p:nvSpPr>
            <p:spPr>
              <a:xfrm>
                <a:off x="7596439" y="1487635"/>
                <a:ext cx="1476297" cy="270752"/>
              </a:xfrm>
              <a:prstGeom prst="rect">
                <a:avLst/>
              </a:prstGeom>
              <a:noFill/>
            </p:spPr>
            <p:txBody>
              <a:bodyPr wrap="square" rtlCol="0">
                <a:spAutoFit/>
              </a:bodyPr>
              <a:lstStyle/>
              <a:p>
                <a:pPr algn="r" fontAlgn="base">
                  <a:spcBef>
                    <a:spcPct val="0"/>
                  </a:spcBef>
                  <a:spcAft>
                    <a:spcPct val="0"/>
                  </a:spcAft>
                </a:pPr>
                <a:r>
                  <a:rPr lang="en-GB" sz="800" b="1" dirty="0">
                    <a:solidFill>
                      <a:schemeClr val="bg1"/>
                    </a:solidFill>
                    <a:ea typeface="ＭＳ Ｐゴシック" pitchFamily="34" charset="-128"/>
                  </a:rPr>
                  <a:t>9.04% Placebo</a:t>
                </a:r>
              </a:p>
            </p:txBody>
          </p:sp>
          <p:sp>
            <p:nvSpPr>
              <p:cNvPr id="105" name="Freeform 13"/>
              <p:cNvSpPr>
                <a:spLocks/>
              </p:cNvSpPr>
              <p:nvPr/>
            </p:nvSpPr>
            <p:spPr bwMode="auto">
              <a:xfrm>
                <a:off x="1426282" y="1632259"/>
                <a:ext cx="6675618" cy="3475997"/>
              </a:xfrm>
              <a:custGeom>
                <a:avLst/>
                <a:gdLst>
                  <a:gd name="T0" fmla="*/ 34 w 2661"/>
                  <a:gd name="T1" fmla="*/ 1686 h 1702"/>
                  <a:gd name="T2" fmla="*/ 56 w 2661"/>
                  <a:gd name="T3" fmla="*/ 1664 h 1702"/>
                  <a:gd name="T4" fmla="*/ 78 w 2661"/>
                  <a:gd name="T5" fmla="*/ 1632 h 1702"/>
                  <a:gd name="T6" fmla="*/ 98 w 2661"/>
                  <a:gd name="T7" fmla="*/ 1603 h 1702"/>
                  <a:gd name="T8" fmla="*/ 125 w 2661"/>
                  <a:gd name="T9" fmla="*/ 1585 h 1702"/>
                  <a:gd name="T10" fmla="*/ 149 w 2661"/>
                  <a:gd name="T11" fmla="*/ 1565 h 1702"/>
                  <a:gd name="T12" fmla="*/ 179 w 2661"/>
                  <a:gd name="T13" fmla="*/ 1545 h 1702"/>
                  <a:gd name="T14" fmla="*/ 203 w 2661"/>
                  <a:gd name="T15" fmla="*/ 1523 h 1702"/>
                  <a:gd name="T16" fmla="*/ 235 w 2661"/>
                  <a:gd name="T17" fmla="*/ 1497 h 1702"/>
                  <a:gd name="T18" fmla="*/ 271 w 2661"/>
                  <a:gd name="T19" fmla="*/ 1479 h 1702"/>
                  <a:gd name="T20" fmla="*/ 303 w 2661"/>
                  <a:gd name="T21" fmla="*/ 1447 h 1702"/>
                  <a:gd name="T22" fmla="*/ 343 w 2661"/>
                  <a:gd name="T23" fmla="*/ 1423 h 1702"/>
                  <a:gd name="T24" fmla="*/ 387 w 2661"/>
                  <a:gd name="T25" fmla="*/ 1395 h 1702"/>
                  <a:gd name="T26" fmla="*/ 419 w 2661"/>
                  <a:gd name="T27" fmla="*/ 1364 h 1702"/>
                  <a:gd name="T28" fmla="*/ 462 w 2661"/>
                  <a:gd name="T29" fmla="*/ 1340 h 1702"/>
                  <a:gd name="T30" fmla="*/ 502 w 2661"/>
                  <a:gd name="T31" fmla="*/ 1314 h 1702"/>
                  <a:gd name="T32" fmla="*/ 552 w 2661"/>
                  <a:gd name="T33" fmla="*/ 1288 h 1702"/>
                  <a:gd name="T34" fmla="*/ 588 w 2661"/>
                  <a:gd name="T35" fmla="*/ 1254 h 1702"/>
                  <a:gd name="T36" fmla="*/ 628 w 2661"/>
                  <a:gd name="T37" fmla="*/ 1228 h 1702"/>
                  <a:gd name="T38" fmla="*/ 680 w 2661"/>
                  <a:gd name="T39" fmla="*/ 1200 h 1702"/>
                  <a:gd name="T40" fmla="*/ 727 w 2661"/>
                  <a:gd name="T41" fmla="*/ 1169 h 1702"/>
                  <a:gd name="T42" fmla="*/ 773 w 2661"/>
                  <a:gd name="T43" fmla="*/ 1143 h 1702"/>
                  <a:gd name="T44" fmla="*/ 821 w 2661"/>
                  <a:gd name="T45" fmla="*/ 1121 h 1702"/>
                  <a:gd name="T46" fmla="*/ 877 w 2661"/>
                  <a:gd name="T47" fmla="*/ 1091 h 1702"/>
                  <a:gd name="T48" fmla="*/ 913 w 2661"/>
                  <a:gd name="T49" fmla="*/ 1061 h 1702"/>
                  <a:gd name="T50" fmla="*/ 939 w 2661"/>
                  <a:gd name="T51" fmla="*/ 1021 h 1702"/>
                  <a:gd name="T52" fmla="*/ 997 w 2661"/>
                  <a:gd name="T53" fmla="*/ 995 h 1702"/>
                  <a:gd name="T54" fmla="*/ 1042 w 2661"/>
                  <a:gd name="T55" fmla="*/ 958 h 1702"/>
                  <a:gd name="T56" fmla="*/ 1090 w 2661"/>
                  <a:gd name="T57" fmla="*/ 930 h 1702"/>
                  <a:gd name="T58" fmla="*/ 1122 w 2661"/>
                  <a:gd name="T59" fmla="*/ 884 h 1702"/>
                  <a:gd name="T60" fmla="*/ 1182 w 2661"/>
                  <a:gd name="T61" fmla="*/ 860 h 1702"/>
                  <a:gd name="T62" fmla="*/ 1222 w 2661"/>
                  <a:gd name="T63" fmla="*/ 830 h 1702"/>
                  <a:gd name="T64" fmla="*/ 1270 w 2661"/>
                  <a:gd name="T65" fmla="*/ 802 h 1702"/>
                  <a:gd name="T66" fmla="*/ 1343 w 2661"/>
                  <a:gd name="T67" fmla="*/ 766 h 1702"/>
                  <a:gd name="T68" fmla="*/ 1397 w 2661"/>
                  <a:gd name="T69" fmla="*/ 743 h 1702"/>
                  <a:gd name="T70" fmla="*/ 1457 w 2661"/>
                  <a:gd name="T71" fmla="*/ 719 h 1702"/>
                  <a:gd name="T72" fmla="*/ 1511 w 2661"/>
                  <a:gd name="T73" fmla="*/ 685 h 1702"/>
                  <a:gd name="T74" fmla="*/ 1573 w 2661"/>
                  <a:gd name="T75" fmla="*/ 661 h 1702"/>
                  <a:gd name="T76" fmla="*/ 1612 w 2661"/>
                  <a:gd name="T77" fmla="*/ 627 h 1702"/>
                  <a:gd name="T78" fmla="*/ 1656 w 2661"/>
                  <a:gd name="T79" fmla="*/ 591 h 1702"/>
                  <a:gd name="T80" fmla="*/ 1716 w 2661"/>
                  <a:gd name="T81" fmla="*/ 569 h 1702"/>
                  <a:gd name="T82" fmla="*/ 1766 w 2661"/>
                  <a:gd name="T83" fmla="*/ 537 h 1702"/>
                  <a:gd name="T84" fmla="*/ 1822 w 2661"/>
                  <a:gd name="T85" fmla="*/ 498 h 1702"/>
                  <a:gd name="T86" fmla="*/ 1866 w 2661"/>
                  <a:gd name="T87" fmla="*/ 468 h 1702"/>
                  <a:gd name="T88" fmla="*/ 1909 w 2661"/>
                  <a:gd name="T89" fmla="*/ 442 h 1702"/>
                  <a:gd name="T90" fmla="*/ 1945 w 2661"/>
                  <a:gd name="T91" fmla="*/ 408 h 1702"/>
                  <a:gd name="T92" fmla="*/ 1995 w 2661"/>
                  <a:gd name="T93" fmla="*/ 384 h 1702"/>
                  <a:gd name="T94" fmla="*/ 2037 w 2661"/>
                  <a:gd name="T95" fmla="*/ 352 h 1702"/>
                  <a:gd name="T96" fmla="*/ 2097 w 2661"/>
                  <a:gd name="T97" fmla="*/ 326 h 1702"/>
                  <a:gd name="T98" fmla="*/ 2147 w 2661"/>
                  <a:gd name="T99" fmla="*/ 285 h 1702"/>
                  <a:gd name="T100" fmla="*/ 2187 w 2661"/>
                  <a:gd name="T101" fmla="*/ 263 h 1702"/>
                  <a:gd name="T102" fmla="*/ 2238 w 2661"/>
                  <a:gd name="T103" fmla="*/ 231 h 1702"/>
                  <a:gd name="T104" fmla="*/ 2288 w 2661"/>
                  <a:gd name="T105" fmla="*/ 213 h 1702"/>
                  <a:gd name="T106" fmla="*/ 2326 w 2661"/>
                  <a:gd name="T107" fmla="*/ 183 h 1702"/>
                  <a:gd name="T108" fmla="*/ 2368 w 2661"/>
                  <a:gd name="T109" fmla="*/ 155 h 1702"/>
                  <a:gd name="T110" fmla="*/ 2412 w 2661"/>
                  <a:gd name="T111" fmla="*/ 127 h 1702"/>
                  <a:gd name="T112" fmla="*/ 2488 w 2661"/>
                  <a:gd name="T113" fmla="*/ 94 h 1702"/>
                  <a:gd name="T114" fmla="*/ 2525 w 2661"/>
                  <a:gd name="T115" fmla="*/ 46 h 1702"/>
                  <a:gd name="T116" fmla="*/ 2593 w 2661"/>
                  <a:gd name="T117" fmla="*/ 14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61" h="1702">
                    <a:moveTo>
                      <a:pt x="0" y="1702"/>
                    </a:moveTo>
                    <a:lnTo>
                      <a:pt x="0" y="1700"/>
                    </a:lnTo>
                    <a:lnTo>
                      <a:pt x="8" y="1700"/>
                    </a:lnTo>
                    <a:lnTo>
                      <a:pt x="8" y="1696"/>
                    </a:lnTo>
                    <a:lnTo>
                      <a:pt x="16" y="1696"/>
                    </a:lnTo>
                    <a:lnTo>
                      <a:pt x="16" y="1692"/>
                    </a:lnTo>
                    <a:lnTo>
                      <a:pt x="24" y="1692"/>
                    </a:lnTo>
                    <a:lnTo>
                      <a:pt x="24" y="1690"/>
                    </a:lnTo>
                    <a:lnTo>
                      <a:pt x="28" y="1690"/>
                    </a:lnTo>
                    <a:lnTo>
                      <a:pt x="28" y="1688"/>
                    </a:lnTo>
                    <a:lnTo>
                      <a:pt x="30" y="1688"/>
                    </a:lnTo>
                    <a:lnTo>
                      <a:pt x="30" y="1686"/>
                    </a:lnTo>
                    <a:lnTo>
                      <a:pt x="34" y="1686"/>
                    </a:lnTo>
                    <a:lnTo>
                      <a:pt x="34" y="1682"/>
                    </a:lnTo>
                    <a:lnTo>
                      <a:pt x="38" y="1682"/>
                    </a:lnTo>
                    <a:lnTo>
                      <a:pt x="38" y="1680"/>
                    </a:lnTo>
                    <a:lnTo>
                      <a:pt x="40" y="1680"/>
                    </a:lnTo>
                    <a:lnTo>
                      <a:pt x="40" y="1678"/>
                    </a:lnTo>
                    <a:lnTo>
                      <a:pt x="44" y="1678"/>
                    </a:lnTo>
                    <a:lnTo>
                      <a:pt x="44" y="1676"/>
                    </a:lnTo>
                    <a:lnTo>
                      <a:pt x="46" y="1676"/>
                    </a:lnTo>
                    <a:lnTo>
                      <a:pt x="46" y="1674"/>
                    </a:lnTo>
                    <a:lnTo>
                      <a:pt x="50" y="1674"/>
                    </a:lnTo>
                    <a:lnTo>
                      <a:pt x="50" y="1668"/>
                    </a:lnTo>
                    <a:lnTo>
                      <a:pt x="56" y="1668"/>
                    </a:lnTo>
                    <a:lnTo>
                      <a:pt x="56" y="1664"/>
                    </a:lnTo>
                    <a:lnTo>
                      <a:pt x="58" y="1664"/>
                    </a:lnTo>
                    <a:lnTo>
                      <a:pt x="58" y="1648"/>
                    </a:lnTo>
                    <a:lnTo>
                      <a:pt x="62" y="1648"/>
                    </a:lnTo>
                    <a:lnTo>
                      <a:pt x="62" y="1644"/>
                    </a:lnTo>
                    <a:lnTo>
                      <a:pt x="66" y="1644"/>
                    </a:lnTo>
                    <a:lnTo>
                      <a:pt x="66" y="1640"/>
                    </a:lnTo>
                    <a:lnTo>
                      <a:pt x="70" y="1640"/>
                    </a:lnTo>
                    <a:lnTo>
                      <a:pt x="70" y="1636"/>
                    </a:lnTo>
                    <a:lnTo>
                      <a:pt x="74" y="1636"/>
                    </a:lnTo>
                    <a:lnTo>
                      <a:pt x="74" y="1634"/>
                    </a:lnTo>
                    <a:lnTo>
                      <a:pt x="76" y="1634"/>
                    </a:lnTo>
                    <a:lnTo>
                      <a:pt x="76" y="1632"/>
                    </a:lnTo>
                    <a:lnTo>
                      <a:pt x="78" y="1632"/>
                    </a:lnTo>
                    <a:lnTo>
                      <a:pt x="78" y="1628"/>
                    </a:lnTo>
                    <a:lnTo>
                      <a:pt x="82" y="1628"/>
                    </a:lnTo>
                    <a:lnTo>
                      <a:pt x="82" y="1624"/>
                    </a:lnTo>
                    <a:lnTo>
                      <a:pt x="86" y="1624"/>
                    </a:lnTo>
                    <a:lnTo>
                      <a:pt x="86" y="1622"/>
                    </a:lnTo>
                    <a:lnTo>
                      <a:pt x="90" y="1622"/>
                    </a:lnTo>
                    <a:lnTo>
                      <a:pt x="90" y="1618"/>
                    </a:lnTo>
                    <a:lnTo>
                      <a:pt x="92" y="1618"/>
                    </a:lnTo>
                    <a:lnTo>
                      <a:pt x="92" y="1614"/>
                    </a:lnTo>
                    <a:lnTo>
                      <a:pt x="94" y="1614"/>
                    </a:lnTo>
                    <a:lnTo>
                      <a:pt x="94" y="1610"/>
                    </a:lnTo>
                    <a:lnTo>
                      <a:pt x="98" y="1610"/>
                    </a:lnTo>
                    <a:lnTo>
                      <a:pt x="98" y="1603"/>
                    </a:lnTo>
                    <a:lnTo>
                      <a:pt x="102" y="1603"/>
                    </a:lnTo>
                    <a:lnTo>
                      <a:pt x="102" y="1601"/>
                    </a:lnTo>
                    <a:lnTo>
                      <a:pt x="104" y="1601"/>
                    </a:lnTo>
                    <a:lnTo>
                      <a:pt x="104" y="1597"/>
                    </a:lnTo>
                    <a:lnTo>
                      <a:pt x="106" y="1597"/>
                    </a:lnTo>
                    <a:lnTo>
                      <a:pt x="106" y="1593"/>
                    </a:lnTo>
                    <a:lnTo>
                      <a:pt x="110" y="1593"/>
                    </a:lnTo>
                    <a:lnTo>
                      <a:pt x="110" y="1591"/>
                    </a:lnTo>
                    <a:lnTo>
                      <a:pt x="116" y="1591"/>
                    </a:lnTo>
                    <a:lnTo>
                      <a:pt x="116" y="1587"/>
                    </a:lnTo>
                    <a:lnTo>
                      <a:pt x="118" y="1587"/>
                    </a:lnTo>
                    <a:lnTo>
                      <a:pt x="118" y="1585"/>
                    </a:lnTo>
                    <a:lnTo>
                      <a:pt x="125" y="1585"/>
                    </a:lnTo>
                    <a:lnTo>
                      <a:pt x="125" y="1583"/>
                    </a:lnTo>
                    <a:lnTo>
                      <a:pt x="129" y="1583"/>
                    </a:lnTo>
                    <a:lnTo>
                      <a:pt x="129" y="1579"/>
                    </a:lnTo>
                    <a:lnTo>
                      <a:pt x="133" y="1579"/>
                    </a:lnTo>
                    <a:lnTo>
                      <a:pt x="133" y="1577"/>
                    </a:lnTo>
                    <a:lnTo>
                      <a:pt x="137" y="1577"/>
                    </a:lnTo>
                    <a:lnTo>
                      <a:pt x="137" y="1575"/>
                    </a:lnTo>
                    <a:lnTo>
                      <a:pt x="141" y="1575"/>
                    </a:lnTo>
                    <a:lnTo>
                      <a:pt x="141" y="1571"/>
                    </a:lnTo>
                    <a:lnTo>
                      <a:pt x="145" y="1571"/>
                    </a:lnTo>
                    <a:lnTo>
                      <a:pt x="145" y="1567"/>
                    </a:lnTo>
                    <a:lnTo>
                      <a:pt x="149" y="1567"/>
                    </a:lnTo>
                    <a:lnTo>
                      <a:pt x="149" y="1565"/>
                    </a:lnTo>
                    <a:lnTo>
                      <a:pt x="153" y="1565"/>
                    </a:lnTo>
                    <a:lnTo>
                      <a:pt x="153" y="1563"/>
                    </a:lnTo>
                    <a:lnTo>
                      <a:pt x="157" y="1563"/>
                    </a:lnTo>
                    <a:lnTo>
                      <a:pt x="157" y="1559"/>
                    </a:lnTo>
                    <a:lnTo>
                      <a:pt x="161" y="1559"/>
                    </a:lnTo>
                    <a:lnTo>
                      <a:pt x="161" y="1557"/>
                    </a:lnTo>
                    <a:lnTo>
                      <a:pt x="167" y="1557"/>
                    </a:lnTo>
                    <a:lnTo>
                      <a:pt x="167" y="1553"/>
                    </a:lnTo>
                    <a:lnTo>
                      <a:pt x="171" y="1553"/>
                    </a:lnTo>
                    <a:lnTo>
                      <a:pt x="171" y="1549"/>
                    </a:lnTo>
                    <a:lnTo>
                      <a:pt x="175" y="1549"/>
                    </a:lnTo>
                    <a:lnTo>
                      <a:pt x="175" y="1545"/>
                    </a:lnTo>
                    <a:lnTo>
                      <a:pt x="179" y="1545"/>
                    </a:lnTo>
                    <a:lnTo>
                      <a:pt x="179" y="1541"/>
                    </a:lnTo>
                    <a:lnTo>
                      <a:pt x="181" y="1541"/>
                    </a:lnTo>
                    <a:lnTo>
                      <a:pt x="181" y="1537"/>
                    </a:lnTo>
                    <a:lnTo>
                      <a:pt x="185" y="1537"/>
                    </a:lnTo>
                    <a:lnTo>
                      <a:pt x="185" y="1533"/>
                    </a:lnTo>
                    <a:lnTo>
                      <a:pt x="191" y="1533"/>
                    </a:lnTo>
                    <a:lnTo>
                      <a:pt x="191" y="1531"/>
                    </a:lnTo>
                    <a:lnTo>
                      <a:pt x="197" y="1531"/>
                    </a:lnTo>
                    <a:lnTo>
                      <a:pt x="197" y="1527"/>
                    </a:lnTo>
                    <a:lnTo>
                      <a:pt x="201" y="1527"/>
                    </a:lnTo>
                    <a:lnTo>
                      <a:pt x="201" y="1525"/>
                    </a:lnTo>
                    <a:lnTo>
                      <a:pt x="203" y="1525"/>
                    </a:lnTo>
                    <a:lnTo>
                      <a:pt x="203" y="1523"/>
                    </a:lnTo>
                    <a:lnTo>
                      <a:pt x="207" y="1523"/>
                    </a:lnTo>
                    <a:lnTo>
                      <a:pt x="207" y="1519"/>
                    </a:lnTo>
                    <a:lnTo>
                      <a:pt x="213" y="1519"/>
                    </a:lnTo>
                    <a:lnTo>
                      <a:pt x="213" y="1517"/>
                    </a:lnTo>
                    <a:lnTo>
                      <a:pt x="219" y="1517"/>
                    </a:lnTo>
                    <a:lnTo>
                      <a:pt x="219" y="1511"/>
                    </a:lnTo>
                    <a:lnTo>
                      <a:pt x="223" y="1511"/>
                    </a:lnTo>
                    <a:lnTo>
                      <a:pt x="223" y="1507"/>
                    </a:lnTo>
                    <a:lnTo>
                      <a:pt x="225" y="1507"/>
                    </a:lnTo>
                    <a:lnTo>
                      <a:pt x="225" y="1501"/>
                    </a:lnTo>
                    <a:lnTo>
                      <a:pt x="229" y="1501"/>
                    </a:lnTo>
                    <a:lnTo>
                      <a:pt x="229" y="1497"/>
                    </a:lnTo>
                    <a:lnTo>
                      <a:pt x="235" y="1497"/>
                    </a:lnTo>
                    <a:lnTo>
                      <a:pt x="235" y="1495"/>
                    </a:lnTo>
                    <a:lnTo>
                      <a:pt x="239" y="1495"/>
                    </a:lnTo>
                    <a:lnTo>
                      <a:pt x="239" y="1493"/>
                    </a:lnTo>
                    <a:lnTo>
                      <a:pt x="245" y="1493"/>
                    </a:lnTo>
                    <a:lnTo>
                      <a:pt x="245" y="1489"/>
                    </a:lnTo>
                    <a:lnTo>
                      <a:pt x="251" y="1489"/>
                    </a:lnTo>
                    <a:lnTo>
                      <a:pt x="251" y="1487"/>
                    </a:lnTo>
                    <a:lnTo>
                      <a:pt x="259" y="1487"/>
                    </a:lnTo>
                    <a:lnTo>
                      <a:pt x="259" y="1485"/>
                    </a:lnTo>
                    <a:lnTo>
                      <a:pt x="265" y="1485"/>
                    </a:lnTo>
                    <a:lnTo>
                      <a:pt x="265" y="1481"/>
                    </a:lnTo>
                    <a:lnTo>
                      <a:pt x="271" y="1481"/>
                    </a:lnTo>
                    <a:lnTo>
                      <a:pt x="271" y="1479"/>
                    </a:lnTo>
                    <a:lnTo>
                      <a:pt x="275" y="1479"/>
                    </a:lnTo>
                    <a:lnTo>
                      <a:pt x="275" y="1475"/>
                    </a:lnTo>
                    <a:lnTo>
                      <a:pt x="281" y="1475"/>
                    </a:lnTo>
                    <a:lnTo>
                      <a:pt x="281" y="1471"/>
                    </a:lnTo>
                    <a:lnTo>
                      <a:pt x="285" y="1471"/>
                    </a:lnTo>
                    <a:lnTo>
                      <a:pt x="285" y="1465"/>
                    </a:lnTo>
                    <a:lnTo>
                      <a:pt x="289" y="1465"/>
                    </a:lnTo>
                    <a:lnTo>
                      <a:pt x="289" y="1463"/>
                    </a:lnTo>
                    <a:lnTo>
                      <a:pt x="299" y="1463"/>
                    </a:lnTo>
                    <a:lnTo>
                      <a:pt x="299" y="1457"/>
                    </a:lnTo>
                    <a:lnTo>
                      <a:pt x="301" y="1457"/>
                    </a:lnTo>
                    <a:lnTo>
                      <a:pt x="301" y="1447"/>
                    </a:lnTo>
                    <a:lnTo>
                      <a:pt x="303" y="1447"/>
                    </a:lnTo>
                    <a:lnTo>
                      <a:pt x="303" y="1443"/>
                    </a:lnTo>
                    <a:lnTo>
                      <a:pt x="309" y="1443"/>
                    </a:lnTo>
                    <a:lnTo>
                      <a:pt x="309" y="1439"/>
                    </a:lnTo>
                    <a:lnTo>
                      <a:pt x="319" y="1439"/>
                    </a:lnTo>
                    <a:lnTo>
                      <a:pt x="319" y="1437"/>
                    </a:lnTo>
                    <a:lnTo>
                      <a:pt x="323" y="1437"/>
                    </a:lnTo>
                    <a:lnTo>
                      <a:pt x="323" y="1435"/>
                    </a:lnTo>
                    <a:lnTo>
                      <a:pt x="329" y="1435"/>
                    </a:lnTo>
                    <a:lnTo>
                      <a:pt x="329" y="1431"/>
                    </a:lnTo>
                    <a:lnTo>
                      <a:pt x="335" y="1431"/>
                    </a:lnTo>
                    <a:lnTo>
                      <a:pt x="335" y="1427"/>
                    </a:lnTo>
                    <a:lnTo>
                      <a:pt x="343" y="1427"/>
                    </a:lnTo>
                    <a:lnTo>
                      <a:pt x="343" y="1423"/>
                    </a:lnTo>
                    <a:lnTo>
                      <a:pt x="349" y="1423"/>
                    </a:lnTo>
                    <a:lnTo>
                      <a:pt x="349" y="1419"/>
                    </a:lnTo>
                    <a:lnTo>
                      <a:pt x="357" y="1419"/>
                    </a:lnTo>
                    <a:lnTo>
                      <a:pt x="357" y="1415"/>
                    </a:lnTo>
                    <a:lnTo>
                      <a:pt x="365" y="1415"/>
                    </a:lnTo>
                    <a:lnTo>
                      <a:pt x="365" y="1411"/>
                    </a:lnTo>
                    <a:lnTo>
                      <a:pt x="369" y="1411"/>
                    </a:lnTo>
                    <a:lnTo>
                      <a:pt x="369" y="1405"/>
                    </a:lnTo>
                    <a:lnTo>
                      <a:pt x="373" y="1405"/>
                    </a:lnTo>
                    <a:lnTo>
                      <a:pt x="373" y="1401"/>
                    </a:lnTo>
                    <a:lnTo>
                      <a:pt x="383" y="1401"/>
                    </a:lnTo>
                    <a:lnTo>
                      <a:pt x="383" y="1395"/>
                    </a:lnTo>
                    <a:lnTo>
                      <a:pt x="387" y="1395"/>
                    </a:lnTo>
                    <a:lnTo>
                      <a:pt x="387" y="1390"/>
                    </a:lnTo>
                    <a:lnTo>
                      <a:pt x="391" y="1390"/>
                    </a:lnTo>
                    <a:lnTo>
                      <a:pt x="391" y="1386"/>
                    </a:lnTo>
                    <a:lnTo>
                      <a:pt x="395" y="1386"/>
                    </a:lnTo>
                    <a:lnTo>
                      <a:pt x="395" y="1380"/>
                    </a:lnTo>
                    <a:lnTo>
                      <a:pt x="399" y="1380"/>
                    </a:lnTo>
                    <a:lnTo>
                      <a:pt x="399" y="1376"/>
                    </a:lnTo>
                    <a:lnTo>
                      <a:pt x="405" y="1376"/>
                    </a:lnTo>
                    <a:lnTo>
                      <a:pt x="405" y="1372"/>
                    </a:lnTo>
                    <a:lnTo>
                      <a:pt x="413" y="1372"/>
                    </a:lnTo>
                    <a:lnTo>
                      <a:pt x="413" y="1368"/>
                    </a:lnTo>
                    <a:lnTo>
                      <a:pt x="419" y="1368"/>
                    </a:lnTo>
                    <a:lnTo>
                      <a:pt x="419" y="1364"/>
                    </a:lnTo>
                    <a:lnTo>
                      <a:pt x="428" y="1364"/>
                    </a:lnTo>
                    <a:lnTo>
                      <a:pt x="428" y="1362"/>
                    </a:lnTo>
                    <a:lnTo>
                      <a:pt x="434" y="1362"/>
                    </a:lnTo>
                    <a:lnTo>
                      <a:pt x="434" y="1360"/>
                    </a:lnTo>
                    <a:lnTo>
                      <a:pt x="442" y="1360"/>
                    </a:lnTo>
                    <a:lnTo>
                      <a:pt x="442" y="1356"/>
                    </a:lnTo>
                    <a:lnTo>
                      <a:pt x="446" y="1356"/>
                    </a:lnTo>
                    <a:lnTo>
                      <a:pt x="446" y="1352"/>
                    </a:lnTo>
                    <a:lnTo>
                      <a:pt x="452" y="1352"/>
                    </a:lnTo>
                    <a:lnTo>
                      <a:pt x="452" y="1346"/>
                    </a:lnTo>
                    <a:lnTo>
                      <a:pt x="456" y="1346"/>
                    </a:lnTo>
                    <a:lnTo>
                      <a:pt x="456" y="1340"/>
                    </a:lnTo>
                    <a:lnTo>
                      <a:pt x="462" y="1340"/>
                    </a:lnTo>
                    <a:lnTo>
                      <a:pt x="462" y="1338"/>
                    </a:lnTo>
                    <a:lnTo>
                      <a:pt x="466" y="1338"/>
                    </a:lnTo>
                    <a:lnTo>
                      <a:pt x="466" y="1334"/>
                    </a:lnTo>
                    <a:lnTo>
                      <a:pt x="474" y="1334"/>
                    </a:lnTo>
                    <a:lnTo>
                      <a:pt x="474" y="1330"/>
                    </a:lnTo>
                    <a:lnTo>
                      <a:pt x="478" y="1330"/>
                    </a:lnTo>
                    <a:lnTo>
                      <a:pt x="478" y="1326"/>
                    </a:lnTo>
                    <a:lnTo>
                      <a:pt x="482" y="1326"/>
                    </a:lnTo>
                    <a:lnTo>
                      <a:pt x="482" y="1322"/>
                    </a:lnTo>
                    <a:lnTo>
                      <a:pt x="492" y="1322"/>
                    </a:lnTo>
                    <a:lnTo>
                      <a:pt x="492" y="1318"/>
                    </a:lnTo>
                    <a:lnTo>
                      <a:pt x="502" y="1318"/>
                    </a:lnTo>
                    <a:lnTo>
                      <a:pt x="502" y="1314"/>
                    </a:lnTo>
                    <a:lnTo>
                      <a:pt x="510" y="1314"/>
                    </a:lnTo>
                    <a:lnTo>
                      <a:pt x="510" y="1310"/>
                    </a:lnTo>
                    <a:lnTo>
                      <a:pt x="518" y="1310"/>
                    </a:lnTo>
                    <a:lnTo>
                      <a:pt x="518" y="1304"/>
                    </a:lnTo>
                    <a:lnTo>
                      <a:pt x="522" y="1304"/>
                    </a:lnTo>
                    <a:lnTo>
                      <a:pt x="522" y="1300"/>
                    </a:lnTo>
                    <a:lnTo>
                      <a:pt x="528" y="1300"/>
                    </a:lnTo>
                    <a:lnTo>
                      <a:pt x="528" y="1298"/>
                    </a:lnTo>
                    <a:lnTo>
                      <a:pt x="534" y="1298"/>
                    </a:lnTo>
                    <a:lnTo>
                      <a:pt x="534" y="1294"/>
                    </a:lnTo>
                    <a:lnTo>
                      <a:pt x="548" y="1294"/>
                    </a:lnTo>
                    <a:lnTo>
                      <a:pt x="548" y="1288"/>
                    </a:lnTo>
                    <a:lnTo>
                      <a:pt x="552" y="1288"/>
                    </a:lnTo>
                    <a:lnTo>
                      <a:pt x="552" y="1284"/>
                    </a:lnTo>
                    <a:lnTo>
                      <a:pt x="558" y="1284"/>
                    </a:lnTo>
                    <a:lnTo>
                      <a:pt x="558" y="1278"/>
                    </a:lnTo>
                    <a:lnTo>
                      <a:pt x="564" y="1278"/>
                    </a:lnTo>
                    <a:lnTo>
                      <a:pt x="564" y="1274"/>
                    </a:lnTo>
                    <a:lnTo>
                      <a:pt x="570" y="1274"/>
                    </a:lnTo>
                    <a:lnTo>
                      <a:pt x="570" y="1270"/>
                    </a:lnTo>
                    <a:lnTo>
                      <a:pt x="574" y="1270"/>
                    </a:lnTo>
                    <a:lnTo>
                      <a:pt x="574" y="1268"/>
                    </a:lnTo>
                    <a:lnTo>
                      <a:pt x="584" y="1268"/>
                    </a:lnTo>
                    <a:lnTo>
                      <a:pt x="584" y="1258"/>
                    </a:lnTo>
                    <a:lnTo>
                      <a:pt x="588" y="1258"/>
                    </a:lnTo>
                    <a:lnTo>
                      <a:pt x="588" y="1254"/>
                    </a:lnTo>
                    <a:lnTo>
                      <a:pt x="592" y="1254"/>
                    </a:lnTo>
                    <a:lnTo>
                      <a:pt x="592" y="1252"/>
                    </a:lnTo>
                    <a:lnTo>
                      <a:pt x="596" y="1252"/>
                    </a:lnTo>
                    <a:lnTo>
                      <a:pt x="596" y="1248"/>
                    </a:lnTo>
                    <a:lnTo>
                      <a:pt x="600" y="1248"/>
                    </a:lnTo>
                    <a:lnTo>
                      <a:pt x="600" y="1240"/>
                    </a:lnTo>
                    <a:lnTo>
                      <a:pt x="608" y="1240"/>
                    </a:lnTo>
                    <a:lnTo>
                      <a:pt x="608" y="1234"/>
                    </a:lnTo>
                    <a:lnTo>
                      <a:pt x="614" y="1234"/>
                    </a:lnTo>
                    <a:lnTo>
                      <a:pt x="614" y="1232"/>
                    </a:lnTo>
                    <a:lnTo>
                      <a:pt x="620" y="1232"/>
                    </a:lnTo>
                    <a:lnTo>
                      <a:pt x="620" y="1228"/>
                    </a:lnTo>
                    <a:lnTo>
                      <a:pt x="628" y="1228"/>
                    </a:lnTo>
                    <a:lnTo>
                      <a:pt x="628" y="1224"/>
                    </a:lnTo>
                    <a:lnTo>
                      <a:pt x="636" y="1224"/>
                    </a:lnTo>
                    <a:lnTo>
                      <a:pt x="636" y="1222"/>
                    </a:lnTo>
                    <a:lnTo>
                      <a:pt x="650" y="1222"/>
                    </a:lnTo>
                    <a:lnTo>
                      <a:pt x="650" y="1218"/>
                    </a:lnTo>
                    <a:lnTo>
                      <a:pt x="662" y="1218"/>
                    </a:lnTo>
                    <a:lnTo>
                      <a:pt x="662" y="1214"/>
                    </a:lnTo>
                    <a:lnTo>
                      <a:pt x="668" y="1214"/>
                    </a:lnTo>
                    <a:lnTo>
                      <a:pt x="668" y="1210"/>
                    </a:lnTo>
                    <a:lnTo>
                      <a:pt x="676" y="1210"/>
                    </a:lnTo>
                    <a:lnTo>
                      <a:pt x="676" y="1204"/>
                    </a:lnTo>
                    <a:lnTo>
                      <a:pt x="680" y="1204"/>
                    </a:lnTo>
                    <a:lnTo>
                      <a:pt x="680" y="1200"/>
                    </a:lnTo>
                    <a:lnTo>
                      <a:pt x="686" y="1200"/>
                    </a:lnTo>
                    <a:lnTo>
                      <a:pt x="686" y="1196"/>
                    </a:lnTo>
                    <a:lnTo>
                      <a:pt x="692" y="1196"/>
                    </a:lnTo>
                    <a:lnTo>
                      <a:pt x="692" y="1188"/>
                    </a:lnTo>
                    <a:lnTo>
                      <a:pt x="696" y="1188"/>
                    </a:lnTo>
                    <a:lnTo>
                      <a:pt x="696" y="1184"/>
                    </a:lnTo>
                    <a:lnTo>
                      <a:pt x="698" y="1184"/>
                    </a:lnTo>
                    <a:lnTo>
                      <a:pt x="698" y="1180"/>
                    </a:lnTo>
                    <a:lnTo>
                      <a:pt x="714" y="1180"/>
                    </a:lnTo>
                    <a:lnTo>
                      <a:pt x="714" y="1173"/>
                    </a:lnTo>
                    <a:lnTo>
                      <a:pt x="721" y="1173"/>
                    </a:lnTo>
                    <a:lnTo>
                      <a:pt x="721" y="1169"/>
                    </a:lnTo>
                    <a:lnTo>
                      <a:pt x="727" y="1169"/>
                    </a:lnTo>
                    <a:lnTo>
                      <a:pt x="727" y="1165"/>
                    </a:lnTo>
                    <a:lnTo>
                      <a:pt x="733" y="1165"/>
                    </a:lnTo>
                    <a:lnTo>
                      <a:pt x="733" y="1161"/>
                    </a:lnTo>
                    <a:lnTo>
                      <a:pt x="741" y="1161"/>
                    </a:lnTo>
                    <a:lnTo>
                      <a:pt x="741" y="1155"/>
                    </a:lnTo>
                    <a:lnTo>
                      <a:pt x="749" y="1155"/>
                    </a:lnTo>
                    <a:lnTo>
                      <a:pt x="749" y="1153"/>
                    </a:lnTo>
                    <a:lnTo>
                      <a:pt x="759" y="1153"/>
                    </a:lnTo>
                    <a:lnTo>
                      <a:pt x="759" y="1149"/>
                    </a:lnTo>
                    <a:lnTo>
                      <a:pt x="769" y="1149"/>
                    </a:lnTo>
                    <a:lnTo>
                      <a:pt x="769" y="1145"/>
                    </a:lnTo>
                    <a:lnTo>
                      <a:pt x="773" y="1145"/>
                    </a:lnTo>
                    <a:lnTo>
                      <a:pt x="773" y="1143"/>
                    </a:lnTo>
                    <a:lnTo>
                      <a:pt x="781" y="1143"/>
                    </a:lnTo>
                    <a:lnTo>
                      <a:pt x="781" y="1139"/>
                    </a:lnTo>
                    <a:lnTo>
                      <a:pt x="785" y="1139"/>
                    </a:lnTo>
                    <a:lnTo>
                      <a:pt x="785" y="1135"/>
                    </a:lnTo>
                    <a:lnTo>
                      <a:pt x="791" y="1135"/>
                    </a:lnTo>
                    <a:lnTo>
                      <a:pt x="791" y="1131"/>
                    </a:lnTo>
                    <a:lnTo>
                      <a:pt x="797" y="1131"/>
                    </a:lnTo>
                    <a:lnTo>
                      <a:pt x="797" y="1127"/>
                    </a:lnTo>
                    <a:lnTo>
                      <a:pt x="807" y="1127"/>
                    </a:lnTo>
                    <a:lnTo>
                      <a:pt x="807" y="1125"/>
                    </a:lnTo>
                    <a:lnTo>
                      <a:pt x="813" y="1125"/>
                    </a:lnTo>
                    <a:lnTo>
                      <a:pt x="813" y="1121"/>
                    </a:lnTo>
                    <a:lnTo>
                      <a:pt x="821" y="1121"/>
                    </a:lnTo>
                    <a:lnTo>
                      <a:pt x="821" y="1117"/>
                    </a:lnTo>
                    <a:lnTo>
                      <a:pt x="831" y="1117"/>
                    </a:lnTo>
                    <a:lnTo>
                      <a:pt x="831" y="1113"/>
                    </a:lnTo>
                    <a:lnTo>
                      <a:pt x="837" y="1113"/>
                    </a:lnTo>
                    <a:lnTo>
                      <a:pt x="837" y="1109"/>
                    </a:lnTo>
                    <a:lnTo>
                      <a:pt x="847" y="1109"/>
                    </a:lnTo>
                    <a:lnTo>
                      <a:pt x="847" y="1105"/>
                    </a:lnTo>
                    <a:lnTo>
                      <a:pt x="859" y="1105"/>
                    </a:lnTo>
                    <a:lnTo>
                      <a:pt x="859" y="1101"/>
                    </a:lnTo>
                    <a:lnTo>
                      <a:pt x="867" y="1101"/>
                    </a:lnTo>
                    <a:lnTo>
                      <a:pt x="867" y="1097"/>
                    </a:lnTo>
                    <a:lnTo>
                      <a:pt x="877" y="1097"/>
                    </a:lnTo>
                    <a:lnTo>
                      <a:pt x="877" y="1091"/>
                    </a:lnTo>
                    <a:lnTo>
                      <a:pt x="881" y="1091"/>
                    </a:lnTo>
                    <a:lnTo>
                      <a:pt x="881" y="1089"/>
                    </a:lnTo>
                    <a:lnTo>
                      <a:pt x="887" y="1089"/>
                    </a:lnTo>
                    <a:lnTo>
                      <a:pt x="887" y="1083"/>
                    </a:lnTo>
                    <a:lnTo>
                      <a:pt x="891" y="1083"/>
                    </a:lnTo>
                    <a:lnTo>
                      <a:pt x="891" y="1075"/>
                    </a:lnTo>
                    <a:lnTo>
                      <a:pt x="893" y="1075"/>
                    </a:lnTo>
                    <a:lnTo>
                      <a:pt x="893" y="1071"/>
                    </a:lnTo>
                    <a:lnTo>
                      <a:pt x="895" y="1071"/>
                    </a:lnTo>
                    <a:lnTo>
                      <a:pt x="895" y="1063"/>
                    </a:lnTo>
                    <a:lnTo>
                      <a:pt x="901" y="1063"/>
                    </a:lnTo>
                    <a:lnTo>
                      <a:pt x="901" y="1061"/>
                    </a:lnTo>
                    <a:lnTo>
                      <a:pt x="913" y="1061"/>
                    </a:lnTo>
                    <a:lnTo>
                      <a:pt x="913" y="1055"/>
                    </a:lnTo>
                    <a:lnTo>
                      <a:pt x="917" y="1055"/>
                    </a:lnTo>
                    <a:lnTo>
                      <a:pt x="917" y="1047"/>
                    </a:lnTo>
                    <a:lnTo>
                      <a:pt x="923" y="1047"/>
                    </a:lnTo>
                    <a:lnTo>
                      <a:pt x="923" y="1041"/>
                    </a:lnTo>
                    <a:lnTo>
                      <a:pt x="925" y="1041"/>
                    </a:lnTo>
                    <a:lnTo>
                      <a:pt x="925" y="1035"/>
                    </a:lnTo>
                    <a:lnTo>
                      <a:pt x="929" y="1035"/>
                    </a:lnTo>
                    <a:lnTo>
                      <a:pt x="929" y="1027"/>
                    </a:lnTo>
                    <a:lnTo>
                      <a:pt x="933" y="1027"/>
                    </a:lnTo>
                    <a:lnTo>
                      <a:pt x="933" y="1023"/>
                    </a:lnTo>
                    <a:lnTo>
                      <a:pt x="939" y="1023"/>
                    </a:lnTo>
                    <a:lnTo>
                      <a:pt x="939" y="1021"/>
                    </a:lnTo>
                    <a:lnTo>
                      <a:pt x="951" y="1021"/>
                    </a:lnTo>
                    <a:lnTo>
                      <a:pt x="951" y="1017"/>
                    </a:lnTo>
                    <a:lnTo>
                      <a:pt x="955" y="1017"/>
                    </a:lnTo>
                    <a:lnTo>
                      <a:pt x="955" y="1013"/>
                    </a:lnTo>
                    <a:lnTo>
                      <a:pt x="963" y="1013"/>
                    </a:lnTo>
                    <a:lnTo>
                      <a:pt x="963" y="1009"/>
                    </a:lnTo>
                    <a:lnTo>
                      <a:pt x="967" y="1009"/>
                    </a:lnTo>
                    <a:lnTo>
                      <a:pt x="967" y="1003"/>
                    </a:lnTo>
                    <a:lnTo>
                      <a:pt x="987" y="1003"/>
                    </a:lnTo>
                    <a:lnTo>
                      <a:pt x="987" y="1001"/>
                    </a:lnTo>
                    <a:lnTo>
                      <a:pt x="993" y="1001"/>
                    </a:lnTo>
                    <a:lnTo>
                      <a:pt x="993" y="995"/>
                    </a:lnTo>
                    <a:lnTo>
                      <a:pt x="997" y="995"/>
                    </a:lnTo>
                    <a:lnTo>
                      <a:pt x="997" y="991"/>
                    </a:lnTo>
                    <a:lnTo>
                      <a:pt x="1005" y="991"/>
                    </a:lnTo>
                    <a:lnTo>
                      <a:pt x="1005" y="985"/>
                    </a:lnTo>
                    <a:lnTo>
                      <a:pt x="1011" y="985"/>
                    </a:lnTo>
                    <a:lnTo>
                      <a:pt x="1011" y="983"/>
                    </a:lnTo>
                    <a:lnTo>
                      <a:pt x="1022" y="983"/>
                    </a:lnTo>
                    <a:lnTo>
                      <a:pt x="1022" y="979"/>
                    </a:lnTo>
                    <a:lnTo>
                      <a:pt x="1028" y="979"/>
                    </a:lnTo>
                    <a:lnTo>
                      <a:pt x="1028" y="973"/>
                    </a:lnTo>
                    <a:lnTo>
                      <a:pt x="1034" y="973"/>
                    </a:lnTo>
                    <a:lnTo>
                      <a:pt x="1034" y="967"/>
                    </a:lnTo>
                    <a:lnTo>
                      <a:pt x="1042" y="967"/>
                    </a:lnTo>
                    <a:lnTo>
                      <a:pt x="1042" y="958"/>
                    </a:lnTo>
                    <a:lnTo>
                      <a:pt x="1048" y="958"/>
                    </a:lnTo>
                    <a:lnTo>
                      <a:pt x="1048" y="954"/>
                    </a:lnTo>
                    <a:lnTo>
                      <a:pt x="1054" y="954"/>
                    </a:lnTo>
                    <a:lnTo>
                      <a:pt x="1054" y="948"/>
                    </a:lnTo>
                    <a:lnTo>
                      <a:pt x="1060" y="948"/>
                    </a:lnTo>
                    <a:lnTo>
                      <a:pt x="1060" y="944"/>
                    </a:lnTo>
                    <a:lnTo>
                      <a:pt x="1068" y="944"/>
                    </a:lnTo>
                    <a:lnTo>
                      <a:pt x="1068" y="938"/>
                    </a:lnTo>
                    <a:lnTo>
                      <a:pt x="1076" y="938"/>
                    </a:lnTo>
                    <a:lnTo>
                      <a:pt x="1076" y="934"/>
                    </a:lnTo>
                    <a:lnTo>
                      <a:pt x="1084" y="934"/>
                    </a:lnTo>
                    <a:lnTo>
                      <a:pt x="1084" y="930"/>
                    </a:lnTo>
                    <a:lnTo>
                      <a:pt x="1090" y="930"/>
                    </a:lnTo>
                    <a:lnTo>
                      <a:pt x="1090" y="924"/>
                    </a:lnTo>
                    <a:lnTo>
                      <a:pt x="1094" y="924"/>
                    </a:lnTo>
                    <a:lnTo>
                      <a:pt x="1094" y="916"/>
                    </a:lnTo>
                    <a:lnTo>
                      <a:pt x="1100" y="916"/>
                    </a:lnTo>
                    <a:lnTo>
                      <a:pt x="1100" y="910"/>
                    </a:lnTo>
                    <a:lnTo>
                      <a:pt x="1104" y="910"/>
                    </a:lnTo>
                    <a:lnTo>
                      <a:pt x="1104" y="902"/>
                    </a:lnTo>
                    <a:lnTo>
                      <a:pt x="1108" y="902"/>
                    </a:lnTo>
                    <a:lnTo>
                      <a:pt x="1108" y="896"/>
                    </a:lnTo>
                    <a:lnTo>
                      <a:pt x="1116" y="896"/>
                    </a:lnTo>
                    <a:lnTo>
                      <a:pt x="1116" y="892"/>
                    </a:lnTo>
                    <a:lnTo>
                      <a:pt x="1122" y="892"/>
                    </a:lnTo>
                    <a:lnTo>
                      <a:pt x="1122" y="884"/>
                    </a:lnTo>
                    <a:lnTo>
                      <a:pt x="1128" y="884"/>
                    </a:lnTo>
                    <a:lnTo>
                      <a:pt x="1128" y="880"/>
                    </a:lnTo>
                    <a:lnTo>
                      <a:pt x="1134" y="880"/>
                    </a:lnTo>
                    <a:lnTo>
                      <a:pt x="1134" y="874"/>
                    </a:lnTo>
                    <a:lnTo>
                      <a:pt x="1144" y="874"/>
                    </a:lnTo>
                    <a:lnTo>
                      <a:pt x="1144" y="872"/>
                    </a:lnTo>
                    <a:lnTo>
                      <a:pt x="1154" y="872"/>
                    </a:lnTo>
                    <a:lnTo>
                      <a:pt x="1154" y="868"/>
                    </a:lnTo>
                    <a:lnTo>
                      <a:pt x="1170" y="868"/>
                    </a:lnTo>
                    <a:lnTo>
                      <a:pt x="1170" y="864"/>
                    </a:lnTo>
                    <a:lnTo>
                      <a:pt x="1176" y="864"/>
                    </a:lnTo>
                    <a:lnTo>
                      <a:pt x="1176" y="860"/>
                    </a:lnTo>
                    <a:lnTo>
                      <a:pt x="1182" y="860"/>
                    </a:lnTo>
                    <a:lnTo>
                      <a:pt x="1182" y="856"/>
                    </a:lnTo>
                    <a:lnTo>
                      <a:pt x="1186" y="856"/>
                    </a:lnTo>
                    <a:lnTo>
                      <a:pt x="1186" y="850"/>
                    </a:lnTo>
                    <a:lnTo>
                      <a:pt x="1192" y="850"/>
                    </a:lnTo>
                    <a:lnTo>
                      <a:pt x="1192" y="844"/>
                    </a:lnTo>
                    <a:lnTo>
                      <a:pt x="1198" y="844"/>
                    </a:lnTo>
                    <a:lnTo>
                      <a:pt x="1198" y="840"/>
                    </a:lnTo>
                    <a:lnTo>
                      <a:pt x="1210" y="840"/>
                    </a:lnTo>
                    <a:lnTo>
                      <a:pt x="1210" y="838"/>
                    </a:lnTo>
                    <a:lnTo>
                      <a:pt x="1220" y="838"/>
                    </a:lnTo>
                    <a:lnTo>
                      <a:pt x="1220" y="834"/>
                    </a:lnTo>
                    <a:lnTo>
                      <a:pt x="1222" y="834"/>
                    </a:lnTo>
                    <a:lnTo>
                      <a:pt x="1222" y="830"/>
                    </a:lnTo>
                    <a:lnTo>
                      <a:pt x="1228" y="830"/>
                    </a:lnTo>
                    <a:lnTo>
                      <a:pt x="1228" y="824"/>
                    </a:lnTo>
                    <a:lnTo>
                      <a:pt x="1234" y="824"/>
                    </a:lnTo>
                    <a:lnTo>
                      <a:pt x="1234" y="822"/>
                    </a:lnTo>
                    <a:lnTo>
                      <a:pt x="1242" y="822"/>
                    </a:lnTo>
                    <a:lnTo>
                      <a:pt x="1242" y="818"/>
                    </a:lnTo>
                    <a:lnTo>
                      <a:pt x="1248" y="818"/>
                    </a:lnTo>
                    <a:lnTo>
                      <a:pt x="1248" y="812"/>
                    </a:lnTo>
                    <a:lnTo>
                      <a:pt x="1256" y="812"/>
                    </a:lnTo>
                    <a:lnTo>
                      <a:pt x="1256" y="806"/>
                    </a:lnTo>
                    <a:lnTo>
                      <a:pt x="1266" y="806"/>
                    </a:lnTo>
                    <a:lnTo>
                      <a:pt x="1266" y="802"/>
                    </a:lnTo>
                    <a:lnTo>
                      <a:pt x="1270" y="802"/>
                    </a:lnTo>
                    <a:lnTo>
                      <a:pt x="1270" y="796"/>
                    </a:lnTo>
                    <a:lnTo>
                      <a:pt x="1276" y="796"/>
                    </a:lnTo>
                    <a:lnTo>
                      <a:pt x="1276" y="790"/>
                    </a:lnTo>
                    <a:lnTo>
                      <a:pt x="1302" y="790"/>
                    </a:lnTo>
                    <a:lnTo>
                      <a:pt x="1302" y="784"/>
                    </a:lnTo>
                    <a:lnTo>
                      <a:pt x="1310" y="784"/>
                    </a:lnTo>
                    <a:lnTo>
                      <a:pt x="1310" y="780"/>
                    </a:lnTo>
                    <a:lnTo>
                      <a:pt x="1327" y="780"/>
                    </a:lnTo>
                    <a:lnTo>
                      <a:pt x="1327" y="774"/>
                    </a:lnTo>
                    <a:lnTo>
                      <a:pt x="1337" y="774"/>
                    </a:lnTo>
                    <a:lnTo>
                      <a:pt x="1337" y="770"/>
                    </a:lnTo>
                    <a:lnTo>
                      <a:pt x="1343" y="770"/>
                    </a:lnTo>
                    <a:lnTo>
                      <a:pt x="1343" y="766"/>
                    </a:lnTo>
                    <a:lnTo>
                      <a:pt x="1351" y="766"/>
                    </a:lnTo>
                    <a:lnTo>
                      <a:pt x="1351" y="762"/>
                    </a:lnTo>
                    <a:lnTo>
                      <a:pt x="1357" y="762"/>
                    </a:lnTo>
                    <a:lnTo>
                      <a:pt x="1357" y="760"/>
                    </a:lnTo>
                    <a:lnTo>
                      <a:pt x="1365" y="760"/>
                    </a:lnTo>
                    <a:lnTo>
                      <a:pt x="1365" y="756"/>
                    </a:lnTo>
                    <a:lnTo>
                      <a:pt x="1373" y="756"/>
                    </a:lnTo>
                    <a:lnTo>
                      <a:pt x="1373" y="750"/>
                    </a:lnTo>
                    <a:lnTo>
                      <a:pt x="1379" y="750"/>
                    </a:lnTo>
                    <a:lnTo>
                      <a:pt x="1379" y="745"/>
                    </a:lnTo>
                    <a:lnTo>
                      <a:pt x="1387" y="745"/>
                    </a:lnTo>
                    <a:lnTo>
                      <a:pt x="1387" y="743"/>
                    </a:lnTo>
                    <a:lnTo>
                      <a:pt x="1397" y="743"/>
                    </a:lnTo>
                    <a:lnTo>
                      <a:pt x="1397" y="739"/>
                    </a:lnTo>
                    <a:lnTo>
                      <a:pt x="1407" y="739"/>
                    </a:lnTo>
                    <a:lnTo>
                      <a:pt x="1407" y="737"/>
                    </a:lnTo>
                    <a:lnTo>
                      <a:pt x="1413" y="737"/>
                    </a:lnTo>
                    <a:lnTo>
                      <a:pt x="1413" y="735"/>
                    </a:lnTo>
                    <a:lnTo>
                      <a:pt x="1423" y="735"/>
                    </a:lnTo>
                    <a:lnTo>
                      <a:pt x="1423" y="731"/>
                    </a:lnTo>
                    <a:lnTo>
                      <a:pt x="1429" y="731"/>
                    </a:lnTo>
                    <a:lnTo>
                      <a:pt x="1429" y="725"/>
                    </a:lnTo>
                    <a:lnTo>
                      <a:pt x="1435" y="725"/>
                    </a:lnTo>
                    <a:lnTo>
                      <a:pt x="1435" y="721"/>
                    </a:lnTo>
                    <a:lnTo>
                      <a:pt x="1457" y="721"/>
                    </a:lnTo>
                    <a:lnTo>
                      <a:pt x="1457" y="719"/>
                    </a:lnTo>
                    <a:lnTo>
                      <a:pt x="1461" y="719"/>
                    </a:lnTo>
                    <a:lnTo>
                      <a:pt x="1461" y="713"/>
                    </a:lnTo>
                    <a:lnTo>
                      <a:pt x="1479" y="713"/>
                    </a:lnTo>
                    <a:lnTo>
                      <a:pt x="1479" y="709"/>
                    </a:lnTo>
                    <a:lnTo>
                      <a:pt x="1483" y="709"/>
                    </a:lnTo>
                    <a:lnTo>
                      <a:pt x="1483" y="701"/>
                    </a:lnTo>
                    <a:lnTo>
                      <a:pt x="1487" y="701"/>
                    </a:lnTo>
                    <a:lnTo>
                      <a:pt x="1487" y="695"/>
                    </a:lnTo>
                    <a:lnTo>
                      <a:pt x="1491" y="695"/>
                    </a:lnTo>
                    <a:lnTo>
                      <a:pt x="1491" y="689"/>
                    </a:lnTo>
                    <a:lnTo>
                      <a:pt x="1505" y="689"/>
                    </a:lnTo>
                    <a:lnTo>
                      <a:pt x="1505" y="685"/>
                    </a:lnTo>
                    <a:lnTo>
                      <a:pt x="1511" y="685"/>
                    </a:lnTo>
                    <a:lnTo>
                      <a:pt x="1511" y="681"/>
                    </a:lnTo>
                    <a:lnTo>
                      <a:pt x="1519" y="681"/>
                    </a:lnTo>
                    <a:lnTo>
                      <a:pt x="1519" y="679"/>
                    </a:lnTo>
                    <a:lnTo>
                      <a:pt x="1541" y="679"/>
                    </a:lnTo>
                    <a:lnTo>
                      <a:pt x="1541" y="675"/>
                    </a:lnTo>
                    <a:lnTo>
                      <a:pt x="1551" y="675"/>
                    </a:lnTo>
                    <a:lnTo>
                      <a:pt x="1551" y="671"/>
                    </a:lnTo>
                    <a:lnTo>
                      <a:pt x="1559" y="671"/>
                    </a:lnTo>
                    <a:lnTo>
                      <a:pt x="1559" y="667"/>
                    </a:lnTo>
                    <a:lnTo>
                      <a:pt x="1565" y="667"/>
                    </a:lnTo>
                    <a:lnTo>
                      <a:pt x="1565" y="665"/>
                    </a:lnTo>
                    <a:lnTo>
                      <a:pt x="1573" y="665"/>
                    </a:lnTo>
                    <a:lnTo>
                      <a:pt x="1573" y="661"/>
                    </a:lnTo>
                    <a:lnTo>
                      <a:pt x="1581" y="661"/>
                    </a:lnTo>
                    <a:lnTo>
                      <a:pt x="1581" y="657"/>
                    </a:lnTo>
                    <a:lnTo>
                      <a:pt x="1587" y="657"/>
                    </a:lnTo>
                    <a:lnTo>
                      <a:pt x="1587" y="651"/>
                    </a:lnTo>
                    <a:lnTo>
                      <a:pt x="1591" y="651"/>
                    </a:lnTo>
                    <a:lnTo>
                      <a:pt x="1591" y="645"/>
                    </a:lnTo>
                    <a:lnTo>
                      <a:pt x="1595" y="645"/>
                    </a:lnTo>
                    <a:lnTo>
                      <a:pt x="1595" y="639"/>
                    </a:lnTo>
                    <a:lnTo>
                      <a:pt x="1599" y="639"/>
                    </a:lnTo>
                    <a:lnTo>
                      <a:pt x="1599" y="633"/>
                    </a:lnTo>
                    <a:lnTo>
                      <a:pt x="1607" y="633"/>
                    </a:lnTo>
                    <a:lnTo>
                      <a:pt x="1607" y="627"/>
                    </a:lnTo>
                    <a:lnTo>
                      <a:pt x="1612" y="627"/>
                    </a:lnTo>
                    <a:lnTo>
                      <a:pt x="1612" y="623"/>
                    </a:lnTo>
                    <a:lnTo>
                      <a:pt x="1616" y="623"/>
                    </a:lnTo>
                    <a:lnTo>
                      <a:pt x="1616" y="617"/>
                    </a:lnTo>
                    <a:lnTo>
                      <a:pt x="1622" y="617"/>
                    </a:lnTo>
                    <a:lnTo>
                      <a:pt x="1622" y="613"/>
                    </a:lnTo>
                    <a:lnTo>
                      <a:pt x="1630" y="613"/>
                    </a:lnTo>
                    <a:lnTo>
                      <a:pt x="1630" y="609"/>
                    </a:lnTo>
                    <a:lnTo>
                      <a:pt x="1634" y="609"/>
                    </a:lnTo>
                    <a:lnTo>
                      <a:pt x="1634" y="607"/>
                    </a:lnTo>
                    <a:lnTo>
                      <a:pt x="1644" y="607"/>
                    </a:lnTo>
                    <a:lnTo>
                      <a:pt x="1644" y="599"/>
                    </a:lnTo>
                    <a:lnTo>
                      <a:pt x="1656" y="599"/>
                    </a:lnTo>
                    <a:lnTo>
                      <a:pt x="1656" y="591"/>
                    </a:lnTo>
                    <a:lnTo>
                      <a:pt x="1670" y="591"/>
                    </a:lnTo>
                    <a:lnTo>
                      <a:pt x="1670" y="585"/>
                    </a:lnTo>
                    <a:lnTo>
                      <a:pt x="1678" y="585"/>
                    </a:lnTo>
                    <a:lnTo>
                      <a:pt x="1678" y="583"/>
                    </a:lnTo>
                    <a:lnTo>
                      <a:pt x="1684" y="583"/>
                    </a:lnTo>
                    <a:lnTo>
                      <a:pt x="1684" y="577"/>
                    </a:lnTo>
                    <a:lnTo>
                      <a:pt x="1690" y="577"/>
                    </a:lnTo>
                    <a:lnTo>
                      <a:pt x="1690" y="575"/>
                    </a:lnTo>
                    <a:lnTo>
                      <a:pt x="1700" y="575"/>
                    </a:lnTo>
                    <a:lnTo>
                      <a:pt x="1700" y="571"/>
                    </a:lnTo>
                    <a:lnTo>
                      <a:pt x="1708" y="571"/>
                    </a:lnTo>
                    <a:lnTo>
                      <a:pt x="1708" y="569"/>
                    </a:lnTo>
                    <a:lnTo>
                      <a:pt x="1716" y="569"/>
                    </a:lnTo>
                    <a:lnTo>
                      <a:pt x="1716" y="565"/>
                    </a:lnTo>
                    <a:lnTo>
                      <a:pt x="1724" y="565"/>
                    </a:lnTo>
                    <a:lnTo>
                      <a:pt x="1724" y="561"/>
                    </a:lnTo>
                    <a:lnTo>
                      <a:pt x="1728" y="561"/>
                    </a:lnTo>
                    <a:lnTo>
                      <a:pt x="1728" y="557"/>
                    </a:lnTo>
                    <a:lnTo>
                      <a:pt x="1734" y="557"/>
                    </a:lnTo>
                    <a:lnTo>
                      <a:pt x="1734" y="551"/>
                    </a:lnTo>
                    <a:lnTo>
                      <a:pt x="1740" y="551"/>
                    </a:lnTo>
                    <a:lnTo>
                      <a:pt x="1740" y="547"/>
                    </a:lnTo>
                    <a:lnTo>
                      <a:pt x="1746" y="547"/>
                    </a:lnTo>
                    <a:lnTo>
                      <a:pt x="1746" y="543"/>
                    </a:lnTo>
                    <a:lnTo>
                      <a:pt x="1766" y="543"/>
                    </a:lnTo>
                    <a:lnTo>
                      <a:pt x="1766" y="537"/>
                    </a:lnTo>
                    <a:lnTo>
                      <a:pt x="1768" y="537"/>
                    </a:lnTo>
                    <a:lnTo>
                      <a:pt x="1768" y="526"/>
                    </a:lnTo>
                    <a:lnTo>
                      <a:pt x="1778" y="526"/>
                    </a:lnTo>
                    <a:lnTo>
                      <a:pt x="1778" y="524"/>
                    </a:lnTo>
                    <a:lnTo>
                      <a:pt x="1786" y="524"/>
                    </a:lnTo>
                    <a:lnTo>
                      <a:pt x="1786" y="516"/>
                    </a:lnTo>
                    <a:lnTo>
                      <a:pt x="1796" y="516"/>
                    </a:lnTo>
                    <a:lnTo>
                      <a:pt x="1796" y="510"/>
                    </a:lnTo>
                    <a:lnTo>
                      <a:pt x="1810" y="510"/>
                    </a:lnTo>
                    <a:lnTo>
                      <a:pt x="1810" y="506"/>
                    </a:lnTo>
                    <a:lnTo>
                      <a:pt x="1816" y="506"/>
                    </a:lnTo>
                    <a:lnTo>
                      <a:pt x="1816" y="498"/>
                    </a:lnTo>
                    <a:lnTo>
                      <a:pt x="1822" y="498"/>
                    </a:lnTo>
                    <a:lnTo>
                      <a:pt x="1822" y="494"/>
                    </a:lnTo>
                    <a:lnTo>
                      <a:pt x="1828" y="494"/>
                    </a:lnTo>
                    <a:lnTo>
                      <a:pt x="1828" y="488"/>
                    </a:lnTo>
                    <a:lnTo>
                      <a:pt x="1834" y="488"/>
                    </a:lnTo>
                    <a:lnTo>
                      <a:pt x="1834" y="484"/>
                    </a:lnTo>
                    <a:lnTo>
                      <a:pt x="1844" y="484"/>
                    </a:lnTo>
                    <a:lnTo>
                      <a:pt x="1844" y="480"/>
                    </a:lnTo>
                    <a:lnTo>
                      <a:pt x="1850" y="480"/>
                    </a:lnTo>
                    <a:lnTo>
                      <a:pt x="1850" y="476"/>
                    </a:lnTo>
                    <a:lnTo>
                      <a:pt x="1856" y="476"/>
                    </a:lnTo>
                    <a:lnTo>
                      <a:pt x="1856" y="472"/>
                    </a:lnTo>
                    <a:lnTo>
                      <a:pt x="1866" y="472"/>
                    </a:lnTo>
                    <a:lnTo>
                      <a:pt x="1866" y="468"/>
                    </a:lnTo>
                    <a:lnTo>
                      <a:pt x="1872" y="468"/>
                    </a:lnTo>
                    <a:lnTo>
                      <a:pt x="1872" y="464"/>
                    </a:lnTo>
                    <a:lnTo>
                      <a:pt x="1878" y="464"/>
                    </a:lnTo>
                    <a:lnTo>
                      <a:pt x="1878" y="458"/>
                    </a:lnTo>
                    <a:lnTo>
                      <a:pt x="1882" y="458"/>
                    </a:lnTo>
                    <a:lnTo>
                      <a:pt x="1882" y="454"/>
                    </a:lnTo>
                    <a:lnTo>
                      <a:pt x="1888" y="454"/>
                    </a:lnTo>
                    <a:lnTo>
                      <a:pt x="1888" y="450"/>
                    </a:lnTo>
                    <a:lnTo>
                      <a:pt x="1894" y="450"/>
                    </a:lnTo>
                    <a:lnTo>
                      <a:pt x="1894" y="444"/>
                    </a:lnTo>
                    <a:lnTo>
                      <a:pt x="1898" y="444"/>
                    </a:lnTo>
                    <a:lnTo>
                      <a:pt x="1898" y="442"/>
                    </a:lnTo>
                    <a:lnTo>
                      <a:pt x="1909" y="442"/>
                    </a:lnTo>
                    <a:lnTo>
                      <a:pt x="1909" y="438"/>
                    </a:lnTo>
                    <a:lnTo>
                      <a:pt x="1911" y="438"/>
                    </a:lnTo>
                    <a:lnTo>
                      <a:pt x="1911" y="434"/>
                    </a:lnTo>
                    <a:lnTo>
                      <a:pt x="1917" y="434"/>
                    </a:lnTo>
                    <a:lnTo>
                      <a:pt x="1917" y="428"/>
                    </a:lnTo>
                    <a:lnTo>
                      <a:pt x="1921" y="428"/>
                    </a:lnTo>
                    <a:lnTo>
                      <a:pt x="1921" y="424"/>
                    </a:lnTo>
                    <a:lnTo>
                      <a:pt x="1933" y="424"/>
                    </a:lnTo>
                    <a:lnTo>
                      <a:pt x="1933" y="420"/>
                    </a:lnTo>
                    <a:lnTo>
                      <a:pt x="1937" y="420"/>
                    </a:lnTo>
                    <a:lnTo>
                      <a:pt x="1937" y="414"/>
                    </a:lnTo>
                    <a:lnTo>
                      <a:pt x="1945" y="414"/>
                    </a:lnTo>
                    <a:lnTo>
                      <a:pt x="1945" y="408"/>
                    </a:lnTo>
                    <a:lnTo>
                      <a:pt x="1963" y="408"/>
                    </a:lnTo>
                    <a:lnTo>
                      <a:pt x="1963" y="404"/>
                    </a:lnTo>
                    <a:lnTo>
                      <a:pt x="1969" y="404"/>
                    </a:lnTo>
                    <a:lnTo>
                      <a:pt x="1969" y="400"/>
                    </a:lnTo>
                    <a:lnTo>
                      <a:pt x="1973" y="400"/>
                    </a:lnTo>
                    <a:lnTo>
                      <a:pt x="1973" y="394"/>
                    </a:lnTo>
                    <a:lnTo>
                      <a:pt x="1977" y="394"/>
                    </a:lnTo>
                    <a:lnTo>
                      <a:pt x="1977" y="392"/>
                    </a:lnTo>
                    <a:lnTo>
                      <a:pt x="1983" y="392"/>
                    </a:lnTo>
                    <a:lnTo>
                      <a:pt x="1983" y="388"/>
                    </a:lnTo>
                    <a:lnTo>
                      <a:pt x="1987" y="388"/>
                    </a:lnTo>
                    <a:lnTo>
                      <a:pt x="1987" y="384"/>
                    </a:lnTo>
                    <a:lnTo>
                      <a:pt x="1995" y="384"/>
                    </a:lnTo>
                    <a:lnTo>
                      <a:pt x="1995" y="380"/>
                    </a:lnTo>
                    <a:lnTo>
                      <a:pt x="2003" y="380"/>
                    </a:lnTo>
                    <a:lnTo>
                      <a:pt x="2003" y="376"/>
                    </a:lnTo>
                    <a:lnTo>
                      <a:pt x="2011" y="376"/>
                    </a:lnTo>
                    <a:lnTo>
                      <a:pt x="2011" y="372"/>
                    </a:lnTo>
                    <a:lnTo>
                      <a:pt x="2019" y="372"/>
                    </a:lnTo>
                    <a:lnTo>
                      <a:pt x="2019" y="368"/>
                    </a:lnTo>
                    <a:lnTo>
                      <a:pt x="2027" y="368"/>
                    </a:lnTo>
                    <a:lnTo>
                      <a:pt x="2027" y="364"/>
                    </a:lnTo>
                    <a:lnTo>
                      <a:pt x="2033" y="364"/>
                    </a:lnTo>
                    <a:lnTo>
                      <a:pt x="2033" y="360"/>
                    </a:lnTo>
                    <a:lnTo>
                      <a:pt x="2037" y="360"/>
                    </a:lnTo>
                    <a:lnTo>
                      <a:pt x="2037" y="352"/>
                    </a:lnTo>
                    <a:lnTo>
                      <a:pt x="2041" y="352"/>
                    </a:lnTo>
                    <a:lnTo>
                      <a:pt x="2041" y="346"/>
                    </a:lnTo>
                    <a:lnTo>
                      <a:pt x="2047" y="346"/>
                    </a:lnTo>
                    <a:lnTo>
                      <a:pt x="2047" y="344"/>
                    </a:lnTo>
                    <a:lnTo>
                      <a:pt x="2067" y="344"/>
                    </a:lnTo>
                    <a:lnTo>
                      <a:pt x="2067" y="340"/>
                    </a:lnTo>
                    <a:lnTo>
                      <a:pt x="2071" y="340"/>
                    </a:lnTo>
                    <a:lnTo>
                      <a:pt x="2071" y="336"/>
                    </a:lnTo>
                    <a:lnTo>
                      <a:pt x="2075" y="336"/>
                    </a:lnTo>
                    <a:lnTo>
                      <a:pt x="2075" y="330"/>
                    </a:lnTo>
                    <a:lnTo>
                      <a:pt x="2083" y="330"/>
                    </a:lnTo>
                    <a:lnTo>
                      <a:pt x="2083" y="326"/>
                    </a:lnTo>
                    <a:lnTo>
                      <a:pt x="2097" y="326"/>
                    </a:lnTo>
                    <a:lnTo>
                      <a:pt x="2097" y="322"/>
                    </a:lnTo>
                    <a:lnTo>
                      <a:pt x="2103" y="322"/>
                    </a:lnTo>
                    <a:lnTo>
                      <a:pt x="2103" y="317"/>
                    </a:lnTo>
                    <a:lnTo>
                      <a:pt x="2111" y="317"/>
                    </a:lnTo>
                    <a:lnTo>
                      <a:pt x="2111" y="315"/>
                    </a:lnTo>
                    <a:lnTo>
                      <a:pt x="2121" y="315"/>
                    </a:lnTo>
                    <a:lnTo>
                      <a:pt x="2121" y="307"/>
                    </a:lnTo>
                    <a:lnTo>
                      <a:pt x="2123" y="307"/>
                    </a:lnTo>
                    <a:lnTo>
                      <a:pt x="2123" y="301"/>
                    </a:lnTo>
                    <a:lnTo>
                      <a:pt x="2141" y="301"/>
                    </a:lnTo>
                    <a:lnTo>
                      <a:pt x="2141" y="289"/>
                    </a:lnTo>
                    <a:lnTo>
                      <a:pt x="2147" y="289"/>
                    </a:lnTo>
                    <a:lnTo>
                      <a:pt x="2147" y="285"/>
                    </a:lnTo>
                    <a:lnTo>
                      <a:pt x="2149" y="285"/>
                    </a:lnTo>
                    <a:lnTo>
                      <a:pt x="2149" y="281"/>
                    </a:lnTo>
                    <a:lnTo>
                      <a:pt x="2157" y="281"/>
                    </a:lnTo>
                    <a:lnTo>
                      <a:pt x="2157" y="279"/>
                    </a:lnTo>
                    <a:lnTo>
                      <a:pt x="2161" y="279"/>
                    </a:lnTo>
                    <a:lnTo>
                      <a:pt x="2161" y="275"/>
                    </a:lnTo>
                    <a:lnTo>
                      <a:pt x="2167" y="275"/>
                    </a:lnTo>
                    <a:lnTo>
                      <a:pt x="2167" y="273"/>
                    </a:lnTo>
                    <a:lnTo>
                      <a:pt x="2173" y="273"/>
                    </a:lnTo>
                    <a:lnTo>
                      <a:pt x="2173" y="267"/>
                    </a:lnTo>
                    <a:lnTo>
                      <a:pt x="2177" y="267"/>
                    </a:lnTo>
                    <a:lnTo>
                      <a:pt x="2177" y="263"/>
                    </a:lnTo>
                    <a:lnTo>
                      <a:pt x="2187" y="263"/>
                    </a:lnTo>
                    <a:lnTo>
                      <a:pt x="2187" y="261"/>
                    </a:lnTo>
                    <a:lnTo>
                      <a:pt x="2214" y="261"/>
                    </a:lnTo>
                    <a:lnTo>
                      <a:pt x="2214" y="255"/>
                    </a:lnTo>
                    <a:lnTo>
                      <a:pt x="2218" y="255"/>
                    </a:lnTo>
                    <a:lnTo>
                      <a:pt x="2218" y="251"/>
                    </a:lnTo>
                    <a:lnTo>
                      <a:pt x="2224" y="251"/>
                    </a:lnTo>
                    <a:lnTo>
                      <a:pt x="2224" y="247"/>
                    </a:lnTo>
                    <a:lnTo>
                      <a:pt x="2230" y="247"/>
                    </a:lnTo>
                    <a:lnTo>
                      <a:pt x="2230" y="243"/>
                    </a:lnTo>
                    <a:lnTo>
                      <a:pt x="2234" y="243"/>
                    </a:lnTo>
                    <a:lnTo>
                      <a:pt x="2234" y="237"/>
                    </a:lnTo>
                    <a:lnTo>
                      <a:pt x="2238" y="237"/>
                    </a:lnTo>
                    <a:lnTo>
                      <a:pt x="2238" y="231"/>
                    </a:lnTo>
                    <a:lnTo>
                      <a:pt x="2246" y="231"/>
                    </a:lnTo>
                    <a:lnTo>
                      <a:pt x="2246" y="229"/>
                    </a:lnTo>
                    <a:lnTo>
                      <a:pt x="2250" y="229"/>
                    </a:lnTo>
                    <a:lnTo>
                      <a:pt x="2250" y="223"/>
                    </a:lnTo>
                    <a:lnTo>
                      <a:pt x="2256" y="223"/>
                    </a:lnTo>
                    <a:lnTo>
                      <a:pt x="2256" y="221"/>
                    </a:lnTo>
                    <a:lnTo>
                      <a:pt x="2274" y="221"/>
                    </a:lnTo>
                    <a:lnTo>
                      <a:pt x="2274" y="217"/>
                    </a:lnTo>
                    <a:lnTo>
                      <a:pt x="2278" y="217"/>
                    </a:lnTo>
                    <a:lnTo>
                      <a:pt x="2278" y="215"/>
                    </a:lnTo>
                    <a:lnTo>
                      <a:pt x="2284" y="215"/>
                    </a:lnTo>
                    <a:lnTo>
                      <a:pt x="2284" y="213"/>
                    </a:lnTo>
                    <a:lnTo>
                      <a:pt x="2288" y="213"/>
                    </a:lnTo>
                    <a:lnTo>
                      <a:pt x="2288" y="207"/>
                    </a:lnTo>
                    <a:lnTo>
                      <a:pt x="2292" y="207"/>
                    </a:lnTo>
                    <a:lnTo>
                      <a:pt x="2292" y="201"/>
                    </a:lnTo>
                    <a:lnTo>
                      <a:pt x="2296" y="201"/>
                    </a:lnTo>
                    <a:lnTo>
                      <a:pt x="2296" y="197"/>
                    </a:lnTo>
                    <a:lnTo>
                      <a:pt x="2302" y="197"/>
                    </a:lnTo>
                    <a:lnTo>
                      <a:pt x="2302" y="193"/>
                    </a:lnTo>
                    <a:lnTo>
                      <a:pt x="2312" y="193"/>
                    </a:lnTo>
                    <a:lnTo>
                      <a:pt x="2312" y="191"/>
                    </a:lnTo>
                    <a:lnTo>
                      <a:pt x="2318" y="191"/>
                    </a:lnTo>
                    <a:lnTo>
                      <a:pt x="2318" y="187"/>
                    </a:lnTo>
                    <a:lnTo>
                      <a:pt x="2326" y="187"/>
                    </a:lnTo>
                    <a:lnTo>
                      <a:pt x="2326" y="183"/>
                    </a:lnTo>
                    <a:lnTo>
                      <a:pt x="2330" y="183"/>
                    </a:lnTo>
                    <a:lnTo>
                      <a:pt x="2330" y="179"/>
                    </a:lnTo>
                    <a:lnTo>
                      <a:pt x="2336" y="179"/>
                    </a:lnTo>
                    <a:lnTo>
                      <a:pt x="2336" y="173"/>
                    </a:lnTo>
                    <a:lnTo>
                      <a:pt x="2342" y="173"/>
                    </a:lnTo>
                    <a:lnTo>
                      <a:pt x="2342" y="169"/>
                    </a:lnTo>
                    <a:lnTo>
                      <a:pt x="2346" y="169"/>
                    </a:lnTo>
                    <a:lnTo>
                      <a:pt x="2346" y="163"/>
                    </a:lnTo>
                    <a:lnTo>
                      <a:pt x="2352" y="163"/>
                    </a:lnTo>
                    <a:lnTo>
                      <a:pt x="2352" y="159"/>
                    </a:lnTo>
                    <a:lnTo>
                      <a:pt x="2360" y="159"/>
                    </a:lnTo>
                    <a:lnTo>
                      <a:pt x="2360" y="155"/>
                    </a:lnTo>
                    <a:lnTo>
                      <a:pt x="2368" y="155"/>
                    </a:lnTo>
                    <a:lnTo>
                      <a:pt x="2368" y="151"/>
                    </a:lnTo>
                    <a:lnTo>
                      <a:pt x="2374" y="151"/>
                    </a:lnTo>
                    <a:lnTo>
                      <a:pt x="2374" y="149"/>
                    </a:lnTo>
                    <a:lnTo>
                      <a:pt x="2380" y="149"/>
                    </a:lnTo>
                    <a:lnTo>
                      <a:pt x="2380" y="145"/>
                    </a:lnTo>
                    <a:lnTo>
                      <a:pt x="2386" y="145"/>
                    </a:lnTo>
                    <a:lnTo>
                      <a:pt x="2386" y="139"/>
                    </a:lnTo>
                    <a:lnTo>
                      <a:pt x="2394" y="139"/>
                    </a:lnTo>
                    <a:lnTo>
                      <a:pt x="2394" y="135"/>
                    </a:lnTo>
                    <a:lnTo>
                      <a:pt x="2404" y="135"/>
                    </a:lnTo>
                    <a:lnTo>
                      <a:pt x="2404" y="131"/>
                    </a:lnTo>
                    <a:lnTo>
                      <a:pt x="2412" y="131"/>
                    </a:lnTo>
                    <a:lnTo>
                      <a:pt x="2412" y="127"/>
                    </a:lnTo>
                    <a:lnTo>
                      <a:pt x="2414" y="127"/>
                    </a:lnTo>
                    <a:lnTo>
                      <a:pt x="2414" y="119"/>
                    </a:lnTo>
                    <a:lnTo>
                      <a:pt x="2428" y="119"/>
                    </a:lnTo>
                    <a:lnTo>
                      <a:pt x="2428" y="117"/>
                    </a:lnTo>
                    <a:lnTo>
                      <a:pt x="2468" y="117"/>
                    </a:lnTo>
                    <a:lnTo>
                      <a:pt x="2468" y="113"/>
                    </a:lnTo>
                    <a:lnTo>
                      <a:pt x="2472" y="113"/>
                    </a:lnTo>
                    <a:lnTo>
                      <a:pt x="2472" y="105"/>
                    </a:lnTo>
                    <a:lnTo>
                      <a:pt x="2476" y="105"/>
                    </a:lnTo>
                    <a:lnTo>
                      <a:pt x="2476" y="102"/>
                    </a:lnTo>
                    <a:lnTo>
                      <a:pt x="2484" y="102"/>
                    </a:lnTo>
                    <a:lnTo>
                      <a:pt x="2484" y="94"/>
                    </a:lnTo>
                    <a:lnTo>
                      <a:pt x="2488" y="94"/>
                    </a:lnTo>
                    <a:lnTo>
                      <a:pt x="2488" y="88"/>
                    </a:lnTo>
                    <a:lnTo>
                      <a:pt x="2492" y="88"/>
                    </a:lnTo>
                    <a:lnTo>
                      <a:pt x="2492" y="84"/>
                    </a:lnTo>
                    <a:lnTo>
                      <a:pt x="2503" y="84"/>
                    </a:lnTo>
                    <a:lnTo>
                      <a:pt x="2503" y="76"/>
                    </a:lnTo>
                    <a:lnTo>
                      <a:pt x="2507" y="76"/>
                    </a:lnTo>
                    <a:lnTo>
                      <a:pt x="2507" y="70"/>
                    </a:lnTo>
                    <a:lnTo>
                      <a:pt x="2511" y="70"/>
                    </a:lnTo>
                    <a:lnTo>
                      <a:pt x="2511" y="66"/>
                    </a:lnTo>
                    <a:lnTo>
                      <a:pt x="2521" y="66"/>
                    </a:lnTo>
                    <a:lnTo>
                      <a:pt x="2521" y="56"/>
                    </a:lnTo>
                    <a:lnTo>
                      <a:pt x="2525" y="56"/>
                    </a:lnTo>
                    <a:lnTo>
                      <a:pt x="2525" y="46"/>
                    </a:lnTo>
                    <a:lnTo>
                      <a:pt x="2531" y="46"/>
                    </a:lnTo>
                    <a:lnTo>
                      <a:pt x="2531" y="42"/>
                    </a:lnTo>
                    <a:lnTo>
                      <a:pt x="2533" y="42"/>
                    </a:lnTo>
                    <a:lnTo>
                      <a:pt x="2533" y="34"/>
                    </a:lnTo>
                    <a:lnTo>
                      <a:pt x="2545" y="34"/>
                    </a:lnTo>
                    <a:lnTo>
                      <a:pt x="2545" y="30"/>
                    </a:lnTo>
                    <a:lnTo>
                      <a:pt x="2549" y="30"/>
                    </a:lnTo>
                    <a:lnTo>
                      <a:pt x="2549" y="26"/>
                    </a:lnTo>
                    <a:lnTo>
                      <a:pt x="2565" y="26"/>
                    </a:lnTo>
                    <a:lnTo>
                      <a:pt x="2565" y="20"/>
                    </a:lnTo>
                    <a:lnTo>
                      <a:pt x="2577" y="20"/>
                    </a:lnTo>
                    <a:lnTo>
                      <a:pt x="2577" y="14"/>
                    </a:lnTo>
                    <a:lnTo>
                      <a:pt x="2593" y="14"/>
                    </a:lnTo>
                    <a:lnTo>
                      <a:pt x="2593" y="10"/>
                    </a:lnTo>
                    <a:lnTo>
                      <a:pt x="2629" y="10"/>
                    </a:lnTo>
                    <a:lnTo>
                      <a:pt x="2629" y="0"/>
                    </a:lnTo>
                    <a:lnTo>
                      <a:pt x="2661" y="0"/>
                    </a:lnTo>
                  </a:path>
                </a:pathLst>
              </a:custGeom>
              <a:noFill/>
              <a:ln w="38100" cap="flat">
                <a:solidFill>
                  <a:schemeClr val="bg1"/>
                </a:solidFill>
                <a:prstDash val="solid"/>
                <a:bevel/>
                <a:headEnd/>
                <a:tailEnd/>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800" b="1" dirty="0">
                  <a:solidFill>
                    <a:srgbClr val="000000"/>
                  </a:solidFill>
                  <a:ea typeface="ＭＳ Ｐゴシック" pitchFamily="34" charset="-128"/>
                </a:endParaRPr>
              </a:p>
            </p:txBody>
          </p:sp>
        </p:grpSp>
        <p:grpSp>
          <p:nvGrpSpPr>
            <p:cNvPr id="50" name="Group 49"/>
            <p:cNvGrpSpPr/>
            <p:nvPr/>
          </p:nvGrpSpPr>
          <p:grpSpPr>
            <a:xfrm>
              <a:off x="1406166" y="1873650"/>
              <a:ext cx="7762955" cy="3234608"/>
              <a:chOff x="1406166" y="1873650"/>
              <a:chExt cx="7762955" cy="3234608"/>
            </a:xfrm>
          </p:grpSpPr>
          <p:sp>
            <p:nvSpPr>
              <p:cNvPr id="100" name="TextBox 99"/>
              <p:cNvSpPr txBox="1"/>
              <p:nvPr/>
            </p:nvSpPr>
            <p:spPr>
              <a:xfrm>
                <a:off x="7670103" y="1873650"/>
                <a:ext cx="1499018" cy="270752"/>
              </a:xfrm>
              <a:prstGeom prst="rect">
                <a:avLst/>
              </a:prstGeom>
              <a:noFill/>
            </p:spPr>
            <p:txBody>
              <a:bodyPr wrap="square" rtlCol="0">
                <a:spAutoFit/>
              </a:bodyPr>
              <a:lstStyle/>
              <a:p>
                <a:pPr algn="r" fontAlgn="base">
                  <a:spcBef>
                    <a:spcPct val="0"/>
                  </a:spcBef>
                  <a:spcAft>
                    <a:spcPct val="0"/>
                  </a:spcAft>
                </a:pPr>
                <a:r>
                  <a:rPr lang="en-GB" sz="800" b="1" dirty="0">
                    <a:solidFill>
                      <a:schemeClr val="accent2"/>
                    </a:solidFill>
                    <a:ea typeface="ＭＳ Ｐゴシック" pitchFamily="34" charset="-128"/>
                  </a:rPr>
                  <a:t>7.85% 90 mg 1x2</a:t>
                </a:r>
              </a:p>
            </p:txBody>
          </p:sp>
          <p:sp>
            <p:nvSpPr>
              <p:cNvPr id="101" name="TextBox 100"/>
              <p:cNvSpPr txBox="1"/>
              <p:nvPr/>
            </p:nvSpPr>
            <p:spPr>
              <a:xfrm>
                <a:off x="7670103" y="2132937"/>
                <a:ext cx="1499018" cy="270752"/>
              </a:xfrm>
              <a:prstGeom prst="rect">
                <a:avLst/>
              </a:prstGeom>
              <a:noFill/>
              <a:ln>
                <a:noFill/>
              </a:ln>
            </p:spPr>
            <p:txBody>
              <a:bodyPr wrap="square" rtlCol="0">
                <a:spAutoFit/>
              </a:bodyPr>
              <a:lstStyle/>
              <a:p>
                <a:pPr algn="r" fontAlgn="base">
                  <a:spcBef>
                    <a:spcPct val="0"/>
                  </a:spcBef>
                  <a:spcAft>
                    <a:spcPct val="0"/>
                  </a:spcAft>
                </a:pPr>
                <a:r>
                  <a:rPr lang="en-GB" sz="800" b="1" dirty="0">
                    <a:solidFill>
                      <a:srgbClr val="6699FF"/>
                    </a:solidFill>
                    <a:ea typeface="ＭＳ Ｐゴシック" pitchFamily="34" charset="-128"/>
                  </a:rPr>
                  <a:t>7.77% 60 mg 1x2</a:t>
                </a:r>
              </a:p>
            </p:txBody>
          </p:sp>
          <p:sp>
            <p:nvSpPr>
              <p:cNvPr id="102" name="Freeform 12"/>
              <p:cNvSpPr>
                <a:spLocks/>
              </p:cNvSpPr>
              <p:nvPr/>
            </p:nvSpPr>
            <p:spPr bwMode="auto">
              <a:xfrm>
                <a:off x="1416223" y="2120226"/>
                <a:ext cx="6661343" cy="2988032"/>
              </a:xfrm>
              <a:custGeom>
                <a:avLst/>
                <a:gdLst>
                  <a:gd name="T0" fmla="*/ 40 w 2659"/>
                  <a:gd name="T1" fmla="*/ 1435 h 1463"/>
                  <a:gd name="T2" fmla="*/ 104 w 2659"/>
                  <a:gd name="T3" fmla="*/ 1387 h 1463"/>
                  <a:gd name="T4" fmla="*/ 135 w 2659"/>
                  <a:gd name="T5" fmla="*/ 1360 h 1463"/>
                  <a:gd name="T6" fmla="*/ 193 w 2659"/>
                  <a:gd name="T7" fmla="*/ 1342 h 1463"/>
                  <a:gd name="T8" fmla="*/ 231 w 2659"/>
                  <a:gd name="T9" fmla="*/ 1324 h 1463"/>
                  <a:gd name="T10" fmla="*/ 269 w 2659"/>
                  <a:gd name="T11" fmla="*/ 1302 h 1463"/>
                  <a:gd name="T12" fmla="*/ 317 w 2659"/>
                  <a:gd name="T13" fmla="*/ 1276 h 1463"/>
                  <a:gd name="T14" fmla="*/ 353 w 2659"/>
                  <a:gd name="T15" fmla="*/ 1250 h 1463"/>
                  <a:gd name="T16" fmla="*/ 403 w 2659"/>
                  <a:gd name="T17" fmla="*/ 1224 h 1463"/>
                  <a:gd name="T18" fmla="*/ 438 w 2659"/>
                  <a:gd name="T19" fmla="*/ 1202 h 1463"/>
                  <a:gd name="T20" fmla="*/ 474 w 2659"/>
                  <a:gd name="T21" fmla="*/ 1184 h 1463"/>
                  <a:gd name="T22" fmla="*/ 504 w 2659"/>
                  <a:gd name="T23" fmla="*/ 1164 h 1463"/>
                  <a:gd name="T24" fmla="*/ 534 w 2659"/>
                  <a:gd name="T25" fmla="*/ 1143 h 1463"/>
                  <a:gd name="T26" fmla="*/ 570 w 2659"/>
                  <a:gd name="T27" fmla="*/ 1117 h 1463"/>
                  <a:gd name="T28" fmla="*/ 600 w 2659"/>
                  <a:gd name="T29" fmla="*/ 1095 h 1463"/>
                  <a:gd name="T30" fmla="*/ 652 w 2659"/>
                  <a:gd name="T31" fmla="*/ 1077 h 1463"/>
                  <a:gd name="T32" fmla="*/ 688 w 2659"/>
                  <a:gd name="T33" fmla="*/ 1053 h 1463"/>
                  <a:gd name="T34" fmla="*/ 731 w 2659"/>
                  <a:gd name="T35" fmla="*/ 1029 h 1463"/>
                  <a:gd name="T36" fmla="*/ 757 w 2659"/>
                  <a:gd name="T37" fmla="*/ 1005 h 1463"/>
                  <a:gd name="T38" fmla="*/ 813 w 2659"/>
                  <a:gd name="T39" fmla="*/ 985 h 1463"/>
                  <a:gd name="T40" fmla="*/ 859 w 2659"/>
                  <a:gd name="T41" fmla="*/ 963 h 1463"/>
                  <a:gd name="T42" fmla="*/ 895 w 2659"/>
                  <a:gd name="T43" fmla="*/ 943 h 1463"/>
                  <a:gd name="T44" fmla="*/ 939 w 2659"/>
                  <a:gd name="T45" fmla="*/ 918 h 1463"/>
                  <a:gd name="T46" fmla="*/ 985 w 2659"/>
                  <a:gd name="T47" fmla="*/ 896 h 1463"/>
                  <a:gd name="T48" fmla="*/ 1048 w 2659"/>
                  <a:gd name="T49" fmla="*/ 876 h 1463"/>
                  <a:gd name="T50" fmla="*/ 1104 w 2659"/>
                  <a:gd name="T51" fmla="*/ 852 h 1463"/>
                  <a:gd name="T52" fmla="*/ 1146 w 2659"/>
                  <a:gd name="T53" fmla="*/ 814 h 1463"/>
                  <a:gd name="T54" fmla="*/ 1210 w 2659"/>
                  <a:gd name="T55" fmla="*/ 792 h 1463"/>
                  <a:gd name="T56" fmla="*/ 1260 w 2659"/>
                  <a:gd name="T57" fmla="*/ 762 h 1463"/>
                  <a:gd name="T58" fmla="*/ 1310 w 2659"/>
                  <a:gd name="T59" fmla="*/ 742 h 1463"/>
                  <a:gd name="T60" fmla="*/ 1343 w 2659"/>
                  <a:gd name="T61" fmla="*/ 713 h 1463"/>
                  <a:gd name="T62" fmla="*/ 1385 w 2659"/>
                  <a:gd name="T63" fmla="*/ 697 h 1463"/>
                  <a:gd name="T64" fmla="*/ 1423 w 2659"/>
                  <a:gd name="T65" fmla="*/ 675 h 1463"/>
                  <a:gd name="T66" fmla="*/ 1451 w 2659"/>
                  <a:gd name="T67" fmla="*/ 655 h 1463"/>
                  <a:gd name="T68" fmla="*/ 1495 w 2659"/>
                  <a:gd name="T69" fmla="*/ 635 h 1463"/>
                  <a:gd name="T70" fmla="*/ 1533 w 2659"/>
                  <a:gd name="T71" fmla="*/ 613 h 1463"/>
                  <a:gd name="T72" fmla="*/ 1567 w 2659"/>
                  <a:gd name="T73" fmla="*/ 585 h 1463"/>
                  <a:gd name="T74" fmla="*/ 1599 w 2659"/>
                  <a:gd name="T75" fmla="*/ 551 h 1463"/>
                  <a:gd name="T76" fmla="*/ 1660 w 2659"/>
                  <a:gd name="T77" fmla="*/ 529 h 1463"/>
                  <a:gd name="T78" fmla="*/ 1704 w 2659"/>
                  <a:gd name="T79" fmla="*/ 504 h 1463"/>
                  <a:gd name="T80" fmla="*/ 1742 w 2659"/>
                  <a:gd name="T81" fmla="*/ 476 h 1463"/>
                  <a:gd name="T82" fmla="*/ 1784 w 2659"/>
                  <a:gd name="T83" fmla="*/ 450 h 1463"/>
                  <a:gd name="T84" fmla="*/ 1812 w 2659"/>
                  <a:gd name="T85" fmla="*/ 430 h 1463"/>
                  <a:gd name="T86" fmla="*/ 1862 w 2659"/>
                  <a:gd name="T87" fmla="*/ 414 h 1463"/>
                  <a:gd name="T88" fmla="*/ 1945 w 2659"/>
                  <a:gd name="T89" fmla="*/ 396 h 1463"/>
                  <a:gd name="T90" fmla="*/ 1989 w 2659"/>
                  <a:gd name="T91" fmla="*/ 372 h 1463"/>
                  <a:gd name="T92" fmla="*/ 2033 w 2659"/>
                  <a:gd name="T93" fmla="*/ 348 h 1463"/>
                  <a:gd name="T94" fmla="*/ 2069 w 2659"/>
                  <a:gd name="T95" fmla="*/ 328 h 1463"/>
                  <a:gd name="T96" fmla="*/ 2111 w 2659"/>
                  <a:gd name="T97" fmla="*/ 306 h 1463"/>
                  <a:gd name="T98" fmla="*/ 2183 w 2659"/>
                  <a:gd name="T99" fmla="*/ 283 h 1463"/>
                  <a:gd name="T100" fmla="*/ 2230 w 2659"/>
                  <a:gd name="T101" fmla="*/ 263 h 1463"/>
                  <a:gd name="T102" fmla="*/ 2266 w 2659"/>
                  <a:gd name="T103" fmla="*/ 243 h 1463"/>
                  <a:gd name="T104" fmla="*/ 2306 w 2659"/>
                  <a:gd name="T105" fmla="*/ 219 h 1463"/>
                  <a:gd name="T106" fmla="*/ 2382 w 2659"/>
                  <a:gd name="T107" fmla="*/ 185 h 1463"/>
                  <a:gd name="T108" fmla="*/ 2416 w 2659"/>
                  <a:gd name="T109" fmla="*/ 145 h 1463"/>
                  <a:gd name="T110" fmla="*/ 2458 w 2659"/>
                  <a:gd name="T111" fmla="*/ 111 h 1463"/>
                  <a:gd name="T112" fmla="*/ 2486 w 2659"/>
                  <a:gd name="T113" fmla="*/ 81 h 1463"/>
                  <a:gd name="T114" fmla="*/ 2539 w 2659"/>
                  <a:gd name="T115" fmla="*/ 58 h 1463"/>
                  <a:gd name="T116" fmla="*/ 2587 w 2659"/>
                  <a:gd name="T117" fmla="*/ 34 h 1463"/>
                  <a:gd name="T118" fmla="*/ 2641 w 2659"/>
                  <a:gd name="T119" fmla="*/ 6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9" h="1463">
                    <a:moveTo>
                      <a:pt x="0" y="1463"/>
                    </a:moveTo>
                    <a:lnTo>
                      <a:pt x="0" y="1459"/>
                    </a:lnTo>
                    <a:lnTo>
                      <a:pt x="10" y="1459"/>
                    </a:lnTo>
                    <a:lnTo>
                      <a:pt x="10" y="1453"/>
                    </a:lnTo>
                    <a:lnTo>
                      <a:pt x="18" y="1453"/>
                    </a:lnTo>
                    <a:lnTo>
                      <a:pt x="18" y="1447"/>
                    </a:lnTo>
                    <a:lnTo>
                      <a:pt x="28" y="1447"/>
                    </a:lnTo>
                    <a:lnTo>
                      <a:pt x="28" y="1443"/>
                    </a:lnTo>
                    <a:lnTo>
                      <a:pt x="36" y="1443"/>
                    </a:lnTo>
                    <a:lnTo>
                      <a:pt x="36" y="1439"/>
                    </a:lnTo>
                    <a:lnTo>
                      <a:pt x="40" y="1439"/>
                    </a:lnTo>
                    <a:lnTo>
                      <a:pt x="40" y="1435"/>
                    </a:lnTo>
                    <a:lnTo>
                      <a:pt x="48" y="1435"/>
                    </a:lnTo>
                    <a:lnTo>
                      <a:pt x="48" y="1431"/>
                    </a:lnTo>
                    <a:lnTo>
                      <a:pt x="56" y="1431"/>
                    </a:lnTo>
                    <a:lnTo>
                      <a:pt x="56" y="1417"/>
                    </a:lnTo>
                    <a:lnTo>
                      <a:pt x="68" y="1417"/>
                    </a:lnTo>
                    <a:lnTo>
                      <a:pt x="68" y="1409"/>
                    </a:lnTo>
                    <a:lnTo>
                      <a:pt x="80" y="1409"/>
                    </a:lnTo>
                    <a:lnTo>
                      <a:pt x="80" y="1401"/>
                    </a:lnTo>
                    <a:lnTo>
                      <a:pt x="96" y="1401"/>
                    </a:lnTo>
                    <a:lnTo>
                      <a:pt x="96" y="1393"/>
                    </a:lnTo>
                    <a:lnTo>
                      <a:pt x="104" y="1393"/>
                    </a:lnTo>
                    <a:lnTo>
                      <a:pt x="104" y="1387"/>
                    </a:lnTo>
                    <a:lnTo>
                      <a:pt x="110" y="1387"/>
                    </a:lnTo>
                    <a:lnTo>
                      <a:pt x="110" y="1381"/>
                    </a:lnTo>
                    <a:lnTo>
                      <a:pt x="116" y="1381"/>
                    </a:lnTo>
                    <a:lnTo>
                      <a:pt x="116" y="1377"/>
                    </a:lnTo>
                    <a:lnTo>
                      <a:pt x="122" y="1377"/>
                    </a:lnTo>
                    <a:lnTo>
                      <a:pt x="122" y="1373"/>
                    </a:lnTo>
                    <a:lnTo>
                      <a:pt x="126" y="1373"/>
                    </a:lnTo>
                    <a:lnTo>
                      <a:pt x="126" y="1368"/>
                    </a:lnTo>
                    <a:lnTo>
                      <a:pt x="131" y="1368"/>
                    </a:lnTo>
                    <a:lnTo>
                      <a:pt x="131" y="1364"/>
                    </a:lnTo>
                    <a:lnTo>
                      <a:pt x="135" y="1364"/>
                    </a:lnTo>
                    <a:lnTo>
                      <a:pt x="135" y="1360"/>
                    </a:lnTo>
                    <a:lnTo>
                      <a:pt x="141" y="1360"/>
                    </a:lnTo>
                    <a:lnTo>
                      <a:pt x="141" y="1356"/>
                    </a:lnTo>
                    <a:lnTo>
                      <a:pt x="145" y="1356"/>
                    </a:lnTo>
                    <a:lnTo>
                      <a:pt x="145" y="1354"/>
                    </a:lnTo>
                    <a:lnTo>
                      <a:pt x="153" y="1354"/>
                    </a:lnTo>
                    <a:lnTo>
                      <a:pt x="153" y="1350"/>
                    </a:lnTo>
                    <a:lnTo>
                      <a:pt x="161" y="1350"/>
                    </a:lnTo>
                    <a:lnTo>
                      <a:pt x="161" y="1348"/>
                    </a:lnTo>
                    <a:lnTo>
                      <a:pt x="169" y="1348"/>
                    </a:lnTo>
                    <a:lnTo>
                      <a:pt x="169" y="1346"/>
                    </a:lnTo>
                    <a:lnTo>
                      <a:pt x="193" y="1346"/>
                    </a:lnTo>
                    <a:lnTo>
                      <a:pt x="193" y="1342"/>
                    </a:lnTo>
                    <a:lnTo>
                      <a:pt x="201" y="1342"/>
                    </a:lnTo>
                    <a:lnTo>
                      <a:pt x="201" y="1338"/>
                    </a:lnTo>
                    <a:lnTo>
                      <a:pt x="205" y="1338"/>
                    </a:lnTo>
                    <a:lnTo>
                      <a:pt x="205" y="1334"/>
                    </a:lnTo>
                    <a:lnTo>
                      <a:pt x="209" y="1334"/>
                    </a:lnTo>
                    <a:lnTo>
                      <a:pt x="209" y="1330"/>
                    </a:lnTo>
                    <a:lnTo>
                      <a:pt x="215" y="1330"/>
                    </a:lnTo>
                    <a:lnTo>
                      <a:pt x="215" y="1328"/>
                    </a:lnTo>
                    <a:lnTo>
                      <a:pt x="223" y="1328"/>
                    </a:lnTo>
                    <a:lnTo>
                      <a:pt x="223" y="1326"/>
                    </a:lnTo>
                    <a:lnTo>
                      <a:pt x="231" y="1326"/>
                    </a:lnTo>
                    <a:lnTo>
                      <a:pt x="231" y="1324"/>
                    </a:lnTo>
                    <a:lnTo>
                      <a:pt x="237" y="1324"/>
                    </a:lnTo>
                    <a:lnTo>
                      <a:pt x="237" y="1320"/>
                    </a:lnTo>
                    <a:lnTo>
                      <a:pt x="241" y="1320"/>
                    </a:lnTo>
                    <a:lnTo>
                      <a:pt x="241" y="1314"/>
                    </a:lnTo>
                    <a:lnTo>
                      <a:pt x="249" y="1314"/>
                    </a:lnTo>
                    <a:lnTo>
                      <a:pt x="249" y="1312"/>
                    </a:lnTo>
                    <a:lnTo>
                      <a:pt x="257" y="1312"/>
                    </a:lnTo>
                    <a:lnTo>
                      <a:pt x="257" y="1308"/>
                    </a:lnTo>
                    <a:lnTo>
                      <a:pt x="265" y="1308"/>
                    </a:lnTo>
                    <a:lnTo>
                      <a:pt x="265" y="1304"/>
                    </a:lnTo>
                    <a:lnTo>
                      <a:pt x="269" y="1304"/>
                    </a:lnTo>
                    <a:lnTo>
                      <a:pt x="269" y="1302"/>
                    </a:lnTo>
                    <a:lnTo>
                      <a:pt x="277" y="1302"/>
                    </a:lnTo>
                    <a:lnTo>
                      <a:pt x="277" y="1298"/>
                    </a:lnTo>
                    <a:lnTo>
                      <a:pt x="283" y="1298"/>
                    </a:lnTo>
                    <a:lnTo>
                      <a:pt x="283" y="1294"/>
                    </a:lnTo>
                    <a:lnTo>
                      <a:pt x="291" y="1294"/>
                    </a:lnTo>
                    <a:lnTo>
                      <a:pt x="291" y="1290"/>
                    </a:lnTo>
                    <a:lnTo>
                      <a:pt x="301" y="1290"/>
                    </a:lnTo>
                    <a:lnTo>
                      <a:pt x="301" y="1286"/>
                    </a:lnTo>
                    <a:lnTo>
                      <a:pt x="309" y="1286"/>
                    </a:lnTo>
                    <a:lnTo>
                      <a:pt x="309" y="1282"/>
                    </a:lnTo>
                    <a:lnTo>
                      <a:pt x="317" y="1282"/>
                    </a:lnTo>
                    <a:lnTo>
                      <a:pt x="317" y="1276"/>
                    </a:lnTo>
                    <a:lnTo>
                      <a:pt x="323" y="1276"/>
                    </a:lnTo>
                    <a:lnTo>
                      <a:pt x="323" y="1272"/>
                    </a:lnTo>
                    <a:lnTo>
                      <a:pt x="329" y="1272"/>
                    </a:lnTo>
                    <a:lnTo>
                      <a:pt x="329" y="1266"/>
                    </a:lnTo>
                    <a:lnTo>
                      <a:pt x="335" y="1266"/>
                    </a:lnTo>
                    <a:lnTo>
                      <a:pt x="335" y="1262"/>
                    </a:lnTo>
                    <a:lnTo>
                      <a:pt x="343" y="1262"/>
                    </a:lnTo>
                    <a:lnTo>
                      <a:pt x="343" y="1260"/>
                    </a:lnTo>
                    <a:lnTo>
                      <a:pt x="347" y="1260"/>
                    </a:lnTo>
                    <a:lnTo>
                      <a:pt x="347" y="1254"/>
                    </a:lnTo>
                    <a:lnTo>
                      <a:pt x="353" y="1254"/>
                    </a:lnTo>
                    <a:lnTo>
                      <a:pt x="353" y="1250"/>
                    </a:lnTo>
                    <a:lnTo>
                      <a:pt x="359" y="1250"/>
                    </a:lnTo>
                    <a:lnTo>
                      <a:pt x="359" y="1248"/>
                    </a:lnTo>
                    <a:lnTo>
                      <a:pt x="365" y="1248"/>
                    </a:lnTo>
                    <a:lnTo>
                      <a:pt x="365" y="1242"/>
                    </a:lnTo>
                    <a:lnTo>
                      <a:pt x="369" y="1242"/>
                    </a:lnTo>
                    <a:lnTo>
                      <a:pt x="369" y="1236"/>
                    </a:lnTo>
                    <a:lnTo>
                      <a:pt x="375" y="1236"/>
                    </a:lnTo>
                    <a:lnTo>
                      <a:pt x="375" y="1232"/>
                    </a:lnTo>
                    <a:lnTo>
                      <a:pt x="395" y="1232"/>
                    </a:lnTo>
                    <a:lnTo>
                      <a:pt x="395" y="1228"/>
                    </a:lnTo>
                    <a:lnTo>
                      <a:pt x="403" y="1228"/>
                    </a:lnTo>
                    <a:lnTo>
                      <a:pt x="403" y="1224"/>
                    </a:lnTo>
                    <a:lnTo>
                      <a:pt x="411" y="1224"/>
                    </a:lnTo>
                    <a:lnTo>
                      <a:pt x="411" y="1220"/>
                    </a:lnTo>
                    <a:lnTo>
                      <a:pt x="417" y="1220"/>
                    </a:lnTo>
                    <a:lnTo>
                      <a:pt x="417" y="1218"/>
                    </a:lnTo>
                    <a:lnTo>
                      <a:pt x="423" y="1218"/>
                    </a:lnTo>
                    <a:lnTo>
                      <a:pt x="423" y="1214"/>
                    </a:lnTo>
                    <a:lnTo>
                      <a:pt x="430" y="1214"/>
                    </a:lnTo>
                    <a:lnTo>
                      <a:pt x="430" y="1210"/>
                    </a:lnTo>
                    <a:lnTo>
                      <a:pt x="436" y="1210"/>
                    </a:lnTo>
                    <a:lnTo>
                      <a:pt x="436" y="1206"/>
                    </a:lnTo>
                    <a:lnTo>
                      <a:pt x="438" y="1206"/>
                    </a:lnTo>
                    <a:lnTo>
                      <a:pt x="438" y="1202"/>
                    </a:lnTo>
                    <a:lnTo>
                      <a:pt x="442" y="1202"/>
                    </a:lnTo>
                    <a:lnTo>
                      <a:pt x="442" y="1198"/>
                    </a:lnTo>
                    <a:lnTo>
                      <a:pt x="448" y="1198"/>
                    </a:lnTo>
                    <a:lnTo>
                      <a:pt x="448" y="1196"/>
                    </a:lnTo>
                    <a:lnTo>
                      <a:pt x="456" y="1196"/>
                    </a:lnTo>
                    <a:lnTo>
                      <a:pt x="456" y="1194"/>
                    </a:lnTo>
                    <a:lnTo>
                      <a:pt x="460" y="1194"/>
                    </a:lnTo>
                    <a:lnTo>
                      <a:pt x="460" y="1190"/>
                    </a:lnTo>
                    <a:lnTo>
                      <a:pt x="466" y="1190"/>
                    </a:lnTo>
                    <a:lnTo>
                      <a:pt x="466" y="1188"/>
                    </a:lnTo>
                    <a:lnTo>
                      <a:pt x="474" y="1188"/>
                    </a:lnTo>
                    <a:lnTo>
                      <a:pt x="474" y="1184"/>
                    </a:lnTo>
                    <a:lnTo>
                      <a:pt x="478" y="1184"/>
                    </a:lnTo>
                    <a:lnTo>
                      <a:pt x="478" y="1180"/>
                    </a:lnTo>
                    <a:lnTo>
                      <a:pt x="480" y="1180"/>
                    </a:lnTo>
                    <a:lnTo>
                      <a:pt x="480" y="1176"/>
                    </a:lnTo>
                    <a:lnTo>
                      <a:pt x="486" y="1176"/>
                    </a:lnTo>
                    <a:lnTo>
                      <a:pt x="486" y="1172"/>
                    </a:lnTo>
                    <a:lnTo>
                      <a:pt x="492" y="1172"/>
                    </a:lnTo>
                    <a:lnTo>
                      <a:pt x="492" y="1170"/>
                    </a:lnTo>
                    <a:lnTo>
                      <a:pt x="498" y="1170"/>
                    </a:lnTo>
                    <a:lnTo>
                      <a:pt x="498" y="1166"/>
                    </a:lnTo>
                    <a:lnTo>
                      <a:pt x="504" y="1166"/>
                    </a:lnTo>
                    <a:lnTo>
                      <a:pt x="504" y="1164"/>
                    </a:lnTo>
                    <a:lnTo>
                      <a:pt x="510" y="1164"/>
                    </a:lnTo>
                    <a:lnTo>
                      <a:pt x="510" y="1162"/>
                    </a:lnTo>
                    <a:lnTo>
                      <a:pt x="516" y="1162"/>
                    </a:lnTo>
                    <a:lnTo>
                      <a:pt x="516" y="1158"/>
                    </a:lnTo>
                    <a:lnTo>
                      <a:pt x="522" y="1158"/>
                    </a:lnTo>
                    <a:lnTo>
                      <a:pt x="522" y="1153"/>
                    </a:lnTo>
                    <a:lnTo>
                      <a:pt x="526" y="1153"/>
                    </a:lnTo>
                    <a:lnTo>
                      <a:pt x="526" y="1151"/>
                    </a:lnTo>
                    <a:lnTo>
                      <a:pt x="530" y="1151"/>
                    </a:lnTo>
                    <a:lnTo>
                      <a:pt x="530" y="1147"/>
                    </a:lnTo>
                    <a:lnTo>
                      <a:pt x="534" y="1147"/>
                    </a:lnTo>
                    <a:lnTo>
                      <a:pt x="534" y="1143"/>
                    </a:lnTo>
                    <a:lnTo>
                      <a:pt x="540" y="1143"/>
                    </a:lnTo>
                    <a:lnTo>
                      <a:pt x="540" y="1139"/>
                    </a:lnTo>
                    <a:lnTo>
                      <a:pt x="544" y="1139"/>
                    </a:lnTo>
                    <a:lnTo>
                      <a:pt x="544" y="1133"/>
                    </a:lnTo>
                    <a:lnTo>
                      <a:pt x="548" y="1133"/>
                    </a:lnTo>
                    <a:lnTo>
                      <a:pt x="548" y="1129"/>
                    </a:lnTo>
                    <a:lnTo>
                      <a:pt x="558" y="1129"/>
                    </a:lnTo>
                    <a:lnTo>
                      <a:pt x="558" y="1125"/>
                    </a:lnTo>
                    <a:lnTo>
                      <a:pt x="564" y="1125"/>
                    </a:lnTo>
                    <a:lnTo>
                      <a:pt x="564" y="1123"/>
                    </a:lnTo>
                    <a:lnTo>
                      <a:pt x="570" y="1123"/>
                    </a:lnTo>
                    <a:lnTo>
                      <a:pt x="570" y="1117"/>
                    </a:lnTo>
                    <a:lnTo>
                      <a:pt x="574" y="1117"/>
                    </a:lnTo>
                    <a:lnTo>
                      <a:pt x="574" y="1113"/>
                    </a:lnTo>
                    <a:lnTo>
                      <a:pt x="580" y="1113"/>
                    </a:lnTo>
                    <a:lnTo>
                      <a:pt x="580" y="1109"/>
                    </a:lnTo>
                    <a:lnTo>
                      <a:pt x="584" y="1109"/>
                    </a:lnTo>
                    <a:lnTo>
                      <a:pt x="584" y="1105"/>
                    </a:lnTo>
                    <a:lnTo>
                      <a:pt x="590" y="1105"/>
                    </a:lnTo>
                    <a:lnTo>
                      <a:pt x="590" y="1103"/>
                    </a:lnTo>
                    <a:lnTo>
                      <a:pt x="594" y="1103"/>
                    </a:lnTo>
                    <a:lnTo>
                      <a:pt x="594" y="1099"/>
                    </a:lnTo>
                    <a:lnTo>
                      <a:pt x="600" y="1099"/>
                    </a:lnTo>
                    <a:lnTo>
                      <a:pt x="600" y="1095"/>
                    </a:lnTo>
                    <a:lnTo>
                      <a:pt x="608" y="1095"/>
                    </a:lnTo>
                    <a:lnTo>
                      <a:pt x="608" y="1093"/>
                    </a:lnTo>
                    <a:lnTo>
                      <a:pt x="614" y="1093"/>
                    </a:lnTo>
                    <a:lnTo>
                      <a:pt x="614" y="1091"/>
                    </a:lnTo>
                    <a:lnTo>
                      <a:pt x="624" y="1091"/>
                    </a:lnTo>
                    <a:lnTo>
                      <a:pt x="624" y="1087"/>
                    </a:lnTo>
                    <a:lnTo>
                      <a:pt x="636" y="1087"/>
                    </a:lnTo>
                    <a:lnTo>
                      <a:pt x="636" y="1085"/>
                    </a:lnTo>
                    <a:lnTo>
                      <a:pt x="644" y="1085"/>
                    </a:lnTo>
                    <a:lnTo>
                      <a:pt x="644" y="1081"/>
                    </a:lnTo>
                    <a:lnTo>
                      <a:pt x="652" y="1081"/>
                    </a:lnTo>
                    <a:lnTo>
                      <a:pt x="652" y="1077"/>
                    </a:lnTo>
                    <a:lnTo>
                      <a:pt x="658" y="1077"/>
                    </a:lnTo>
                    <a:lnTo>
                      <a:pt x="658" y="1075"/>
                    </a:lnTo>
                    <a:lnTo>
                      <a:pt x="668" y="1075"/>
                    </a:lnTo>
                    <a:lnTo>
                      <a:pt x="668" y="1073"/>
                    </a:lnTo>
                    <a:lnTo>
                      <a:pt x="676" y="1073"/>
                    </a:lnTo>
                    <a:lnTo>
                      <a:pt x="676" y="1069"/>
                    </a:lnTo>
                    <a:lnTo>
                      <a:pt x="680" y="1069"/>
                    </a:lnTo>
                    <a:lnTo>
                      <a:pt x="680" y="1063"/>
                    </a:lnTo>
                    <a:lnTo>
                      <a:pt x="684" y="1063"/>
                    </a:lnTo>
                    <a:lnTo>
                      <a:pt x="684" y="1057"/>
                    </a:lnTo>
                    <a:lnTo>
                      <a:pt x="688" y="1057"/>
                    </a:lnTo>
                    <a:lnTo>
                      <a:pt x="688" y="1053"/>
                    </a:lnTo>
                    <a:lnTo>
                      <a:pt x="694" y="1053"/>
                    </a:lnTo>
                    <a:lnTo>
                      <a:pt x="694" y="1049"/>
                    </a:lnTo>
                    <a:lnTo>
                      <a:pt x="700" y="1049"/>
                    </a:lnTo>
                    <a:lnTo>
                      <a:pt x="700" y="1043"/>
                    </a:lnTo>
                    <a:lnTo>
                      <a:pt x="706" y="1043"/>
                    </a:lnTo>
                    <a:lnTo>
                      <a:pt x="706" y="1039"/>
                    </a:lnTo>
                    <a:lnTo>
                      <a:pt x="718" y="1039"/>
                    </a:lnTo>
                    <a:lnTo>
                      <a:pt x="718" y="1037"/>
                    </a:lnTo>
                    <a:lnTo>
                      <a:pt x="727" y="1037"/>
                    </a:lnTo>
                    <a:lnTo>
                      <a:pt x="727" y="1033"/>
                    </a:lnTo>
                    <a:lnTo>
                      <a:pt x="731" y="1033"/>
                    </a:lnTo>
                    <a:lnTo>
                      <a:pt x="731" y="1029"/>
                    </a:lnTo>
                    <a:lnTo>
                      <a:pt x="735" y="1029"/>
                    </a:lnTo>
                    <a:lnTo>
                      <a:pt x="735" y="1025"/>
                    </a:lnTo>
                    <a:lnTo>
                      <a:pt x="739" y="1025"/>
                    </a:lnTo>
                    <a:lnTo>
                      <a:pt x="739" y="1021"/>
                    </a:lnTo>
                    <a:lnTo>
                      <a:pt x="743" y="1021"/>
                    </a:lnTo>
                    <a:lnTo>
                      <a:pt x="743" y="1017"/>
                    </a:lnTo>
                    <a:lnTo>
                      <a:pt x="747" y="1017"/>
                    </a:lnTo>
                    <a:lnTo>
                      <a:pt x="747" y="1013"/>
                    </a:lnTo>
                    <a:lnTo>
                      <a:pt x="751" y="1013"/>
                    </a:lnTo>
                    <a:lnTo>
                      <a:pt x="751" y="1007"/>
                    </a:lnTo>
                    <a:lnTo>
                      <a:pt x="757" y="1007"/>
                    </a:lnTo>
                    <a:lnTo>
                      <a:pt x="757" y="1005"/>
                    </a:lnTo>
                    <a:lnTo>
                      <a:pt x="777" y="1005"/>
                    </a:lnTo>
                    <a:lnTo>
                      <a:pt x="777" y="1001"/>
                    </a:lnTo>
                    <a:lnTo>
                      <a:pt x="783" y="1001"/>
                    </a:lnTo>
                    <a:lnTo>
                      <a:pt x="783" y="999"/>
                    </a:lnTo>
                    <a:lnTo>
                      <a:pt x="793" y="999"/>
                    </a:lnTo>
                    <a:lnTo>
                      <a:pt x="793" y="997"/>
                    </a:lnTo>
                    <a:lnTo>
                      <a:pt x="799" y="997"/>
                    </a:lnTo>
                    <a:lnTo>
                      <a:pt x="799" y="993"/>
                    </a:lnTo>
                    <a:lnTo>
                      <a:pt x="807" y="993"/>
                    </a:lnTo>
                    <a:lnTo>
                      <a:pt x="807" y="989"/>
                    </a:lnTo>
                    <a:lnTo>
                      <a:pt x="813" y="989"/>
                    </a:lnTo>
                    <a:lnTo>
                      <a:pt x="813" y="985"/>
                    </a:lnTo>
                    <a:lnTo>
                      <a:pt x="817" y="985"/>
                    </a:lnTo>
                    <a:lnTo>
                      <a:pt x="817" y="981"/>
                    </a:lnTo>
                    <a:lnTo>
                      <a:pt x="823" y="981"/>
                    </a:lnTo>
                    <a:lnTo>
                      <a:pt x="823" y="977"/>
                    </a:lnTo>
                    <a:lnTo>
                      <a:pt x="833" y="977"/>
                    </a:lnTo>
                    <a:lnTo>
                      <a:pt x="833" y="973"/>
                    </a:lnTo>
                    <a:lnTo>
                      <a:pt x="841" y="973"/>
                    </a:lnTo>
                    <a:lnTo>
                      <a:pt x="841" y="969"/>
                    </a:lnTo>
                    <a:lnTo>
                      <a:pt x="849" y="969"/>
                    </a:lnTo>
                    <a:lnTo>
                      <a:pt x="849" y="967"/>
                    </a:lnTo>
                    <a:lnTo>
                      <a:pt x="859" y="967"/>
                    </a:lnTo>
                    <a:lnTo>
                      <a:pt x="859" y="963"/>
                    </a:lnTo>
                    <a:lnTo>
                      <a:pt x="863" y="963"/>
                    </a:lnTo>
                    <a:lnTo>
                      <a:pt x="863" y="961"/>
                    </a:lnTo>
                    <a:lnTo>
                      <a:pt x="871" y="961"/>
                    </a:lnTo>
                    <a:lnTo>
                      <a:pt x="871" y="959"/>
                    </a:lnTo>
                    <a:lnTo>
                      <a:pt x="877" y="959"/>
                    </a:lnTo>
                    <a:lnTo>
                      <a:pt x="877" y="955"/>
                    </a:lnTo>
                    <a:lnTo>
                      <a:pt x="883" y="955"/>
                    </a:lnTo>
                    <a:lnTo>
                      <a:pt x="883" y="951"/>
                    </a:lnTo>
                    <a:lnTo>
                      <a:pt x="887" y="951"/>
                    </a:lnTo>
                    <a:lnTo>
                      <a:pt x="887" y="947"/>
                    </a:lnTo>
                    <a:lnTo>
                      <a:pt x="895" y="947"/>
                    </a:lnTo>
                    <a:lnTo>
                      <a:pt x="895" y="943"/>
                    </a:lnTo>
                    <a:lnTo>
                      <a:pt x="903" y="943"/>
                    </a:lnTo>
                    <a:lnTo>
                      <a:pt x="903" y="938"/>
                    </a:lnTo>
                    <a:lnTo>
                      <a:pt x="917" y="938"/>
                    </a:lnTo>
                    <a:lnTo>
                      <a:pt x="917" y="934"/>
                    </a:lnTo>
                    <a:lnTo>
                      <a:pt x="923" y="934"/>
                    </a:lnTo>
                    <a:lnTo>
                      <a:pt x="923" y="928"/>
                    </a:lnTo>
                    <a:lnTo>
                      <a:pt x="927" y="928"/>
                    </a:lnTo>
                    <a:lnTo>
                      <a:pt x="927" y="924"/>
                    </a:lnTo>
                    <a:lnTo>
                      <a:pt x="935" y="924"/>
                    </a:lnTo>
                    <a:lnTo>
                      <a:pt x="935" y="920"/>
                    </a:lnTo>
                    <a:lnTo>
                      <a:pt x="939" y="920"/>
                    </a:lnTo>
                    <a:lnTo>
                      <a:pt x="939" y="918"/>
                    </a:lnTo>
                    <a:lnTo>
                      <a:pt x="947" y="918"/>
                    </a:lnTo>
                    <a:lnTo>
                      <a:pt x="947" y="914"/>
                    </a:lnTo>
                    <a:lnTo>
                      <a:pt x="951" y="914"/>
                    </a:lnTo>
                    <a:lnTo>
                      <a:pt x="951" y="908"/>
                    </a:lnTo>
                    <a:lnTo>
                      <a:pt x="957" y="908"/>
                    </a:lnTo>
                    <a:lnTo>
                      <a:pt x="957" y="906"/>
                    </a:lnTo>
                    <a:lnTo>
                      <a:pt x="967" y="906"/>
                    </a:lnTo>
                    <a:lnTo>
                      <a:pt x="967" y="902"/>
                    </a:lnTo>
                    <a:lnTo>
                      <a:pt x="971" y="902"/>
                    </a:lnTo>
                    <a:lnTo>
                      <a:pt x="971" y="900"/>
                    </a:lnTo>
                    <a:lnTo>
                      <a:pt x="985" y="900"/>
                    </a:lnTo>
                    <a:lnTo>
                      <a:pt x="985" y="896"/>
                    </a:lnTo>
                    <a:lnTo>
                      <a:pt x="993" y="896"/>
                    </a:lnTo>
                    <a:lnTo>
                      <a:pt x="993" y="892"/>
                    </a:lnTo>
                    <a:lnTo>
                      <a:pt x="1003" y="892"/>
                    </a:lnTo>
                    <a:lnTo>
                      <a:pt x="1003" y="888"/>
                    </a:lnTo>
                    <a:lnTo>
                      <a:pt x="1022" y="888"/>
                    </a:lnTo>
                    <a:lnTo>
                      <a:pt x="1022" y="886"/>
                    </a:lnTo>
                    <a:lnTo>
                      <a:pt x="1028" y="886"/>
                    </a:lnTo>
                    <a:lnTo>
                      <a:pt x="1028" y="882"/>
                    </a:lnTo>
                    <a:lnTo>
                      <a:pt x="1036" y="882"/>
                    </a:lnTo>
                    <a:lnTo>
                      <a:pt x="1036" y="878"/>
                    </a:lnTo>
                    <a:lnTo>
                      <a:pt x="1048" y="878"/>
                    </a:lnTo>
                    <a:lnTo>
                      <a:pt x="1048" y="876"/>
                    </a:lnTo>
                    <a:lnTo>
                      <a:pt x="1064" y="876"/>
                    </a:lnTo>
                    <a:lnTo>
                      <a:pt x="1064" y="874"/>
                    </a:lnTo>
                    <a:lnTo>
                      <a:pt x="1074" y="874"/>
                    </a:lnTo>
                    <a:lnTo>
                      <a:pt x="1074" y="870"/>
                    </a:lnTo>
                    <a:lnTo>
                      <a:pt x="1080" y="870"/>
                    </a:lnTo>
                    <a:lnTo>
                      <a:pt x="1080" y="866"/>
                    </a:lnTo>
                    <a:lnTo>
                      <a:pt x="1088" y="866"/>
                    </a:lnTo>
                    <a:lnTo>
                      <a:pt x="1088" y="862"/>
                    </a:lnTo>
                    <a:lnTo>
                      <a:pt x="1094" y="862"/>
                    </a:lnTo>
                    <a:lnTo>
                      <a:pt x="1094" y="858"/>
                    </a:lnTo>
                    <a:lnTo>
                      <a:pt x="1104" y="858"/>
                    </a:lnTo>
                    <a:lnTo>
                      <a:pt x="1104" y="852"/>
                    </a:lnTo>
                    <a:lnTo>
                      <a:pt x="1112" y="852"/>
                    </a:lnTo>
                    <a:lnTo>
                      <a:pt x="1112" y="848"/>
                    </a:lnTo>
                    <a:lnTo>
                      <a:pt x="1120" y="848"/>
                    </a:lnTo>
                    <a:lnTo>
                      <a:pt x="1120" y="842"/>
                    </a:lnTo>
                    <a:lnTo>
                      <a:pt x="1124" y="842"/>
                    </a:lnTo>
                    <a:lnTo>
                      <a:pt x="1124" y="834"/>
                    </a:lnTo>
                    <a:lnTo>
                      <a:pt x="1128" y="834"/>
                    </a:lnTo>
                    <a:lnTo>
                      <a:pt x="1128" y="830"/>
                    </a:lnTo>
                    <a:lnTo>
                      <a:pt x="1136" y="830"/>
                    </a:lnTo>
                    <a:lnTo>
                      <a:pt x="1136" y="826"/>
                    </a:lnTo>
                    <a:lnTo>
                      <a:pt x="1146" y="826"/>
                    </a:lnTo>
                    <a:lnTo>
                      <a:pt x="1146" y="814"/>
                    </a:lnTo>
                    <a:lnTo>
                      <a:pt x="1150" y="814"/>
                    </a:lnTo>
                    <a:lnTo>
                      <a:pt x="1150" y="810"/>
                    </a:lnTo>
                    <a:lnTo>
                      <a:pt x="1156" y="810"/>
                    </a:lnTo>
                    <a:lnTo>
                      <a:pt x="1156" y="806"/>
                    </a:lnTo>
                    <a:lnTo>
                      <a:pt x="1166" y="806"/>
                    </a:lnTo>
                    <a:lnTo>
                      <a:pt x="1166" y="802"/>
                    </a:lnTo>
                    <a:lnTo>
                      <a:pt x="1174" y="802"/>
                    </a:lnTo>
                    <a:lnTo>
                      <a:pt x="1174" y="798"/>
                    </a:lnTo>
                    <a:lnTo>
                      <a:pt x="1196" y="798"/>
                    </a:lnTo>
                    <a:lnTo>
                      <a:pt x="1202" y="798"/>
                    </a:lnTo>
                    <a:lnTo>
                      <a:pt x="1202" y="792"/>
                    </a:lnTo>
                    <a:lnTo>
                      <a:pt x="1210" y="792"/>
                    </a:lnTo>
                    <a:lnTo>
                      <a:pt x="1210" y="788"/>
                    </a:lnTo>
                    <a:lnTo>
                      <a:pt x="1218" y="788"/>
                    </a:lnTo>
                    <a:lnTo>
                      <a:pt x="1218" y="776"/>
                    </a:lnTo>
                    <a:lnTo>
                      <a:pt x="1224" y="776"/>
                    </a:lnTo>
                    <a:lnTo>
                      <a:pt x="1224" y="772"/>
                    </a:lnTo>
                    <a:lnTo>
                      <a:pt x="1232" y="772"/>
                    </a:lnTo>
                    <a:lnTo>
                      <a:pt x="1232" y="768"/>
                    </a:lnTo>
                    <a:lnTo>
                      <a:pt x="1238" y="768"/>
                    </a:lnTo>
                    <a:lnTo>
                      <a:pt x="1238" y="764"/>
                    </a:lnTo>
                    <a:lnTo>
                      <a:pt x="1254" y="764"/>
                    </a:lnTo>
                    <a:lnTo>
                      <a:pt x="1260" y="764"/>
                    </a:lnTo>
                    <a:lnTo>
                      <a:pt x="1260" y="762"/>
                    </a:lnTo>
                    <a:lnTo>
                      <a:pt x="1268" y="762"/>
                    </a:lnTo>
                    <a:lnTo>
                      <a:pt x="1268" y="752"/>
                    </a:lnTo>
                    <a:lnTo>
                      <a:pt x="1282" y="752"/>
                    </a:lnTo>
                    <a:lnTo>
                      <a:pt x="1286" y="752"/>
                    </a:lnTo>
                    <a:lnTo>
                      <a:pt x="1290" y="752"/>
                    </a:lnTo>
                    <a:lnTo>
                      <a:pt x="1290" y="750"/>
                    </a:lnTo>
                    <a:lnTo>
                      <a:pt x="1296" y="750"/>
                    </a:lnTo>
                    <a:lnTo>
                      <a:pt x="1296" y="748"/>
                    </a:lnTo>
                    <a:lnTo>
                      <a:pt x="1302" y="748"/>
                    </a:lnTo>
                    <a:lnTo>
                      <a:pt x="1302" y="746"/>
                    </a:lnTo>
                    <a:lnTo>
                      <a:pt x="1310" y="746"/>
                    </a:lnTo>
                    <a:lnTo>
                      <a:pt x="1310" y="742"/>
                    </a:lnTo>
                    <a:lnTo>
                      <a:pt x="1314" y="742"/>
                    </a:lnTo>
                    <a:lnTo>
                      <a:pt x="1314" y="738"/>
                    </a:lnTo>
                    <a:lnTo>
                      <a:pt x="1319" y="738"/>
                    </a:lnTo>
                    <a:lnTo>
                      <a:pt x="1319" y="734"/>
                    </a:lnTo>
                    <a:lnTo>
                      <a:pt x="1325" y="734"/>
                    </a:lnTo>
                    <a:lnTo>
                      <a:pt x="1325" y="728"/>
                    </a:lnTo>
                    <a:lnTo>
                      <a:pt x="1331" y="728"/>
                    </a:lnTo>
                    <a:lnTo>
                      <a:pt x="1331" y="723"/>
                    </a:lnTo>
                    <a:lnTo>
                      <a:pt x="1337" y="723"/>
                    </a:lnTo>
                    <a:lnTo>
                      <a:pt x="1337" y="719"/>
                    </a:lnTo>
                    <a:lnTo>
                      <a:pt x="1343" y="719"/>
                    </a:lnTo>
                    <a:lnTo>
                      <a:pt x="1343" y="713"/>
                    </a:lnTo>
                    <a:lnTo>
                      <a:pt x="1349" y="713"/>
                    </a:lnTo>
                    <a:lnTo>
                      <a:pt x="1349" y="709"/>
                    </a:lnTo>
                    <a:lnTo>
                      <a:pt x="1357" y="709"/>
                    </a:lnTo>
                    <a:lnTo>
                      <a:pt x="1357" y="707"/>
                    </a:lnTo>
                    <a:lnTo>
                      <a:pt x="1367" y="707"/>
                    </a:lnTo>
                    <a:lnTo>
                      <a:pt x="1367" y="705"/>
                    </a:lnTo>
                    <a:lnTo>
                      <a:pt x="1375" y="705"/>
                    </a:lnTo>
                    <a:lnTo>
                      <a:pt x="1375" y="703"/>
                    </a:lnTo>
                    <a:lnTo>
                      <a:pt x="1379" y="703"/>
                    </a:lnTo>
                    <a:lnTo>
                      <a:pt x="1379" y="699"/>
                    </a:lnTo>
                    <a:lnTo>
                      <a:pt x="1385" y="699"/>
                    </a:lnTo>
                    <a:lnTo>
                      <a:pt x="1385" y="697"/>
                    </a:lnTo>
                    <a:lnTo>
                      <a:pt x="1391" y="697"/>
                    </a:lnTo>
                    <a:lnTo>
                      <a:pt x="1391" y="693"/>
                    </a:lnTo>
                    <a:lnTo>
                      <a:pt x="1397" y="693"/>
                    </a:lnTo>
                    <a:lnTo>
                      <a:pt x="1397" y="689"/>
                    </a:lnTo>
                    <a:lnTo>
                      <a:pt x="1401" y="689"/>
                    </a:lnTo>
                    <a:lnTo>
                      <a:pt x="1401" y="687"/>
                    </a:lnTo>
                    <a:lnTo>
                      <a:pt x="1409" y="687"/>
                    </a:lnTo>
                    <a:lnTo>
                      <a:pt x="1409" y="683"/>
                    </a:lnTo>
                    <a:lnTo>
                      <a:pt x="1415" y="683"/>
                    </a:lnTo>
                    <a:lnTo>
                      <a:pt x="1415" y="679"/>
                    </a:lnTo>
                    <a:lnTo>
                      <a:pt x="1423" y="679"/>
                    </a:lnTo>
                    <a:lnTo>
                      <a:pt x="1423" y="675"/>
                    </a:lnTo>
                    <a:lnTo>
                      <a:pt x="1427" y="675"/>
                    </a:lnTo>
                    <a:lnTo>
                      <a:pt x="1427" y="673"/>
                    </a:lnTo>
                    <a:lnTo>
                      <a:pt x="1435" y="673"/>
                    </a:lnTo>
                    <a:lnTo>
                      <a:pt x="1435" y="671"/>
                    </a:lnTo>
                    <a:lnTo>
                      <a:pt x="1439" y="671"/>
                    </a:lnTo>
                    <a:lnTo>
                      <a:pt x="1439" y="667"/>
                    </a:lnTo>
                    <a:lnTo>
                      <a:pt x="1443" y="667"/>
                    </a:lnTo>
                    <a:lnTo>
                      <a:pt x="1443" y="663"/>
                    </a:lnTo>
                    <a:lnTo>
                      <a:pt x="1445" y="663"/>
                    </a:lnTo>
                    <a:lnTo>
                      <a:pt x="1445" y="659"/>
                    </a:lnTo>
                    <a:lnTo>
                      <a:pt x="1451" y="659"/>
                    </a:lnTo>
                    <a:lnTo>
                      <a:pt x="1451" y="655"/>
                    </a:lnTo>
                    <a:lnTo>
                      <a:pt x="1459" y="655"/>
                    </a:lnTo>
                    <a:lnTo>
                      <a:pt x="1459" y="651"/>
                    </a:lnTo>
                    <a:lnTo>
                      <a:pt x="1467" y="651"/>
                    </a:lnTo>
                    <a:lnTo>
                      <a:pt x="1467" y="649"/>
                    </a:lnTo>
                    <a:lnTo>
                      <a:pt x="1477" y="649"/>
                    </a:lnTo>
                    <a:lnTo>
                      <a:pt x="1477" y="645"/>
                    </a:lnTo>
                    <a:lnTo>
                      <a:pt x="1483" y="645"/>
                    </a:lnTo>
                    <a:lnTo>
                      <a:pt x="1483" y="643"/>
                    </a:lnTo>
                    <a:lnTo>
                      <a:pt x="1489" y="643"/>
                    </a:lnTo>
                    <a:lnTo>
                      <a:pt x="1489" y="639"/>
                    </a:lnTo>
                    <a:lnTo>
                      <a:pt x="1495" y="639"/>
                    </a:lnTo>
                    <a:lnTo>
                      <a:pt x="1495" y="635"/>
                    </a:lnTo>
                    <a:lnTo>
                      <a:pt x="1499" y="635"/>
                    </a:lnTo>
                    <a:lnTo>
                      <a:pt x="1499" y="633"/>
                    </a:lnTo>
                    <a:lnTo>
                      <a:pt x="1503" y="633"/>
                    </a:lnTo>
                    <a:lnTo>
                      <a:pt x="1503" y="627"/>
                    </a:lnTo>
                    <a:lnTo>
                      <a:pt x="1507" y="627"/>
                    </a:lnTo>
                    <a:lnTo>
                      <a:pt x="1507" y="623"/>
                    </a:lnTo>
                    <a:lnTo>
                      <a:pt x="1517" y="623"/>
                    </a:lnTo>
                    <a:lnTo>
                      <a:pt x="1517" y="619"/>
                    </a:lnTo>
                    <a:lnTo>
                      <a:pt x="1525" y="619"/>
                    </a:lnTo>
                    <a:lnTo>
                      <a:pt x="1525" y="617"/>
                    </a:lnTo>
                    <a:lnTo>
                      <a:pt x="1533" y="617"/>
                    </a:lnTo>
                    <a:lnTo>
                      <a:pt x="1533" y="613"/>
                    </a:lnTo>
                    <a:lnTo>
                      <a:pt x="1541" y="613"/>
                    </a:lnTo>
                    <a:lnTo>
                      <a:pt x="1541" y="607"/>
                    </a:lnTo>
                    <a:lnTo>
                      <a:pt x="1545" y="607"/>
                    </a:lnTo>
                    <a:lnTo>
                      <a:pt x="1545" y="603"/>
                    </a:lnTo>
                    <a:lnTo>
                      <a:pt x="1545" y="595"/>
                    </a:lnTo>
                    <a:lnTo>
                      <a:pt x="1553" y="595"/>
                    </a:lnTo>
                    <a:lnTo>
                      <a:pt x="1553" y="593"/>
                    </a:lnTo>
                    <a:lnTo>
                      <a:pt x="1557" y="593"/>
                    </a:lnTo>
                    <a:lnTo>
                      <a:pt x="1557" y="589"/>
                    </a:lnTo>
                    <a:lnTo>
                      <a:pt x="1565" y="589"/>
                    </a:lnTo>
                    <a:lnTo>
                      <a:pt x="1565" y="585"/>
                    </a:lnTo>
                    <a:lnTo>
                      <a:pt x="1567" y="585"/>
                    </a:lnTo>
                    <a:lnTo>
                      <a:pt x="1567" y="579"/>
                    </a:lnTo>
                    <a:lnTo>
                      <a:pt x="1573" y="579"/>
                    </a:lnTo>
                    <a:lnTo>
                      <a:pt x="1573" y="575"/>
                    </a:lnTo>
                    <a:lnTo>
                      <a:pt x="1581" y="575"/>
                    </a:lnTo>
                    <a:lnTo>
                      <a:pt x="1581" y="571"/>
                    </a:lnTo>
                    <a:lnTo>
                      <a:pt x="1587" y="571"/>
                    </a:lnTo>
                    <a:lnTo>
                      <a:pt x="1587" y="565"/>
                    </a:lnTo>
                    <a:lnTo>
                      <a:pt x="1591" y="565"/>
                    </a:lnTo>
                    <a:lnTo>
                      <a:pt x="1591" y="559"/>
                    </a:lnTo>
                    <a:lnTo>
                      <a:pt x="1595" y="559"/>
                    </a:lnTo>
                    <a:lnTo>
                      <a:pt x="1595" y="551"/>
                    </a:lnTo>
                    <a:lnTo>
                      <a:pt x="1599" y="551"/>
                    </a:lnTo>
                    <a:lnTo>
                      <a:pt x="1599" y="547"/>
                    </a:lnTo>
                    <a:lnTo>
                      <a:pt x="1605" y="547"/>
                    </a:lnTo>
                    <a:lnTo>
                      <a:pt x="1605" y="541"/>
                    </a:lnTo>
                    <a:lnTo>
                      <a:pt x="1614" y="541"/>
                    </a:lnTo>
                    <a:lnTo>
                      <a:pt x="1614" y="539"/>
                    </a:lnTo>
                    <a:lnTo>
                      <a:pt x="1628" y="539"/>
                    </a:lnTo>
                    <a:lnTo>
                      <a:pt x="1628" y="535"/>
                    </a:lnTo>
                    <a:lnTo>
                      <a:pt x="1634" y="535"/>
                    </a:lnTo>
                    <a:lnTo>
                      <a:pt x="1634" y="533"/>
                    </a:lnTo>
                    <a:lnTo>
                      <a:pt x="1640" y="533"/>
                    </a:lnTo>
                    <a:lnTo>
                      <a:pt x="1640" y="529"/>
                    </a:lnTo>
                    <a:lnTo>
                      <a:pt x="1660" y="529"/>
                    </a:lnTo>
                    <a:lnTo>
                      <a:pt x="1660" y="527"/>
                    </a:lnTo>
                    <a:lnTo>
                      <a:pt x="1666" y="527"/>
                    </a:lnTo>
                    <a:lnTo>
                      <a:pt x="1666" y="523"/>
                    </a:lnTo>
                    <a:lnTo>
                      <a:pt x="1676" y="523"/>
                    </a:lnTo>
                    <a:lnTo>
                      <a:pt x="1676" y="519"/>
                    </a:lnTo>
                    <a:lnTo>
                      <a:pt x="1680" y="519"/>
                    </a:lnTo>
                    <a:lnTo>
                      <a:pt x="1680" y="515"/>
                    </a:lnTo>
                    <a:lnTo>
                      <a:pt x="1690" y="515"/>
                    </a:lnTo>
                    <a:lnTo>
                      <a:pt x="1690" y="508"/>
                    </a:lnTo>
                    <a:lnTo>
                      <a:pt x="1698" y="508"/>
                    </a:lnTo>
                    <a:lnTo>
                      <a:pt x="1698" y="504"/>
                    </a:lnTo>
                    <a:lnTo>
                      <a:pt x="1704" y="504"/>
                    </a:lnTo>
                    <a:lnTo>
                      <a:pt x="1704" y="500"/>
                    </a:lnTo>
                    <a:lnTo>
                      <a:pt x="1712" y="500"/>
                    </a:lnTo>
                    <a:lnTo>
                      <a:pt x="1712" y="494"/>
                    </a:lnTo>
                    <a:lnTo>
                      <a:pt x="1718" y="494"/>
                    </a:lnTo>
                    <a:lnTo>
                      <a:pt x="1718" y="490"/>
                    </a:lnTo>
                    <a:lnTo>
                      <a:pt x="1724" y="490"/>
                    </a:lnTo>
                    <a:lnTo>
                      <a:pt x="1724" y="484"/>
                    </a:lnTo>
                    <a:lnTo>
                      <a:pt x="1728" y="484"/>
                    </a:lnTo>
                    <a:lnTo>
                      <a:pt x="1728" y="480"/>
                    </a:lnTo>
                    <a:lnTo>
                      <a:pt x="1736" y="480"/>
                    </a:lnTo>
                    <a:lnTo>
                      <a:pt x="1736" y="476"/>
                    </a:lnTo>
                    <a:lnTo>
                      <a:pt x="1742" y="476"/>
                    </a:lnTo>
                    <a:lnTo>
                      <a:pt x="1742" y="472"/>
                    </a:lnTo>
                    <a:lnTo>
                      <a:pt x="1752" y="472"/>
                    </a:lnTo>
                    <a:lnTo>
                      <a:pt x="1752" y="470"/>
                    </a:lnTo>
                    <a:lnTo>
                      <a:pt x="1760" y="470"/>
                    </a:lnTo>
                    <a:lnTo>
                      <a:pt x="1760" y="464"/>
                    </a:lnTo>
                    <a:lnTo>
                      <a:pt x="1762" y="464"/>
                    </a:lnTo>
                    <a:lnTo>
                      <a:pt x="1762" y="460"/>
                    </a:lnTo>
                    <a:lnTo>
                      <a:pt x="1766" y="460"/>
                    </a:lnTo>
                    <a:lnTo>
                      <a:pt x="1766" y="454"/>
                    </a:lnTo>
                    <a:lnTo>
                      <a:pt x="1770" y="454"/>
                    </a:lnTo>
                    <a:lnTo>
                      <a:pt x="1770" y="450"/>
                    </a:lnTo>
                    <a:lnTo>
                      <a:pt x="1784" y="450"/>
                    </a:lnTo>
                    <a:lnTo>
                      <a:pt x="1784" y="448"/>
                    </a:lnTo>
                    <a:lnTo>
                      <a:pt x="1790" y="448"/>
                    </a:lnTo>
                    <a:lnTo>
                      <a:pt x="1790" y="444"/>
                    </a:lnTo>
                    <a:lnTo>
                      <a:pt x="1794" y="444"/>
                    </a:lnTo>
                    <a:lnTo>
                      <a:pt x="1794" y="440"/>
                    </a:lnTo>
                    <a:lnTo>
                      <a:pt x="1796" y="440"/>
                    </a:lnTo>
                    <a:lnTo>
                      <a:pt x="1796" y="436"/>
                    </a:lnTo>
                    <a:lnTo>
                      <a:pt x="1802" y="436"/>
                    </a:lnTo>
                    <a:lnTo>
                      <a:pt x="1802" y="434"/>
                    </a:lnTo>
                    <a:lnTo>
                      <a:pt x="1806" y="434"/>
                    </a:lnTo>
                    <a:lnTo>
                      <a:pt x="1806" y="430"/>
                    </a:lnTo>
                    <a:lnTo>
                      <a:pt x="1812" y="430"/>
                    </a:lnTo>
                    <a:lnTo>
                      <a:pt x="1812" y="428"/>
                    </a:lnTo>
                    <a:lnTo>
                      <a:pt x="1824" y="428"/>
                    </a:lnTo>
                    <a:lnTo>
                      <a:pt x="1824" y="426"/>
                    </a:lnTo>
                    <a:lnTo>
                      <a:pt x="1834" y="426"/>
                    </a:lnTo>
                    <a:lnTo>
                      <a:pt x="1834" y="424"/>
                    </a:lnTo>
                    <a:lnTo>
                      <a:pt x="1844" y="424"/>
                    </a:lnTo>
                    <a:lnTo>
                      <a:pt x="1844" y="422"/>
                    </a:lnTo>
                    <a:lnTo>
                      <a:pt x="1850" y="422"/>
                    </a:lnTo>
                    <a:lnTo>
                      <a:pt x="1850" y="418"/>
                    </a:lnTo>
                    <a:lnTo>
                      <a:pt x="1854" y="418"/>
                    </a:lnTo>
                    <a:lnTo>
                      <a:pt x="1854" y="414"/>
                    </a:lnTo>
                    <a:lnTo>
                      <a:pt x="1862" y="414"/>
                    </a:lnTo>
                    <a:lnTo>
                      <a:pt x="1862" y="412"/>
                    </a:lnTo>
                    <a:lnTo>
                      <a:pt x="1906" y="412"/>
                    </a:lnTo>
                    <a:lnTo>
                      <a:pt x="1906" y="408"/>
                    </a:lnTo>
                    <a:lnTo>
                      <a:pt x="1911" y="408"/>
                    </a:lnTo>
                    <a:lnTo>
                      <a:pt x="1911" y="406"/>
                    </a:lnTo>
                    <a:lnTo>
                      <a:pt x="1921" y="406"/>
                    </a:lnTo>
                    <a:lnTo>
                      <a:pt x="1921" y="404"/>
                    </a:lnTo>
                    <a:lnTo>
                      <a:pt x="1929" y="404"/>
                    </a:lnTo>
                    <a:lnTo>
                      <a:pt x="1929" y="400"/>
                    </a:lnTo>
                    <a:lnTo>
                      <a:pt x="1935" y="400"/>
                    </a:lnTo>
                    <a:lnTo>
                      <a:pt x="1935" y="396"/>
                    </a:lnTo>
                    <a:lnTo>
                      <a:pt x="1945" y="396"/>
                    </a:lnTo>
                    <a:lnTo>
                      <a:pt x="1945" y="390"/>
                    </a:lnTo>
                    <a:lnTo>
                      <a:pt x="1951" y="390"/>
                    </a:lnTo>
                    <a:lnTo>
                      <a:pt x="1951" y="388"/>
                    </a:lnTo>
                    <a:lnTo>
                      <a:pt x="1957" y="388"/>
                    </a:lnTo>
                    <a:lnTo>
                      <a:pt x="1957" y="382"/>
                    </a:lnTo>
                    <a:lnTo>
                      <a:pt x="1963" y="382"/>
                    </a:lnTo>
                    <a:lnTo>
                      <a:pt x="1963" y="378"/>
                    </a:lnTo>
                    <a:lnTo>
                      <a:pt x="1971" y="378"/>
                    </a:lnTo>
                    <a:lnTo>
                      <a:pt x="1971" y="374"/>
                    </a:lnTo>
                    <a:lnTo>
                      <a:pt x="1979" y="374"/>
                    </a:lnTo>
                    <a:lnTo>
                      <a:pt x="1979" y="372"/>
                    </a:lnTo>
                    <a:lnTo>
                      <a:pt x="1989" y="372"/>
                    </a:lnTo>
                    <a:lnTo>
                      <a:pt x="1989" y="368"/>
                    </a:lnTo>
                    <a:lnTo>
                      <a:pt x="1997" y="368"/>
                    </a:lnTo>
                    <a:lnTo>
                      <a:pt x="1997" y="364"/>
                    </a:lnTo>
                    <a:lnTo>
                      <a:pt x="2005" y="364"/>
                    </a:lnTo>
                    <a:lnTo>
                      <a:pt x="2005" y="362"/>
                    </a:lnTo>
                    <a:lnTo>
                      <a:pt x="2015" y="362"/>
                    </a:lnTo>
                    <a:lnTo>
                      <a:pt x="2015" y="356"/>
                    </a:lnTo>
                    <a:lnTo>
                      <a:pt x="2019" y="356"/>
                    </a:lnTo>
                    <a:lnTo>
                      <a:pt x="2019" y="352"/>
                    </a:lnTo>
                    <a:lnTo>
                      <a:pt x="2027" y="352"/>
                    </a:lnTo>
                    <a:lnTo>
                      <a:pt x="2027" y="348"/>
                    </a:lnTo>
                    <a:lnTo>
                      <a:pt x="2033" y="348"/>
                    </a:lnTo>
                    <a:lnTo>
                      <a:pt x="2033" y="344"/>
                    </a:lnTo>
                    <a:lnTo>
                      <a:pt x="2041" y="344"/>
                    </a:lnTo>
                    <a:lnTo>
                      <a:pt x="2041" y="342"/>
                    </a:lnTo>
                    <a:lnTo>
                      <a:pt x="2045" y="342"/>
                    </a:lnTo>
                    <a:lnTo>
                      <a:pt x="2045" y="338"/>
                    </a:lnTo>
                    <a:lnTo>
                      <a:pt x="2051" y="338"/>
                    </a:lnTo>
                    <a:lnTo>
                      <a:pt x="2051" y="334"/>
                    </a:lnTo>
                    <a:lnTo>
                      <a:pt x="2059" y="334"/>
                    </a:lnTo>
                    <a:lnTo>
                      <a:pt x="2059" y="330"/>
                    </a:lnTo>
                    <a:lnTo>
                      <a:pt x="2065" y="330"/>
                    </a:lnTo>
                    <a:lnTo>
                      <a:pt x="2065" y="328"/>
                    </a:lnTo>
                    <a:lnTo>
                      <a:pt x="2069" y="328"/>
                    </a:lnTo>
                    <a:lnTo>
                      <a:pt x="2069" y="324"/>
                    </a:lnTo>
                    <a:lnTo>
                      <a:pt x="2075" y="324"/>
                    </a:lnTo>
                    <a:lnTo>
                      <a:pt x="2075" y="318"/>
                    </a:lnTo>
                    <a:lnTo>
                      <a:pt x="2081" y="318"/>
                    </a:lnTo>
                    <a:lnTo>
                      <a:pt x="2081" y="314"/>
                    </a:lnTo>
                    <a:lnTo>
                      <a:pt x="2085" y="314"/>
                    </a:lnTo>
                    <a:lnTo>
                      <a:pt x="2085" y="312"/>
                    </a:lnTo>
                    <a:lnTo>
                      <a:pt x="2095" y="312"/>
                    </a:lnTo>
                    <a:lnTo>
                      <a:pt x="2095" y="308"/>
                    </a:lnTo>
                    <a:lnTo>
                      <a:pt x="2105" y="308"/>
                    </a:lnTo>
                    <a:lnTo>
                      <a:pt x="2105" y="306"/>
                    </a:lnTo>
                    <a:lnTo>
                      <a:pt x="2111" y="306"/>
                    </a:lnTo>
                    <a:lnTo>
                      <a:pt x="2111" y="302"/>
                    </a:lnTo>
                    <a:lnTo>
                      <a:pt x="2137" y="302"/>
                    </a:lnTo>
                    <a:lnTo>
                      <a:pt x="2137" y="298"/>
                    </a:lnTo>
                    <a:lnTo>
                      <a:pt x="2139" y="298"/>
                    </a:lnTo>
                    <a:lnTo>
                      <a:pt x="2139" y="293"/>
                    </a:lnTo>
                    <a:lnTo>
                      <a:pt x="2143" y="293"/>
                    </a:lnTo>
                    <a:lnTo>
                      <a:pt x="2143" y="289"/>
                    </a:lnTo>
                    <a:lnTo>
                      <a:pt x="2157" y="289"/>
                    </a:lnTo>
                    <a:lnTo>
                      <a:pt x="2157" y="285"/>
                    </a:lnTo>
                    <a:lnTo>
                      <a:pt x="2163" y="285"/>
                    </a:lnTo>
                    <a:lnTo>
                      <a:pt x="2163" y="283"/>
                    </a:lnTo>
                    <a:lnTo>
                      <a:pt x="2183" y="283"/>
                    </a:lnTo>
                    <a:lnTo>
                      <a:pt x="2183" y="279"/>
                    </a:lnTo>
                    <a:lnTo>
                      <a:pt x="2193" y="279"/>
                    </a:lnTo>
                    <a:lnTo>
                      <a:pt x="2193" y="277"/>
                    </a:lnTo>
                    <a:lnTo>
                      <a:pt x="2201" y="277"/>
                    </a:lnTo>
                    <a:lnTo>
                      <a:pt x="2201" y="273"/>
                    </a:lnTo>
                    <a:lnTo>
                      <a:pt x="2205" y="273"/>
                    </a:lnTo>
                    <a:lnTo>
                      <a:pt x="2205" y="271"/>
                    </a:lnTo>
                    <a:lnTo>
                      <a:pt x="2212" y="271"/>
                    </a:lnTo>
                    <a:lnTo>
                      <a:pt x="2212" y="267"/>
                    </a:lnTo>
                    <a:lnTo>
                      <a:pt x="2222" y="267"/>
                    </a:lnTo>
                    <a:lnTo>
                      <a:pt x="2222" y="263"/>
                    </a:lnTo>
                    <a:lnTo>
                      <a:pt x="2230" y="263"/>
                    </a:lnTo>
                    <a:lnTo>
                      <a:pt x="2230" y="261"/>
                    </a:lnTo>
                    <a:lnTo>
                      <a:pt x="2236" y="261"/>
                    </a:lnTo>
                    <a:lnTo>
                      <a:pt x="2236" y="257"/>
                    </a:lnTo>
                    <a:lnTo>
                      <a:pt x="2242" y="257"/>
                    </a:lnTo>
                    <a:lnTo>
                      <a:pt x="2242" y="255"/>
                    </a:lnTo>
                    <a:lnTo>
                      <a:pt x="2250" y="255"/>
                    </a:lnTo>
                    <a:lnTo>
                      <a:pt x="2250" y="249"/>
                    </a:lnTo>
                    <a:lnTo>
                      <a:pt x="2254" y="249"/>
                    </a:lnTo>
                    <a:lnTo>
                      <a:pt x="2254" y="247"/>
                    </a:lnTo>
                    <a:lnTo>
                      <a:pt x="2262" y="247"/>
                    </a:lnTo>
                    <a:lnTo>
                      <a:pt x="2262" y="243"/>
                    </a:lnTo>
                    <a:lnTo>
                      <a:pt x="2266" y="243"/>
                    </a:lnTo>
                    <a:lnTo>
                      <a:pt x="2266" y="237"/>
                    </a:lnTo>
                    <a:lnTo>
                      <a:pt x="2272" y="237"/>
                    </a:lnTo>
                    <a:lnTo>
                      <a:pt x="2272" y="233"/>
                    </a:lnTo>
                    <a:lnTo>
                      <a:pt x="2278" y="233"/>
                    </a:lnTo>
                    <a:lnTo>
                      <a:pt x="2278" y="231"/>
                    </a:lnTo>
                    <a:lnTo>
                      <a:pt x="2282" y="231"/>
                    </a:lnTo>
                    <a:lnTo>
                      <a:pt x="2282" y="225"/>
                    </a:lnTo>
                    <a:lnTo>
                      <a:pt x="2286" y="225"/>
                    </a:lnTo>
                    <a:lnTo>
                      <a:pt x="2286" y="221"/>
                    </a:lnTo>
                    <a:lnTo>
                      <a:pt x="2296" y="221"/>
                    </a:lnTo>
                    <a:lnTo>
                      <a:pt x="2296" y="219"/>
                    </a:lnTo>
                    <a:lnTo>
                      <a:pt x="2306" y="219"/>
                    </a:lnTo>
                    <a:lnTo>
                      <a:pt x="2306" y="213"/>
                    </a:lnTo>
                    <a:lnTo>
                      <a:pt x="2348" y="213"/>
                    </a:lnTo>
                    <a:lnTo>
                      <a:pt x="2348" y="207"/>
                    </a:lnTo>
                    <a:lnTo>
                      <a:pt x="2352" y="207"/>
                    </a:lnTo>
                    <a:lnTo>
                      <a:pt x="2352" y="205"/>
                    </a:lnTo>
                    <a:lnTo>
                      <a:pt x="2358" y="205"/>
                    </a:lnTo>
                    <a:lnTo>
                      <a:pt x="2358" y="197"/>
                    </a:lnTo>
                    <a:lnTo>
                      <a:pt x="2362" y="197"/>
                    </a:lnTo>
                    <a:lnTo>
                      <a:pt x="2362" y="191"/>
                    </a:lnTo>
                    <a:lnTo>
                      <a:pt x="2366" y="191"/>
                    </a:lnTo>
                    <a:lnTo>
                      <a:pt x="2366" y="185"/>
                    </a:lnTo>
                    <a:lnTo>
                      <a:pt x="2382" y="185"/>
                    </a:lnTo>
                    <a:lnTo>
                      <a:pt x="2382" y="181"/>
                    </a:lnTo>
                    <a:lnTo>
                      <a:pt x="2386" y="181"/>
                    </a:lnTo>
                    <a:lnTo>
                      <a:pt x="2386" y="173"/>
                    </a:lnTo>
                    <a:lnTo>
                      <a:pt x="2388" y="173"/>
                    </a:lnTo>
                    <a:lnTo>
                      <a:pt x="2388" y="161"/>
                    </a:lnTo>
                    <a:lnTo>
                      <a:pt x="2398" y="161"/>
                    </a:lnTo>
                    <a:lnTo>
                      <a:pt x="2398" y="159"/>
                    </a:lnTo>
                    <a:lnTo>
                      <a:pt x="2402" y="159"/>
                    </a:lnTo>
                    <a:lnTo>
                      <a:pt x="2402" y="155"/>
                    </a:lnTo>
                    <a:lnTo>
                      <a:pt x="2412" y="155"/>
                    </a:lnTo>
                    <a:lnTo>
                      <a:pt x="2412" y="145"/>
                    </a:lnTo>
                    <a:lnTo>
                      <a:pt x="2416" y="145"/>
                    </a:lnTo>
                    <a:lnTo>
                      <a:pt x="2416" y="141"/>
                    </a:lnTo>
                    <a:lnTo>
                      <a:pt x="2432" y="141"/>
                    </a:lnTo>
                    <a:lnTo>
                      <a:pt x="2432" y="137"/>
                    </a:lnTo>
                    <a:lnTo>
                      <a:pt x="2436" y="137"/>
                    </a:lnTo>
                    <a:lnTo>
                      <a:pt x="2436" y="133"/>
                    </a:lnTo>
                    <a:lnTo>
                      <a:pt x="2440" y="133"/>
                    </a:lnTo>
                    <a:lnTo>
                      <a:pt x="2440" y="129"/>
                    </a:lnTo>
                    <a:lnTo>
                      <a:pt x="2450" y="129"/>
                    </a:lnTo>
                    <a:lnTo>
                      <a:pt x="2450" y="121"/>
                    </a:lnTo>
                    <a:lnTo>
                      <a:pt x="2454" y="121"/>
                    </a:lnTo>
                    <a:lnTo>
                      <a:pt x="2454" y="111"/>
                    </a:lnTo>
                    <a:lnTo>
                      <a:pt x="2458" y="111"/>
                    </a:lnTo>
                    <a:lnTo>
                      <a:pt x="2458" y="107"/>
                    </a:lnTo>
                    <a:lnTo>
                      <a:pt x="2462" y="107"/>
                    </a:lnTo>
                    <a:lnTo>
                      <a:pt x="2462" y="101"/>
                    </a:lnTo>
                    <a:lnTo>
                      <a:pt x="2468" y="101"/>
                    </a:lnTo>
                    <a:lnTo>
                      <a:pt x="2468" y="95"/>
                    </a:lnTo>
                    <a:lnTo>
                      <a:pt x="2472" y="95"/>
                    </a:lnTo>
                    <a:lnTo>
                      <a:pt x="2472" y="87"/>
                    </a:lnTo>
                    <a:lnTo>
                      <a:pt x="2476" y="87"/>
                    </a:lnTo>
                    <a:lnTo>
                      <a:pt x="2476" y="83"/>
                    </a:lnTo>
                    <a:lnTo>
                      <a:pt x="2482" y="83"/>
                    </a:lnTo>
                    <a:lnTo>
                      <a:pt x="2482" y="81"/>
                    </a:lnTo>
                    <a:lnTo>
                      <a:pt x="2486" y="81"/>
                    </a:lnTo>
                    <a:lnTo>
                      <a:pt x="2486" y="78"/>
                    </a:lnTo>
                    <a:lnTo>
                      <a:pt x="2492" y="78"/>
                    </a:lnTo>
                    <a:lnTo>
                      <a:pt x="2492" y="70"/>
                    </a:lnTo>
                    <a:lnTo>
                      <a:pt x="2498" y="70"/>
                    </a:lnTo>
                    <a:lnTo>
                      <a:pt x="2498" y="68"/>
                    </a:lnTo>
                    <a:lnTo>
                      <a:pt x="2505" y="68"/>
                    </a:lnTo>
                    <a:lnTo>
                      <a:pt x="2505" y="64"/>
                    </a:lnTo>
                    <a:lnTo>
                      <a:pt x="2517" y="64"/>
                    </a:lnTo>
                    <a:lnTo>
                      <a:pt x="2517" y="62"/>
                    </a:lnTo>
                    <a:lnTo>
                      <a:pt x="2529" y="62"/>
                    </a:lnTo>
                    <a:lnTo>
                      <a:pt x="2529" y="58"/>
                    </a:lnTo>
                    <a:lnTo>
                      <a:pt x="2539" y="58"/>
                    </a:lnTo>
                    <a:lnTo>
                      <a:pt x="2539" y="54"/>
                    </a:lnTo>
                    <a:lnTo>
                      <a:pt x="2547" y="54"/>
                    </a:lnTo>
                    <a:lnTo>
                      <a:pt x="2547" y="48"/>
                    </a:lnTo>
                    <a:lnTo>
                      <a:pt x="2553" y="48"/>
                    </a:lnTo>
                    <a:lnTo>
                      <a:pt x="2553" y="46"/>
                    </a:lnTo>
                    <a:lnTo>
                      <a:pt x="2561" y="46"/>
                    </a:lnTo>
                    <a:lnTo>
                      <a:pt x="2561" y="42"/>
                    </a:lnTo>
                    <a:lnTo>
                      <a:pt x="2573" y="42"/>
                    </a:lnTo>
                    <a:lnTo>
                      <a:pt x="2573" y="38"/>
                    </a:lnTo>
                    <a:lnTo>
                      <a:pt x="2579" y="38"/>
                    </a:lnTo>
                    <a:lnTo>
                      <a:pt x="2579" y="34"/>
                    </a:lnTo>
                    <a:lnTo>
                      <a:pt x="2587" y="34"/>
                    </a:lnTo>
                    <a:lnTo>
                      <a:pt x="2587" y="28"/>
                    </a:lnTo>
                    <a:lnTo>
                      <a:pt x="2593" y="28"/>
                    </a:lnTo>
                    <a:lnTo>
                      <a:pt x="2593" y="26"/>
                    </a:lnTo>
                    <a:lnTo>
                      <a:pt x="2611" y="26"/>
                    </a:lnTo>
                    <a:lnTo>
                      <a:pt x="2611" y="20"/>
                    </a:lnTo>
                    <a:lnTo>
                      <a:pt x="2623" y="20"/>
                    </a:lnTo>
                    <a:lnTo>
                      <a:pt x="2623" y="18"/>
                    </a:lnTo>
                    <a:lnTo>
                      <a:pt x="2633" y="18"/>
                    </a:lnTo>
                    <a:lnTo>
                      <a:pt x="2633" y="12"/>
                    </a:lnTo>
                    <a:lnTo>
                      <a:pt x="2635" y="12"/>
                    </a:lnTo>
                    <a:lnTo>
                      <a:pt x="2635" y="6"/>
                    </a:lnTo>
                    <a:lnTo>
                      <a:pt x="2641" y="6"/>
                    </a:lnTo>
                    <a:lnTo>
                      <a:pt x="2641" y="0"/>
                    </a:lnTo>
                    <a:lnTo>
                      <a:pt x="2659" y="0"/>
                    </a:lnTo>
                  </a:path>
                </a:pathLst>
              </a:custGeom>
              <a:noFill/>
              <a:ln w="38100" cap="flat">
                <a:solidFill>
                  <a:srgbClr val="6699FF"/>
                </a:solidFill>
                <a:prstDash val="solid"/>
                <a:bevel/>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800" b="1" dirty="0">
                  <a:solidFill>
                    <a:srgbClr val="000000"/>
                  </a:solidFill>
                  <a:ea typeface="ＭＳ Ｐゴシック" pitchFamily="34" charset="-128"/>
                </a:endParaRPr>
              </a:p>
            </p:txBody>
          </p:sp>
          <p:sp>
            <p:nvSpPr>
              <p:cNvPr id="103" name="Freeform 11"/>
              <p:cNvSpPr>
                <a:spLocks/>
              </p:cNvSpPr>
              <p:nvPr/>
            </p:nvSpPr>
            <p:spPr bwMode="auto">
              <a:xfrm>
                <a:off x="1406166" y="2083462"/>
                <a:ext cx="6655790" cy="3020712"/>
              </a:xfrm>
              <a:custGeom>
                <a:avLst/>
                <a:gdLst>
                  <a:gd name="T0" fmla="*/ 38 w 2663"/>
                  <a:gd name="T1" fmla="*/ 1453 h 1479"/>
                  <a:gd name="T2" fmla="*/ 74 w 2663"/>
                  <a:gd name="T3" fmla="*/ 1425 h 1479"/>
                  <a:gd name="T4" fmla="*/ 139 w 2663"/>
                  <a:gd name="T5" fmla="*/ 1403 h 1479"/>
                  <a:gd name="T6" fmla="*/ 173 w 2663"/>
                  <a:gd name="T7" fmla="*/ 1374 h 1479"/>
                  <a:gd name="T8" fmla="*/ 201 w 2663"/>
                  <a:gd name="T9" fmla="*/ 1346 h 1479"/>
                  <a:gd name="T10" fmla="*/ 243 w 2663"/>
                  <a:gd name="T11" fmla="*/ 1316 h 1479"/>
                  <a:gd name="T12" fmla="*/ 301 w 2663"/>
                  <a:gd name="T13" fmla="*/ 1298 h 1479"/>
                  <a:gd name="T14" fmla="*/ 331 w 2663"/>
                  <a:gd name="T15" fmla="*/ 1262 h 1479"/>
                  <a:gd name="T16" fmla="*/ 379 w 2663"/>
                  <a:gd name="T17" fmla="*/ 1234 h 1479"/>
                  <a:gd name="T18" fmla="*/ 432 w 2663"/>
                  <a:gd name="T19" fmla="*/ 1204 h 1479"/>
                  <a:gd name="T20" fmla="*/ 472 w 2663"/>
                  <a:gd name="T21" fmla="*/ 1182 h 1479"/>
                  <a:gd name="T22" fmla="*/ 508 w 2663"/>
                  <a:gd name="T23" fmla="*/ 1159 h 1479"/>
                  <a:gd name="T24" fmla="*/ 556 w 2663"/>
                  <a:gd name="T25" fmla="*/ 1133 h 1479"/>
                  <a:gd name="T26" fmla="*/ 586 w 2663"/>
                  <a:gd name="T27" fmla="*/ 1107 h 1479"/>
                  <a:gd name="T28" fmla="*/ 630 w 2663"/>
                  <a:gd name="T29" fmla="*/ 1083 h 1479"/>
                  <a:gd name="T30" fmla="*/ 668 w 2663"/>
                  <a:gd name="T31" fmla="*/ 1057 h 1479"/>
                  <a:gd name="T32" fmla="*/ 714 w 2663"/>
                  <a:gd name="T33" fmla="*/ 1031 h 1479"/>
                  <a:gd name="T34" fmla="*/ 757 w 2663"/>
                  <a:gd name="T35" fmla="*/ 1003 h 1479"/>
                  <a:gd name="T36" fmla="*/ 815 w 2663"/>
                  <a:gd name="T37" fmla="*/ 985 h 1479"/>
                  <a:gd name="T38" fmla="*/ 853 w 2663"/>
                  <a:gd name="T39" fmla="*/ 959 h 1479"/>
                  <a:gd name="T40" fmla="*/ 903 w 2663"/>
                  <a:gd name="T41" fmla="*/ 938 h 1479"/>
                  <a:gd name="T42" fmla="*/ 943 w 2663"/>
                  <a:gd name="T43" fmla="*/ 912 h 1479"/>
                  <a:gd name="T44" fmla="*/ 1005 w 2663"/>
                  <a:gd name="T45" fmla="*/ 894 h 1479"/>
                  <a:gd name="T46" fmla="*/ 1068 w 2663"/>
                  <a:gd name="T47" fmla="*/ 874 h 1479"/>
                  <a:gd name="T48" fmla="*/ 1112 w 2663"/>
                  <a:gd name="T49" fmla="*/ 854 h 1479"/>
                  <a:gd name="T50" fmla="*/ 1160 w 2663"/>
                  <a:gd name="T51" fmla="*/ 834 h 1479"/>
                  <a:gd name="T52" fmla="*/ 1200 w 2663"/>
                  <a:gd name="T53" fmla="*/ 814 h 1479"/>
                  <a:gd name="T54" fmla="*/ 1248 w 2663"/>
                  <a:gd name="T55" fmla="*/ 786 h 1479"/>
                  <a:gd name="T56" fmla="*/ 1294 w 2663"/>
                  <a:gd name="T57" fmla="*/ 764 h 1479"/>
                  <a:gd name="T58" fmla="*/ 1316 w 2663"/>
                  <a:gd name="T59" fmla="*/ 733 h 1479"/>
                  <a:gd name="T60" fmla="*/ 1371 w 2663"/>
                  <a:gd name="T61" fmla="*/ 711 h 1479"/>
                  <a:gd name="T62" fmla="*/ 1403 w 2663"/>
                  <a:gd name="T63" fmla="*/ 691 h 1479"/>
                  <a:gd name="T64" fmla="*/ 1441 w 2663"/>
                  <a:gd name="T65" fmla="*/ 673 h 1479"/>
                  <a:gd name="T66" fmla="*/ 1469 w 2663"/>
                  <a:gd name="T67" fmla="*/ 649 h 1479"/>
                  <a:gd name="T68" fmla="*/ 1525 w 2663"/>
                  <a:gd name="T69" fmla="*/ 629 h 1479"/>
                  <a:gd name="T70" fmla="*/ 1573 w 2663"/>
                  <a:gd name="T71" fmla="*/ 609 h 1479"/>
                  <a:gd name="T72" fmla="*/ 1638 w 2663"/>
                  <a:gd name="T73" fmla="*/ 589 h 1479"/>
                  <a:gd name="T74" fmla="*/ 1660 w 2663"/>
                  <a:gd name="T75" fmla="*/ 559 h 1479"/>
                  <a:gd name="T76" fmla="*/ 1704 w 2663"/>
                  <a:gd name="T77" fmla="*/ 543 h 1479"/>
                  <a:gd name="T78" fmla="*/ 1742 w 2663"/>
                  <a:gd name="T79" fmla="*/ 512 h 1479"/>
                  <a:gd name="T80" fmla="*/ 1786 w 2663"/>
                  <a:gd name="T81" fmla="*/ 494 h 1479"/>
                  <a:gd name="T82" fmla="*/ 1810 w 2663"/>
                  <a:gd name="T83" fmla="*/ 470 h 1479"/>
                  <a:gd name="T84" fmla="*/ 1842 w 2663"/>
                  <a:gd name="T85" fmla="*/ 452 h 1479"/>
                  <a:gd name="T86" fmla="*/ 1880 w 2663"/>
                  <a:gd name="T87" fmla="*/ 434 h 1479"/>
                  <a:gd name="T88" fmla="*/ 1939 w 2663"/>
                  <a:gd name="T89" fmla="*/ 406 h 1479"/>
                  <a:gd name="T90" fmla="*/ 1973 w 2663"/>
                  <a:gd name="T91" fmla="*/ 382 h 1479"/>
                  <a:gd name="T92" fmla="*/ 2005 w 2663"/>
                  <a:gd name="T93" fmla="*/ 356 h 1479"/>
                  <a:gd name="T94" fmla="*/ 2035 w 2663"/>
                  <a:gd name="T95" fmla="*/ 332 h 1479"/>
                  <a:gd name="T96" fmla="*/ 2093 w 2663"/>
                  <a:gd name="T97" fmla="*/ 316 h 1479"/>
                  <a:gd name="T98" fmla="*/ 2109 w 2663"/>
                  <a:gd name="T99" fmla="*/ 275 h 1479"/>
                  <a:gd name="T100" fmla="*/ 2151 w 2663"/>
                  <a:gd name="T101" fmla="*/ 255 h 1479"/>
                  <a:gd name="T102" fmla="*/ 2226 w 2663"/>
                  <a:gd name="T103" fmla="*/ 231 h 1479"/>
                  <a:gd name="T104" fmla="*/ 2284 w 2663"/>
                  <a:gd name="T105" fmla="*/ 209 h 1479"/>
                  <a:gd name="T106" fmla="*/ 2342 w 2663"/>
                  <a:gd name="T107" fmla="*/ 183 h 1479"/>
                  <a:gd name="T108" fmla="*/ 2384 w 2663"/>
                  <a:gd name="T109" fmla="*/ 149 h 1479"/>
                  <a:gd name="T110" fmla="*/ 2424 w 2663"/>
                  <a:gd name="T111" fmla="*/ 113 h 1479"/>
                  <a:gd name="T112" fmla="*/ 2470 w 2663"/>
                  <a:gd name="T113" fmla="*/ 94 h 1479"/>
                  <a:gd name="T114" fmla="*/ 2502 w 2663"/>
                  <a:gd name="T115" fmla="*/ 70 h 1479"/>
                  <a:gd name="T116" fmla="*/ 2563 w 2663"/>
                  <a:gd name="T117" fmla="*/ 50 h 1479"/>
                  <a:gd name="T118" fmla="*/ 2639 w 2663"/>
                  <a:gd name="T119" fmla="*/ 18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63" h="1479">
                    <a:moveTo>
                      <a:pt x="0" y="1479"/>
                    </a:moveTo>
                    <a:lnTo>
                      <a:pt x="0" y="1473"/>
                    </a:lnTo>
                    <a:lnTo>
                      <a:pt x="8" y="1473"/>
                    </a:lnTo>
                    <a:lnTo>
                      <a:pt x="8" y="1465"/>
                    </a:lnTo>
                    <a:lnTo>
                      <a:pt x="16" y="1465"/>
                    </a:lnTo>
                    <a:lnTo>
                      <a:pt x="16" y="1459"/>
                    </a:lnTo>
                    <a:lnTo>
                      <a:pt x="30" y="1459"/>
                    </a:lnTo>
                    <a:lnTo>
                      <a:pt x="30" y="1453"/>
                    </a:lnTo>
                    <a:lnTo>
                      <a:pt x="38" y="1453"/>
                    </a:lnTo>
                    <a:lnTo>
                      <a:pt x="38" y="1449"/>
                    </a:lnTo>
                    <a:lnTo>
                      <a:pt x="50" y="1449"/>
                    </a:lnTo>
                    <a:lnTo>
                      <a:pt x="50" y="1443"/>
                    </a:lnTo>
                    <a:lnTo>
                      <a:pt x="60" y="1443"/>
                    </a:lnTo>
                    <a:lnTo>
                      <a:pt x="60" y="1437"/>
                    </a:lnTo>
                    <a:lnTo>
                      <a:pt x="68" y="1437"/>
                    </a:lnTo>
                    <a:lnTo>
                      <a:pt x="68" y="1431"/>
                    </a:lnTo>
                    <a:lnTo>
                      <a:pt x="74" y="1431"/>
                    </a:lnTo>
                    <a:lnTo>
                      <a:pt x="74" y="1425"/>
                    </a:lnTo>
                    <a:lnTo>
                      <a:pt x="84" y="1425"/>
                    </a:lnTo>
                    <a:lnTo>
                      <a:pt x="84" y="1423"/>
                    </a:lnTo>
                    <a:lnTo>
                      <a:pt x="94" y="1423"/>
                    </a:lnTo>
                    <a:lnTo>
                      <a:pt x="94" y="1419"/>
                    </a:lnTo>
                    <a:lnTo>
                      <a:pt x="118" y="1419"/>
                    </a:lnTo>
                    <a:lnTo>
                      <a:pt x="118" y="1411"/>
                    </a:lnTo>
                    <a:lnTo>
                      <a:pt x="126" y="1411"/>
                    </a:lnTo>
                    <a:lnTo>
                      <a:pt x="126" y="1403"/>
                    </a:lnTo>
                    <a:lnTo>
                      <a:pt x="139" y="1403"/>
                    </a:lnTo>
                    <a:lnTo>
                      <a:pt x="139" y="1399"/>
                    </a:lnTo>
                    <a:lnTo>
                      <a:pt x="147" y="1399"/>
                    </a:lnTo>
                    <a:lnTo>
                      <a:pt x="147" y="1395"/>
                    </a:lnTo>
                    <a:lnTo>
                      <a:pt x="159" y="1395"/>
                    </a:lnTo>
                    <a:lnTo>
                      <a:pt x="159" y="1389"/>
                    </a:lnTo>
                    <a:lnTo>
                      <a:pt x="167" y="1389"/>
                    </a:lnTo>
                    <a:lnTo>
                      <a:pt x="167" y="1382"/>
                    </a:lnTo>
                    <a:lnTo>
                      <a:pt x="173" y="1382"/>
                    </a:lnTo>
                    <a:lnTo>
                      <a:pt x="173" y="1374"/>
                    </a:lnTo>
                    <a:lnTo>
                      <a:pt x="177" y="1374"/>
                    </a:lnTo>
                    <a:lnTo>
                      <a:pt x="177" y="1366"/>
                    </a:lnTo>
                    <a:lnTo>
                      <a:pt x="181" y="1366"/>
                    </a:lnTo>
                    <a:lnTo>
                      <a:pt x="181" y="1358"/>
                    </a:lnTo>
                    <a:lnTo>
                      <a:pt x="189" y="1358"/>
                    </a:lnTo>
                    <a:lnTo>
                      <a:pt x="189" y="1354"/>
                    </a:lnTo>
                    <a:lnTo>
                      <a:pt x="197" y="1354"/>
                    </a:lnTo>
                    <a:lnTo>
                      <a:pt x="197" y="1346"/>
                    </a:lnTo>
                    <a:lnTo>
                      <a:pt x="201" y="1346"/>
                    </a:lnTo>
                    <a:lnTo>
                      <a:pt x="201" y="1340"/>
                    </a:lnTo>
                    <a:lnTo>
                      <a:pt x="213" y="1340"/>
                    </a:lnTo>
                    <a:lnTo>
                      <a:pt x="213" y="1334"/>
                    </a:lnTo>
                    <a:lnTo>
                      <a:pt x="227" y="1334"/>
                    </a:lnTo>
                    <a:lnTo>
                      <a:pt x="227" y="1330"/>
                    </a:lnTo>
                    <a:lnTo>
                      <a:pt x="237" y="1330"/>
                    </a:lnTo>
                    <a:lnTo>
                      <a:pt x="237" y="1322"/>
                    </a:lnTo>
                    <a:lnTo>
                      <a:pt x="243" y="1322"/>
                    </a:lnTo>
                    <a:lnTo>
                      <a:pt x="243" y="1316"/>
                    </a:lnTo>
                    <a:lnTo>
                      <a:pt x="257" y="1316"/>
                    </a:lnTo>
                    <a:lnTo>
                      <a:pt x="257" y="1312"/>
                    </a:lnTo>
                    <a:lnTo>
                      <a:pt x="265" y="1312"/>
                    </a:lnTo>
                    <a:lnTo>
                      <a:pt x="265" y="1308"/>
                    </a:lnTo>
                    <a:lnTo>
                      <a:pt x="273" y="1308"/>
                    </a:lnTo>
                    <a:lnTo>
                      <a:pt x="273" y="1302"/>
                    </a:lnTo>
                    <a:lnTo>
                      <a:pt x="283" y="1302"/>
                    </a:lnTo>
                    <a:lnTo>
                      <a:pt x="283" y="1298"/>
                    </a:lnTo>
                    <a:lnTo>
                      <a:pt x="301" y="1298"/>
                    </a:lnTo>
                    <a:lnTo>
                      <a:pt x="301" y="1290"/>
                    </a:lnTo>
                    <a:lnTo>
                      <a:pt x="309" y="1290"/>
                    </a:lnTo>
                    <a:lnTo>
                      <a:pt x="309" y="1280"/>
                    </a:lnTo>
                    <a:lnTo>
                      <a:pt x="317" y="1280"/>
                    </a:lnTo>
                    <a:lnTo>
                      <a:pt x="317" y="1272"/>
                    </a:lnTo>
                    <a:lnTo>
                      <a:pt x="325" y="1272"/>
                    </a:lnTo>
                    <a:lnTo>
                      <a:pt x="325" y="1266"/>
                    </a:lnTo>
                    <a:lnTo>
                      <a:pt x="331" y="1266"/>
                    </a:lnTo>
                    <a:lnTo>
                      <a:pt x="331" y="1262"/>
                    </a:lnTo>
                    <a:lnTo>
                      <a:pt x="341" y="1262"/>
                    </a:lnTo>
                    <a:lnTo>
                      <a:pt x="341" y="1254"/>
                    </a:lnTo>
                    <a:lnTo>
                      <a:pt x="351" y="1254"/>
                    </a:lnTo>
                    <a:lnTo>
                      <a:pt x="351" y="1250"/>
                    </a:lnTo>
                    <a:lnTo>
                      <a:pt x="361" y="1250"/>
                    </a:lnTo>
                    <a:lnTo>
                      <a:pt x="361" y="1242"/>
                    </a:lnTo>
                    <a:lnTo>
                      <a:pt x="367" y="1242"/>
                    </a:lnTo>
                    <a:lnTo>
                      <a:pt x="367" y="1234"/>
                    </a:lnTo>
                    <a:lnTo>
                      <a:pt x="379" y="1234"/>
                    </a:lnTo>
                    <a:lnTo>
                      <a:pt x="379" y="1228"/>
                    </a:lnTo>
                    <a:lnTo>
                      <a:pt x="389" y="1228"/>
                    </a:lnTo>
                    <a:lnTo>
                      <a:pt x="389" y="1224"/>
                    </a:lnTo>
                    <a:lnTo>
                      <a:pt x="397" y="1224"/>
                    </a:lnTo>
                    <a:lnTo>
                      <a:pt x="397" y="1212"/>
                    </a:lnTo>
                    <a:lnTo>
                      <a:pt x="417" y="1212"/>
                    </a:lnTo>
                    <a:lnTo>
                      <a:pt x="417" y="1208"/>
                    </a:lnTo>
                    <a:lnTo>
                      <a:pt x="432" y="1208"/>
                    </a:lnTo>
                    <a:lnTo>
                      <a:pt x="432" y="1204"/>
                    </a:lnTo>
                    <a:lnTo>
                      <a:pt x="438" y="1204"/>
                    </a:lnTo>
                    <a:lnTo>
                      <a:pt x="438" y="1200"/>
                    </a:lnTo>
                    <a:lnTo>
                      <a:pt x="444" y="1200"/>
                    </a:lnTo>
                    <a:lnTo>
                      <a:pt x="444" y="1192"/>
                    </a:lnTo>
                    <a:lnTo>
                      <a:pt x="456" y="1192"/>
                    </a:lnTo>
                    <a:lnTo>
                      <a:pt x="456" y="1188"/>
                    </a:lnTo>
                    <a:lnTo>
                      <a:pt x="466" y="1188"/>
                    </a:lnTo>
                    <a:lnTo>
                      <a:pt x="466" y="1182"/>
                    </a:lnTo>
                    <a:lnTo>
                      <a:pt x="472" y="1182"/>
                    </a:lnTo>
                    <a:lnTo>
                      <a:pt x="472" y="1178"/>
                    </a:lnTo>
                    <a:lnTo>
                      <a:pt x="484" y="1178"/>
                    </a:lnTo>
                    <a:lnTo>
                      <a:pt x="484" y="1174"/>
                    </a:lnTo>
                    <a:lnTo>
                      <a:pt x="490" y="1174"/>
                    </a:lnTo>
                    <a:lnTo>
                      <a:pt x="490" y="1167"/>
                    </a:lnTo>
                    <a:lnTo>
                      <a:pt x="500" y="1167"/>
                    </a:lnTo>
                    <a:lnTo>
                      <a:pt x="500" y="1163"/>
                    </a:lnTo>
                    <a:lnTo>
                      <a:pt x="508" y="1163"/>
                    </a:lnTo>
                    <a:lnTo>
                      <a:pt x="508" y="1159"/>
                    </a:lnTo>
                    <a:lnTo>
                      <a:pt x="518" y="1159"/>
                    </a:lnTo>
                    <a:lnTo>
                      <a:pt x="518" y="1155"/>
                    </a:lnTo>
                    <a:lnTo>
                      <a:pt x="526" y="1155"/>
                    </a:lnTo>
                    <a:lnTo>
                      <a:pt x="526" y="1147"/>
                    </a:lnTo>
                    <a:lnTo>
                      <a:pt x="530" y="1147"/>
                    </a:lnTo>
                    <a:lnTo>
                      <a:pt x="530" y="1139"/>
                    </a:lnTo>
                    <a:lnTo>
                      <a:pt x="544" y="1139"/>
                    </a:lnTo>
                    <a:lnTo>
                      <a:pt x="544" y="1133"/>
                    </a:lnTo>
                    <a:lnTo>
                      <a:pt x="556" y="1133"/>
                    </a:lnTo>
                    <a:lnTo>
                      <a:pt x="556" y="1129"/>
                    </a:lnTo>
                    <a:lnTo>
                      <a:pt x="564" y="1129"/>
                    </a:lnTo>
                    <a:lnTo>
                      <a:pt x="564" y="1123"/>
                    </a:lnTo>
                    <a:lnTo>
                      <a:pt x="570" y="1123"/>
                    </a:lnTo>
                    <a:lnTo>
                      <a:pt x="570" y="1117"/>
                    </a:lnTo>
                    <a:lnTo>
                      <a:pt x="576" y="1117"/>
                    </a:lnTo>
                    <a:lnTo>
                      <a:pt x="576" y="1111"/>
                    </a:lnTo>
                    <a:lnTo>
                      <a:pt x="586" y="1111"/>
                    </a:lnTo>
                    <a:lnTo>
                      <a:pt x="586" y="1107"/>
                    </a:lnTo>
                    <a:lnTo>
                      <a:pt x="588" y="1107"/>
                    </a:lnTo>
                    <a:lnTo>
                      <a:pt x="588" y="1099"/>
                    </a:lnTo>
                    <a:lnTo>
                      <a:pt x="594" y="1099"/>
                    </a:lnTo>
                    <a:lnTo>
                      <a:pt x="594" y="1093"/>
                    </a:lnTo>
                    <a:lnTo>
                      <a:pt x="602" y="1093"/>
                    </a:lnTo>
                    <a:lnTo>
                      <a:pt x="602" y="1087"/>
                    </a:lnTo>
                    <a:lnTo>
                      <a:pt x="612" y="1087"/>
                    </a:lnTo>
                    <a:lnTo>
                      <a:pt x="612" y="1083"/>
                    </a:lnTo>
                    <a:lnTo>
                      <a:pt x="630" y="1083"/>
                    </a:lnTo>
                    <a:lnTo>
                      <a:pt x="630" y="1077"/>
                    </a:lnTo>
                    <a:lnTo>
                      <a:pt x="644" y="1077"/>
                    </a:lnTo>
                    <a:lnTo>
                      <a:pt x="644" y="1075"/>
                    </a:lnTo>
                    <a:lnTo>
                      <a:pt x="650" y="1075"/>
                    </a:lnTo>
                    <a:lnTo>
                      <a:pt x="650" y="1067"/>
                    </a:lnTo>
                    <a:lnTo>
                      <a:pt x="656" y="1067"/>
                    </a:lnTo>
                    <a:lnTo>
                      <a:pt x="656" y="1063"/>
                    </a:lnTo>
                    <a:lnTo>
                      <a:pt x="668" y="1063"/>
                    </a:lnTo>
                    <a:lnTo>
                      <a:pt x="668" y="1057"/>
                    </a:lnTo>
                    <a:lnTo>
                      <a:pt x="676" y="1057"/>
                    </a:lnTo>
                    <a:lnTo>
                      <a:pt x="676" y="1049"/>
                    </a:lnTo>
                    <a:lnTo>
                      <a:pt x="682" y="1049"/>
                    </a:lnTo>
                    <a:lnTo>
                      <a:pt x="682" y="1043"/>
                    </a:lnTo>
                    <a:lnTo>
                      <a:pt x="704" y="1043"/>
                    </a:lnTo>
                    <a:lnTo>
                      <a:pt x="704" y="1037"/>
                    </a:lnTo>
                    <a:lnTo>
                      <a:pt x="710" y="1037"/>
                    </a:lnTo>
                    <a:lnTo>
                      <a:pt x="710" y="1031"/>
                    </a:lnTo>
                    <a:lnTo>
                      <a:pt x="714" y="1031"/>
                    </a:lnTo>
                    <a:lnTo>
                      <a:pt x="714" y="1023"/>
                    </a:lnTo>
                    <a:lnTo>
                      <a:pt x="720" y="1023"/>
                    </a:lnTo>
                    <a:lnTo>
                      <a:pt x="720" y="1017"/>
                    </a:lnTo>
                    <a:lnTo>
                      <a:pt x="731" y="1017"/>
                    </a:lnTo>
                    <a:lnTo>
                      <a:pt x="731" y="1013"/>
                    </a:lnTo>
                    <a:lnTo>
                      <a:pt x="743" y="1013"/>
                    </a:lnTo>
                    <a:lnTo>
                      <a:pt x="743" y="1007"/>
                    </a:lnTo>
                    <a:lnTo>
                      <a:pt x="757" y="1007"/>
                    </a:lnTo>
                    <a:lnTo>
                      <a:pt x="757" y="1003"/>
                    </a:lnTo>
                    <a:lnTo>
                      <a:pt x="765" y="1003"/>
                    </a:lnTo>
                    <a:lnTo>
                      <a:pt x="765" y="999"/>
                    </a:lnTo>
                    <a:lnTo>
                      <a:pt x="777" y="999"/>
                    </a:lnTo>
                    <a:lnTo>
                      <a:pt x="777" y="993"/>
                    </a:lnTo>
                    <a:lnTo>
                      <a:pt x="795" y="993"/>
                    </a:lnTo>
                    <a:lnTo>
                      <a:pt x="795" y="991"/>
                    </a:lnTo>
                    <a:lnTo>
                      <a:pt x="805" y="991"/>
                    </a:lnTo>
                    <a:lnTo>
                      <a:pt x="805" y="985"/>
                    </a:lnTo>
                    <a:lnTo>
                      <a:pt x="815" y="985"/>
                    </a:lnTo>
                    <a:lnTo>
                      <a:pt x="815" y="979"/>
                    </a:lnTo>
                    <a:lnTo>
                      <a:pt x="821" y="979"/>
                    </a:lnTo>
                    <a:lnTo>
                      <a:pt x="821" y="973"/>
                    </a:lnTo>
                    <a:lnTo>
                      <a:pt x="835" y="973"/>
                    </a:lnTo>
                    <a:lnTo>
                      <a:pt x="835" y="971"/>
                    </a:lnTo>
                    <a:lnTo>
                      <a:pt x="845" y="971"/>
                    </a:lnTo>
                    <a:lnTo>
                      <a:pt x="845" y="965"/>
                    </a:lnTo>
                    <a:lnTo>
                      <a:pt x="853" y="965"/>
                    </a:lnTo>
                    <a:lnTo>
                      <a:pt x="853" y="959"/>
                    </a:lnTo>
                    <a:lnTo>
                      <a:pt x="863" y="959"/>
                    </a:lnTo>
                    <a:lnTo>
                      <a:pt x="863" y="954"/>
                    </a:lnTo>
                    <a:lnTo>
                      <a:pt x="869" y="954"/>
                    </a:lnTo>
                    <a:lnTo>
                      <a:pt x="869" y="946"/>
                    </a:lnTo>
                    <a:lnTo>
                      <a:pt x="883" y="946"/>
                    </a:lnTo>
                    <a:lnTo>
                      <a:pt x="883" y="944"/>
                    </a:lnTo>
                    <a:lnTo>
                      <a:pt x="893" y="944"/>
                    </a:lnTo>
                    <a:lnTo>
                      <a:pt x="893" y="938"/>
                    </a:lnTo>
                    <a:lnTo>
                      <a:pt x="903" y="938"/>
                    </a:lnTo>
                    <a:lnTo>
                      <a:pt x="903" y="932"/>
                    </a:lnTo>
                    <a:lnTo>
                      <a:pt x="911" y="932"/>
                    </a:lnTo>
                    <a:lnTo>
                      <a:pt x="911" y="926"/>
                    </a:lnTo>
                    <a:lnTo>
                      <a:pt x="923" y="926"/>
                    </a:lnTo>
                    <a:lnTo>
                      <a:pt x="923" y="924"/>
                    </a:lnTo>
                    <a:lnTo>
                      <a:pt x="933" y="924"/>
                    </a:lnTo>
                    <a:lnTo>
                      <a:pt x="933" y="918"/>
                    </a:lnTo>
                    <a:lnTo>
                      <a:pt x="943" y="918"/>
                    </a:lnTo>
                    <a:lnTo>
                      <a:pt x="943" y="912"/>
                    </a:lnTo>
                    <a:lnTo>
                      <a:pt x="957" y="912"/>
                    </a:lnTo>
                    <a:lnTo>
                      <a:pt x="957" y="908"/>
                    </a:lnTo>
                    <a:lnTo>
                      <a:pt x="973" y="908"/>
                    </a:lnTo>
                    <a:lnTo>
                      <a:pt x="973" y="902"/>
                    </a:lnTo>
                    <a:lnTo>
                      <a:pt x="983" y="902"/>
                    </a:lnTo>
                    <a:lnTo>
                      <a:pt x="983" y="898"/>
                    </a:lnTo>
                    <a:lnTo>
                      <a:pt x="995" y="898"/>
                    </a:lnTo>
                    <a:lnTo>
                      <a:pt x="995" y="894"/>
                    </a:lnTo>
                    <a:lnTo>
                      <a:pt x="1005" y="894"/>
                    </a:lnTo>
                    <a:lnTo>
                      <a:pt x="1005" y="890"/>
                    </a:lnTo>
                    <a:lnTo>
                      <a:pt x="1017" y="890"/>
                    </a:lnTo>
                    <a:lnTo>
                      <a:pt x="1017" y="886"/>
                    </a:lnTo>
                    <a:lnTo>
                      <a:pt x="1026" y="886"/>
                    </a:lnTo>
                    <a:lnTo>
                      <a:pt x="1026" y="882"/>
                    </a:lnTo>
                    <a:lnTo>
                      <a:pt x="1058" y="882"/>
                    </a:lnTo>
                    <a:lnTo>
                      <a:pt x="1058" y="878"/>
                    </a:lnTo>
                    <a:lnTo>
                      <a:pt x="1068" y="878"/>
                    </a:lnTo>
                    <a:lnTo>
                      <a:pt x="1068" y="874"/>
                    </a:lnTo>
                    <a:lnTo>
                      <a:pt x="1076" y="874"/>
                    </a:lnTo>
                    <a:lnTo>
                      <a:pt x="1076" y="870"/>
                    </a:lnTo>
                    <a:lnTo>
                      <a:pt x="1086" y="870"/>
                    </a:lnTo>
                    <a:lnTo>
                      <a:pt x="1086" y="866"/>
                    </a:lnTo>
                    <a:lnTo>
                      <a:pt x="1094" y="866"/>
                    </a:lnTo>
                    <a:lnTo>
                      <a:pt x="1094" y="858"/>
                    </a:lnTo>
                    <a:lnTo>
                      <a:pt x="1100" y="858"/>
                    </a:lnTo>
                    <a:lnTo>
                      <a:pt x="1100" y="854"/>
                    </a:lnTo>
                    <a:lnTo>
                      <a:pt x="1112" y="854"/>
                    </a:lnTo>
                    <a:lnTo>
                      <a:pt x="1112" y="850"/>
                    </a:lnTo>
                    <a:lnTo>
                      <a:pt x="1122" y="850"/>
                    </a:lnTo>
                    <a:lnTo>
                      <a:pt x="1122" y="844"/>
                    </a:lnTo>
                    <a:lnTo>
                      <a:pt x="1136" y="844"/>
                    </a:lnTo>
                    <a:lnTo>
                      <a:pt x="1136" y="840"/>
                    </a:lnTo>
                    <a:lnTo>
                      <a:pt x="1150" y="840"/>
                    </a:lnTo>
                    <a:lnTo>
                      <a:pt x="1150" y="836"/>
                    </a:lnTo>
                    <a:lnTo>
                      <a:pt x="1160" y="836"/>
                    </a:lnTo>
                    <a:lnTo>
                      <a:pt x="1160" y="834"/>
                    </a:lnTo>
                    <a:lnTo>
                      <a:pt x="1168" y="834"/>
                    </a:lnTo>
                    <a:lnTo>
                      <a:pt x="1168" y="830"/>
                    </a:lnTo>
                    <a:lnTo>
                      <a:pt x="1178" y="830"/>
                    </a:lnTo>
                    <a:lnTo>
                      <a:pt x="1178" y="824"/>
                    </a:lnTo>
                    <a:lnTo>
                      <a:pt x="1186" y="824"/>
                    </a:lnTo>
                    <a:lnTo>
                      <a:pt x="1186" y="820"/>
                    </a:lnTo>
                    <a:lnTo>
                      <a:pt x="1194" y="820"/>
                    </a:lnTo>
                    <a:lnTo>
                      <a:pt x="1194" y="814"/>
                    </a:lnTo>
                    <a:lnTo>
                      <a:pt x="1200" y="814"/>
                    </a:lnTo>
                    <a:lnTo>
                      <a:pt x="1200" y="806"/>
                    </a:lnTo>
                    <a:lnTo>
                      <a:pt x="1208" y="806"/>
                    </a:lnTo>
                    <a:lnTo>
                      <a:pt x="1208" y="800"/>
                    </a:lnTo>
                    <a:lnTo>
                      <a:pt x="1232" y="800"/>
                    </a:lnTo>
                    <a:lnTo>
                      <a:pt x="1232" y="796"/>
                    </a:lnTo>
                    <a:lnTo>
                      <a:pt x="1240" y="796"/>
                    </a:lnTo>
                    <a:lnTo>
                      <a:pt x="1240" y="790"/>
                    </a:lnTo>
                    <a:lnTo>
                      <a:pt x="1248" y="790"/>
                    </a:lnTo>
                    <a:lnTo>
                      <a:pt x="1248" y="786"/>
                    </a:lnTo>
                    <a:lnTo>
                      <a:pt x="1256" y="786"/>
                    </a:lnTo>
                    <a:lnTo>
                      <a:pt x="1256" y="776"/>
                    </a:lnTo>
                    <a:lnTo>
                      <a:pt x="1268" y="776"/>
                    </a:lnTo>
                    <a:lnTo>
                      <a:pt x="1268" y="774"/>
                    </a:lnTo>
                    <a:lnTo>
                      <a:pt x="1280" y="774"/>
                    </a:lnTo>
                    <a:lnTo>
                      <a:pt x="1280" y="770"/>
                    </a:lnTo>
                    <a:lnTo>
                      <a:pt x="1288" y="770"/>
                    </a:lnTo>
                    <a:lnTo>
                      <a:pt x="1288" y="764"/>
                    </a:lnTo>
                    <a:lnTo>
                      <a:pt x="1294" y="764"/>
                    </a:lnTo>
                    <a:lnTo>
                      <a:pt x="1294" y="758"/>
                    </a:lnTo>
                    <a:lnTo>
                      <a:pt x="1300" y="758"/>
                    </a:lnTo>
                    <a:lnTo>
                      <a:pt x="1300" y="752"/>
                    </a:lnTo>
                    <a:lnTo>
                      <a:pt x="1306" y="752"/>
                    </a:lnTo>
                    <a:lnTo>
                      <a:pt x="1306" y="748"/>
                    </a:lnTo>
                    <a:lnTo>
                      <a:pt x="1310" y="748"/>
                    </a:lnTo>
                    <a:lnTo>
                      <a:pt x="1310" y="741"/>
                    </a:lnTo>
                    <a:lnTo>
                      <a:pt x="1316" y="741"/>
                    </a:lnTo>
                    <a:lnTo>
                      <a:pt x="1316" y="733"/>
                    </a:lnTo>
                    <a:lnTo>
                      <a:pt x="1327" y="733"/>
                    </a:lnTo>
                    <a:lnTo>
                      <a:pt x="1327" y="729"/>
                    </a:lnTo>
                    <a:lnTo>
                      <a:pt x="1337" y="729"/>
                    </a:lnTo>
                    <a:lnTo>
                      <a:pt x="1337" y="721"/>
                    </a:lnTo>
                    <a:lnTo>
                      <a:pt x="1345" y="721"/>
                    </a:lnTo>
                    <a:lnTo>
                      <a:pt x="1345" y="717"/>
                    </a:lnTo>
                    <a:lnTo>
                      <a:pt x="1353" y="717"/>
                    </a:lnTo>
                    <a:lnTo>
                      <a:pt x="1353" y="711"/>
                    </a:lnTo>
                    <a:lnTo>
                      <a:pt x="1371" y="711"/>
                    </a:lnTo>
                    <a:lnTo>
                      <a:pt x="1371" y="707"/>
                    </a:lnTo>
                    <a:lnTo>
                      <a:pt x="1379" y="707"/>
                    </a:lnTo>
                    <a:lnTo>
                      <a:pt x="1379" y="701"/>
                    </a:lnTo>
                    <a:lnTo>
                      <a:pt x="1389" y="701"/>
                    </a:lnTo>
                    <a:lnTo>
                      <a:pt x="1389" y="697"/>
                    </a:lnTo>
                    <a:lnTo>
                      <a:pt x="1395" y="697"/>
                    </a:lnTo>
                    <a:lnTo>
                      <a:pt x="1395" y="693"/>
                    </a:lnTo>
                    <a:lnTo>
                      <a:pt x="1403" y="693"/>
                    </a:lnTo>
                    <a:lnTo>
                      <a:pt x="1403" y="691"/>
                    </a:lnTo>
                    <a:lnTo>
                      <a:pt x="1413" y="691"/>
                    </a:lnTo>
                    <a:lnTo>
                      <a:pt x="1413" y="685"/>
                    </a:lnTo>
                    <a:lnTo>
                      <a:pt x="1419" y="685"/>
                    </a:lnTo>
                    <a:lnTo>
                      <a:pt x="1419" y="681"/>
                    </a:lnTo>
                    <a:lnTo>
                      <a:pt x="1427" y="681"/>
                    </a:lnTo>
                    <a:lnTo>
                      <a:pt x="1427" y="677"/>
                    </a:lnTo>
                    <a:lnTo>
                      <a:pt x="1435" y="677"/>
                    </a:lnTo>
                    <a:lnTo>
                      <a:pt x="1435" y="673"/>
                    </a:lnTo>
                    <a:lnTo>
                      <a:pt x="1441" y="673"/>
                    </a:lnTo>
                    <a:lnTo>
                      <a:pt x="1441" y="669"/>
                    </a:lnTo>
                    <a:lnTo>
                      <a:pt x="1445" y="669"/>
                    </a:lnTo>
                    <a:lnTo>
                      <a:pt x="1445" y="663"/>
                    </a:lnTo>
                    <a:lnTo>
                      <a:pt x="1453" y="663"/>
                    </a:lnTo>
                    <a:lnTo>
                      <a:pt x="1453" y="659"/>
                    </a:lnTo>
                    <a:lnTo>
                      <a:pt x="1461" y="659"/>
                    </a:lnTo>
                    <a:lnTo>
                      <a:pt x="1461" y="655"/>
                    </a:lnTo>
                    <a:lnTo>
                      <a:pt x="1469" y="655"/>
                    </a:lnTo>
                    <a:lnTo>
                      <a:pt x="1469" y="649"/>
                    </a:lnTo>
                    <a:lnTo>
                      <a:pt x="1477" y="649"/>
                    </a:lnTo>
                    <a:lnTo>
                      <a:pt x="1477" y="643"/>
                    </a:lnTo>
                    <a:lnTo>
                      <a:pt x="1489" y="643"/>
                    </a:lnTo>
                    <a:lnTo>
                      <a:pt x="1489" y="637"/>
                    </a:lnTo>
                    <a:lnTo>
                      <a:pt x="1493" y="637"/>
                    </a:lnTo>
                    <a:lnTo>
                      <a:pt x="1493" y="631"/>
                    </a:lnTo>
                    <a:lnTo>
                      <a:pt x="1513" y="631"/>
                    </a:lnTo>
                    <a:lnTo>
                      <a:pt x="1513" y="629"/>
                    </a:lnTo>
                    <a:lnTo>
                      <a:pt x="1525" y="629"/>
                    </a:lnTo>
                    <a:lnTo>
                      <a:pt x="1525" y="623"/>
                    </a:lnTo>
                    <a:lnTo>
                      <a:pt x="1535" y="623"/>
                    </a:lnTo>
                    <a:lnTo>
                      <a:pt x="1535" y="619"/>
                    </a:lnTo>
                    <a:lnTo>
                      <a:pt x="1547" y="619"/>
                    </a:lnTo>
                    <a:lnTo>
                      <a:pt x="1547" y="617"/>
                    </a:lnTo>
                    <a:lnTo>
                      <a:pt x="1561" y="617"/>
                    </a:lnTo>
                    <a:lnTo>
                      <a:pt x="1561" y="615"/>
                    </a:lnTo>
                    <a:lnTo>
                      <a:pt x="1573" y="615"/>
                    </a:lnTo>
                    <a:lnTo>
                      <a:pt x="1573" y="609"/>
                    </a:lnTo>
                    <a:lnTo>
                      <a:pt x="1587" y="609"/>
                    </a:lnTo>
                    <a:lnTo>
                      <a:pt x="1587" y="607"/>
                    </a:lnTo>
                    <a:lnTo>
                      <a:pt x="1599" y="607"/>
                    </a:lnTo>
                    <a:lnTo>
                      <a:pt x="1599" y="601"/>
                    </a:lnTo>
                    <a:lnTo>
                      <a:pt x="1605" y="601"/>
                    </a:lnTo>
                    <a:lnTo>
                      <a:pt x="1605" y="595"/>
                    </a:lnTo>
                    <a:lnTo>
                      <a:pt x="1611" y="595"/>
                    </a:lnTo>
                    <a:lnTo>
                      <a:pt x="1611" y="589"/>
                    </a:lnTo>
                    <a:lnTo>
                      <a:pt x="1638" y="589"/>
                    </a:lnTo>
                    <a:lnTo>
                      <a:pt x="1638" y="585"/>
                    </a:lnTo>
                    <a:lnTo>
                      <a:pt x="1642" y="585"/>
                    </a:lnTo>
                    <a:lnTo>
                      <a:pt x="1642" y="575"/>
                    </a:lnTo>
                    <a:lnTo>
                      <a:pt x="1646" y="575"/>
                    </a:lnTo>
                    <a:lnTo>
                      <a:pt x="1646" y="569"/>
                    </a:lnTo>
                    <a:lnTo>
                      <a:pt x="1652" y="569"/>
                    </a:lnTo>
                    <a:lnTo>
                      <a:pt x="1652" y="563"/>
                    </a:lnTo>
                    <a:lnTo>
                      <a:pt x="1660" y="563"/>
                    </a:lnTo>
                    <a:lnTo>
                      <a:pt x="1660" y="559"/>
                    </a:lnTo>
                    <a:lnTo>
                      <a:pt x="1670" y="559"/>
                    </a:lnTo>
                    <a:lnTo>
                      <a:pt x="1670" y="555"/>
                    </a:lnTo>
                    <a:lnTo>
                      <a:pt x="1678" y="555"/>
                    </a:lnTo>
                    <a:lnTo>
                      <a:pt x="1678" y="551"/>
                    </a:lnTo>
                    <a:lnTo>
                      <a:pt x="1688" y="551"/>
                    </a:lnTo>
                    <a:lnTo>
                      <a:pt x="1688" y="549"/>
                    </a:lnTo>
                    <a:lnTo>
                      <a:pt x="1698" y="549"/>
                    </a:lnTo>
                    <a:lnTo>
                      <a:pt x="1698" y="543"/>
                    </a:lnTo>
                    <a:lnTo>
                      <a:pt x="1704" y="543"/>
                    </a:lnTo>
                    <a:lnTo>
                      <a:pt x="1704" y="537"/>
                    </a:lnTo>
                    <a:lnTo>
                      <a:pt x="1716" y="537"/>
                    </a:lnTo>
                    <a:lnTo>
                      <a:pt x="1716" y="531"/>
                    </a:lnTo>
                    <a:lnTo>
                      <a:pt x="1732" y="531"/>
                    </a:lnTo>
                    <a:lnTo>
                      <a:pt x="1732" y="524"/>
                    </a:lnTo>
                    <a:lnTo>
                      <a:pt x="1736" y="524"/>
                    </a:lnTo>
                    <a:lnTo>
                      <a:pt x="1736" y="518"/>
                    </a:lnTo>
                    <a:lnTo>
                      <a:pt x="1742" y="518"/>
                    </a:lnTo>
                    <a:lnTo>
                      <a:pt x="1742" y="512"/>
                    </a:lnTo>
                    <a:lnTo>
                      <a:pt x="1762" y="512"/>
                    </a:lnTo>
                    <a:lnTo>
                      <a:pt x="1762" y="508"/>
                    </a:lnTo>
                    <a:lnTo>
                      <a:pt x="1770" y="508"/>
                    </a:lnTo>
                    <a:lnTo>
                      <a:pt x="1770" y="504"/>
                    </a:lnTo>
                    <a:lnTo>
                      <a:pt x="1776" y="504"/>
                    </a:lnTo>
                    <a:lnTo>
                      <a:pt x="1776" y="500"/>
                    </a:lnTo>
                    <a:lnTo>
                      <a:pt x="1780" y="500"/>
                    </a:lnTo>
                    <a:lnTo>
                      <a:pt x="1780" y="494"/>
                    </a:lnTo>
                    <a:lnTo>
                      <a:pt x="1786" y="494"/>
                    </a:lnTo>
                    <a:lnTo>
                      <a:pt x="1786" y="490"/>
                    </a:lnTo>
                    <a:lnTo>
                      <a:pt x="1792" y="490"/>
                    </a:lnTo>
                    <a:lnTo>
                      <a:pt x="1792" y="484"/>
                    </a:lnTo>
                    <a:lnTo>
                      <a:pt x="1798" y="484"/>
                    </a:lnTo>
                    <a:lnTo>
                      <a:pt x="1798" y="480"/>
                    </a:lnTo>
                    <a:lnTo>
                      <a:pt x="1802" y="480"/>
                    </a:lnTo>
                    <a:lnTo>
                      <a:pt x="1802" y="476"/>
                    </a:lnTo>
                    <a:lnTo>
                      <a:pt x="1810" y="476"/>
                    </a:lnTo>
                    <a:lnTo>
                      <a:pt x="1810" y="470"/>
                    </a:lnTo>
                    <a:lnTo>
                      <a:pt x="1814" y="470"/>
                    </a:lnTo>
                    <a:lnTo>
                      <a:pt x="1814" y="468"/>
                    </a:lnTo>
                    <a:lnTo>
                      <a:pt x="1820" y="468"/>
                    </a:lnTo>
                    <a:lnTo>
                      <a:pt x="1820" y="460"/>
                    </a:lnTo>
                    <a:lnTo>
                      <a:pt x="1824" y="460"/>
                    </a:lnTo>
                    <a:lnTo>
                      <a:pt x="1824" y="456"/>
                    </a:lnTo>
                    <a:lnTo>
                      <a:pt x="1834" y="456"/>
                    </a:lnTo>
                    <a:lnTo>
                      <a:pt x="1834" y="452"/>
                    </a:lnTo>
                    <a:lnTo>
                      <a:pt x="1842" y="452"/>
                    </a:lnTo>
                    <a:lnTo>
                      <a:pt x="1842" y="448"/>
                    </a:lnTo>
                    <a:lnTo>
                      <a:pt x="1860" y="448"/>
                    </a:lnTo>
                    <a:lnTo>
                      <a:pt x="1860" y="444"/>
                    </a:lnTo>
                    <a:lnTo>
                      <a:pt x="1866" y="444"/>
                    </a:lnTo>
                    <a:lnTo>
                      <a:pt x="1866" y="440"/>
                    </a:lnTo>
                    <a:lnTo>
                      <a:pt x="1874" y="440"/>
                    </a:lnTo>
                    <a:lnTo>
                      <a:pt x="1874" y="438"/>
                    </a:lnTo>
                    <a:lnTo>
                      <a:pt x="1880" y="438"/>
                    </a:lnTo>
                    <a:lnTo>
                      <a:pt x="1880" y="434"/>
                    </a:lnTo>
                    <a:lnTo>
                      <a:pt x="1900" y="434"/>
                    </a:lnTo>
                    <a:lnTo>
                      <a:pt x="1900" y="428"/>
                    </a:lnTo>
                    <a:lnTo>
                      <a:pt x="1906" y="428"/>
                    </a:lnTo>
                    <a:lnTo>
                      <a:pt x="1906" y="418"/>
                    </a:lnTo>
                    <a:lnTo>
                      <a:pt x="1925" y="418"/>
                    </a:lnTo>
                    <a:lnTo>
                      <a:pt x="1925" y="414"/>
                    </a:lnTo>
                    <a:lnTo>
                      <a:pt x="1931" y="414"/>
                    </a:lnTo>
                    <a:lnTo>
                      <a:pt x="1931" y="406"/>
                    </a:lnTo>
                    <a:lnTo>
                      <a:pt x="1939" y="406"/>
                    </a:lnTo>
                    <a:lnTo>
                      <a:pt x="1939" y="402"/>
                    </a:lnTo>
                    <a:lnTo>
                      <a:pt x="1947" y="402"/>
                    </a:lnTo>
                    <a:lnTo>
                      <a:pt x="1947" y="398"/>
                    </a:lnTo>
                    <a:lnTo>
                      <a:pt x="1955" y="398"/>
                    </a:lnTo>
                    <a:lnTo>
                      <a:pt x="1955" y="394"/>
                    </a:lnTo>
                    <a:lnTo>
                      <a:pt x="1963" y="394"/>
                    </a:lnTo>
                    <a:lnTo>
                      <a:pt x="1963" y="386"/>
                    </a:lnTo>
                    <a:lnTo>
                      <a:pt x="1973" y="386"/>
                    </a:lnTo>
                    <a:lnTo>
                      <a:pt x="1973" y="382"/>
                    </a:lnTo>
                    <a:lnTo>
                      <a:pt x="1979" y="382"/>
                    </a:lnTo>
                    <a:lnTo>
                      <a:pt x="1979" y="376"/>
                    </a:lnTo>
                    <a:lnTo>
                      <a:pt x="1987" y="376"/>
                    </a:lnTo>
                    <a:lnTo>
                      <a:pt x="1987" y="370"/>
                    </a:lnTo>
                    <a:lnTo>
                      <a:pt x="1993" y="370"/>
                    </a:lnTo>
                    <a:lnTo>
                      <a:pt x="1993" y="362"/>
                    </a:lnTo>
                    <a:lnTo>
                      <a:pt x="1997" y="362"/>
                    </a:lnTo>
                    <a:lnTo>
                      <a:pt x="1997" y="356"/>
                    </a:lnTo>
                    <a:lnTo>
                      <a:pt x="2005" y="356"/>
                    </a:lnTo>
                    <a:lnTo>
                      <a:pt x="2005" y="352"/>
                    </a:lnTo>
                    <a:lnTo>
                      <a:pt x="2011" y="352"/>
                    </a:lnTo>
                    <a:lnTo>
                      <a:pt x="2011" y="348"/>
                    </a:lnTo>
                    <a:lnTo>
                      <a:pt x="2019" y="348"/>
                    </a:lnTo>
                    <a:lnTo>
                      <a:pt x="2019" y="342"/>
                    </a:lnTo>
                    <a:lnTo>
                      <a:pt x="2027" y="342"/>
                    </a:lnTo>
                    <a:lnTo>
                      <a:pt x="2027" y="340"/>
                    </a:lnTo>
                    <a:lnTo>
                      <a:pt x="2035" y="340"/>
                    </a:lnTo>
                    <a:lnTo>
                      <a:pt x="2035" y="332"/>
                    </a:lnTo>
                    <a:lnTo>
                      <a:pt x="2043" y="332"/>
                    </a:lnTo>
                    <a:lnTo>
                      <a:pt x="2043" y="328"/>
                    </a:lnTo>
                    <a:lnTo>
                      <a:pt x="2055" y="328"/>
                    </a:lnTo>
                    <a:lnTo>
                      <a:pt x="2055" y="324"/>
                    </a:lnTo>
                    <a:lnTo>
                      <a:pt x="2065" y="324"/>
                    </a:lnTo>
                    <a:lnTo>
                      <a:pt x="2065" y="320"/>
                    </a:lnTo>
                    <a:lnTo>
                      <a:pt x="2071" y="320"/>
                    </a:lnTo>
                    <a:lnTo>
                      <a:pt x="2071" y="316"/>
                    </a:lnTo>
                    <a:lnTo>
                      <a:pt x="2093" y="316"/>
                    </a:lnTo>
                    <a:lnTo>
                      <a:pt x="2093" y="309"/>
                    </a:lnTo>
                    <a:lnTo>
                      <a:pt x="2097" y="309"/>
                    </a:lnTo>
                    <a:lnTo>
                      <a:pt x="2097" y="303"/>
                    </a:lnTo>
                    <a:lnTo>
                      <a:pt x="2101" y="303"/>
                    </a:lnTo>
                    <a:lnTo>
                      <a:pt x="2101" y="297"/>
                    </a:lnTo>
                    <a:lnTo>
                      <a:pt x="2105" y="297"/>
                    </a:lnTo>
                    <a:lnTo>
                      <a:pt x="2105" y="285"/>
                    </a:lnTo>
                    <a:lnTo>
                      <a:pt x="2109" y="285"/>
                    </a:lnTo>
                    <a:lnTo>
                      <a:pt x="2109" y="275"/>
                    </a:lnTo>
                    <a:lnTo>
                      <a:pt x="2113" y="275"/>
                    </a:lnTo>
                    <a:lnTo>
                      <a:pt x="2113" y="267"/>
                    </a:lnTo>
                    <a:lnTo>
                      <a:pt x="2125" y="267"/>
                    </a:lnTo>
                    <a:lnTo>
                      <a:pt x="2125" y="265"/>
                    </a:lnTo>
                    <a:lnTo>
                      <a:pt x="2135" y="265"/>
                    </a:lnTo>
                    <a:lnTo>
                      <a:pt x="2135" y="259"/>
                    </a:lnTo>
                    <a:lnTo>
                      <a:pt x="2145" y="259"/>
                    </a:lnTo>
                    <a:lnTo>
                      <a:pt x="2145" y="255"/>
                    </a:lnTo>
                    <a:lnTo>
                      <a:pt x="2151" y="255"/>
                    </a:lnTo>
                    <a:lnTo>
                      <a:pt x="2151" y="249"/>
                    </a:lnTo>
                    <a:lnTo>
                      <a:pt x="2183" y="249"/>
                    </a:lnTo>
                    <a:lnTo>
                      <a:pt x="2183" y="247"/>
                    </a:lnTo>
                    <a:lnTo>
                      <a:pt x="2191" y="247"/>
                    </a:lnTo>
                    <a:lnTo>
                      <a:pt x="2191" y="241"/>
                    </a:lnTo>
                    <a:lnTo>
                      <a:pt x="2220" y="241"/>
                    </a:lnTo>
                    <a:lnTo>
                      <a:pt x="2220" y="237"/>
                    </a:lnTo>
                    <a:lnTo>
                      <a:pt x="2226" y="237"/>
                    </a:lnTo>
                    <a:lnTo>
                      <a:pt x="2226" y="231"/>
                    </a:lnTo>
                    <a:lnTo>
                      <a:pt x="2232" y="231"/>
                    </a:lnTo>
                    <a:lnTo>
                      <a:pt x="2232" y="223"/>
                    </a:lnTo>
                    <a:lnTo>
                      <a:pt x="2250" y="223"/>
                    </a:lnTo>
                    <a:lnTo>
                      <a:pt x="2250" y="217"/>
                    </a:lnTo>
                    <a:lnTo>
                      <a:pt x="2260" y="217"/>
                    </a:lnTo>
                    <a:lnTo>
                      <a:pt x="2260" y="211"/>
                    </a:lnTo>
                    <a:lnTo>
                      <a:pt x="2272" y="211"/>
                    </a:lnTo>
                    <a:lnTo>
                      <a:pt x="2272" y="209"/>
                    </a:lnTo>
                    <a:lnTo>
                      <a:pt x="2284" y="209"/>
                    </a:lnTo>
                    <a:lnTo>
                      <a:pt x="2284" y="205"/>
                    </a:lnTo>
                    <a:lnTo>
                      <a:pt x="2304" y="205"/>
                    </a:lnTo>
                    <a:lnTo>
                      <a:pt x="2304" y="201"/>
                    </a:lnTo>
                    <a:lnTo>
                      <a:pt x="2316" y="201"/>
                    </a:lnTo>
                    <a:lnTo>
                      <a:pt x="2316" y="197"/>
                    </a:lnTo>
                    <a:lnTo>
                      <a:pt x="2338" y="197"/>
                    </a:lnTo>
                    <a:lnTo>
                      <a:pt x="2338" y="191"/>
                    </a:lnTo>
                    <a:lnTo>
                      <a:pt x="2342" y="191"/>
                    </a:lnTo>
                    <a:lnTo>
                      <a:pt x="2342" y="183"/>
                    </a:lnTo>
                    <a:lnTo>
                      <a:pt x="2352" y="183"/>
                    </a:lnTo>
                    <a:lnTo>
                      <a:pt x="2352" y="181"/>
                    </a:lnTo>
                    <a:lnTo>
                      <a:pt x="2370" y="181"/>
                    </a:lnTo>
                    <a:lnTo>
                      <a:pt x="2370" y="171"/>
                    </a:lnTo>
                    <a:lnTo>
                      <a:pt x="2374" y="171"/>
                    </a:lnTo>
                    <a:lnTo>
                      <a:pt x="2374" y="161"/>
                    </a:lnTo>
                    <a:lnTo>
                      <a:pt x="2378" y="161"/>
                    </a:lnTo>
                    <a:lnTo>
                      <a:pt x="2378" y="149"/>
                    </a:lnTo>
                    <a:lnTo>
                      <a:pt x="2384" y="149"/>
                    </a:lnTo>
                    <a:lnTo>
                      <a:pt x="2384" y="141"/>
                    </a:lnTo>
                    <a:lnTo>
                      <a:pt x="2404" y="141"/>
                    </a:lnTo>
                    <a:lnTo>
                      <a:pt x="2404" y="133"/>
                    </a:lnTo>
                    <a:lnTo>
                      <a:pt x="2408" y="133"/>
                    </a:lnTo>
                    <a:lnTo>
                      <a:pt x="2408" y="127"/>
                    </a:lnTo>
                    <a:lnTo>
                      <a:pt x="2414" y="127"/>
                    </a:lnTo>
                    <a:lnTo>
                      <a:pt x="2414" y="115"/>
                    </a:lnTo>
                    <a:lnTo>
                      <a:pt x="2424" y="115"/>
                    </a:lnTo>
                    <a:lnTo>
                      <a:pt x="2424" y="113"/>
                    </a:lnTo>
                    <a:lnTo>
                      <a:pt x="2434" y="113"/>
                    </a:lnTo>
                    <a:lnTo>
                      <a:pt x="2434" y="109"/>
                    </a:lnTo>
                    <a:lnTo>
                      <a:pt x="2442" y="109"/>
                    </a:lnTo>
                    <a:lnTo>
                      <a:pt x="2442" y="103"/>
                    </a:lnTo>
                    <a:lnTo>
                      <a:pt x="2452" y="103"/>
                    </a:lnTo>
                    <a:lnTo>
                      <a:pt x="2452" y="99"/>
                    </a:lnTo>
                    <a:lnTo>
                      <a:pt x="2458" y="99"/>
                    </a:lnTo>
                    <a:lnTo>
                      <a:pt x="2458" y="94"/>
                    </a:lnTo>
                    <a:lnTo>
                      <a:pt x="2470" y="94"/>
                    </a:lnTo>
                    <a:lnTo>
                      <a:pt x="2470" y="90"/>
                    </a:lnTo>
                    <a:lnTo>
                      <a:pt x="2478" y="90"/>
                    </a:lnTo>
                    <a:lnTo>
                      <a:pt x="2478" y="86"/>
                    </a:lnTo>
                    <a:lnTo>
                      <a:pt x="2486" y="86"/>
                    </a:lnTo>
                    <a:lnTo>
                      <a:pt x="2486" y="80"/>
                    </a:lnTo>
                    <a:lnTo>
                      <a:pt x="2496" y="80"/>
                    </a:lnTo>
                    <a:lnTo>
                      <a:pt x="2496" y="76"/>
                    </a:lnTo>
                    <a:lnTo>
                      <a:pt x="2502" y="76"/>
                    </a:lnTo>
                    <a:lnTo>
                      <a:pt x="2502" y="70"/>
                    </a:lnTo>
                    <a:lnTo>
                      <a:pt x="2517" y="70"/>
                    </a:lnTo>
                    <a:lnTo>
                      <a:pt x="2517" y="64"/>
                    </a:lnTo>
                    <a:lnTo>
                      <a:pt x="2543" y="64"/>
                    </a:lnTo>
                    <a:lnTo>
                      <a:pt x="2543" y="62"/>
                    </a:lnTo>
                    <a:lnTo>
                      <a:pt x="2551" y="62"/>
                    </a:lnTo>
                    <a:lnTo>
                      <a:pt x="2551" y="54"/>
                    </a:lnTo>
                    <a:lnTo>
                      <a:pt x="2555" y="54"/>
                    </a:lnTo>
                    <a:lnTo>
                      <a:pt x="2555" y="50"/>
                    </a:lnTo>
                    <a:lnTo>
                      <a:pt x="2563" y="50"/>
                    </a:lnTo>
                    <a:lnTo>
                      <a:pt x="2563" y="44"/>
                    </a:lnTo>
                    <a:lnTo>
                      <a:pt x="2563" y="40"/>
                    </a:lnTo>
                    <a:lnTo>
                      <a:pt x="2579" y="40"/>
                    </a:lnTo>
                    <a:lnTo>
                      <a:pt x="2579" y="34"/>
                    </a:lnTo>
                    <a:lnTo>
                      <a:pt x="2613" y="34"/>
                    </a:lnTo>
                    <a:lnTo>
                      <a:pt x="2613" y="24"/>
                    </a:lnTo>
                    <a:lnTo>
                      <a:pt x="2631" y="24"/>
                    </a:lnTo>
                    <a:lnTo>
                      <a:pt x="2631" y="18"/>
                    </a:lnTo>
                    <a:lnTo>
                      <a:pt x="2639" y="18"/>
                    </a:lnTo>
                    <a:lnTo>
                      <a:pt x="2639" y="8"/>
                    </a:lnTo>
                    <a:lnTo>
                      <a:pt x="2657" y="8"/>
                    </a:lnTo>
                    <a:lnTo>
                      <a:pt x="2657" y="0"/>
                    </a:lnTo>
                    <a:lnTo>
                      <a:pt x="2663" y="0"/>
                    </a:lnTo>
                  </a:path>
                </a:pathLst>
              </a:custGeom>
              <a:noFill/>
              <a:ln w="38100" cap="flat">
                <a:solidFill>
                  <a:schemeClr val="accent2"/>
                </a:solidFill>
                <a:prstDash val="solid"/>
                <a:bevel/>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800" b="1" dirty="0">
                  <a:solidFill>
                    <a:srgbClr val="000000"/>
                  </a:solidFill>
                  <a:ea typeface="ＭＳ Ｐゴシック" pitchFamily="34" charset="-128"/>
                </a:endParaRPr>
              </a:p>
            </p:txBody>
          </p:sp>
        </p:grpSp>
        <p:sp>
          <p:nvSpPr>
            <p:cNvPr id="51" name="TextBox 50"/>
            <p:cNvSpPr txBox="1"/>
            <p:nvPr/>
          </p:nvSpPr>
          <p:spPr>
            <a:xfrm>
              <a:off x="1210149" y="5219875"/>
              <a:ext cx="335404"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0</a:t>
              </a:r>
            </a:p>
          </p:txBody>
        </p:sp>
        <p:sp>
          <p:nvSpPr>
            <p:cNvPr id="52" name="TextBox 51"/>
            <p:cNvSpPr txBox="1"/>
            <p:nvPr/>
          </p:nvSpPr>
          <p:spPr>
            <a:xfrm>
              <a:off x="1770329" y="5219875"/>
              <a:ext cx="335404"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3</a:t>
              </a:r>
            </a:p>
          </p:txBody>
        </p:sp>
        <p:sp>
          <p:nvSpPr>
            <p:cNvPr id="53" name="TextBox 52"/>
            <p:cNvSpPr txBox="1"/>
            <p:nvPr/>
          </p:nvSpPr>
          <p:spPr>
            <a:xfrm>
              <a:off x="2318207" y="5219875"/>
              <a:ext cx="335404"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6</a:t>
              </a:r>
            </a:p>
          </p:txBody>
        </p:sp>
        <p:sp>
          <p:nvSpPr>
            <p:cNvPr id="54" name="TextBox 53"/>
            <p:cNvSpPr txBox="1"/>
            <p:nvPr/>
          </p:nvSpPr>
          <p:spPr>
            <a:xfrm>
              <a:off x="2869162" y="5219875"/>
              <a:ext cx="335404"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9</a:t>
              </a:r>
            </a:p>
          </p:txBody>
        </p:sp>
        <p:sp>
          <p:nvSpPr>
            <p:cNvPr id="55" name="TextBox 54"/>
            <p:cNvSpPr txBox="1"/>
            <p:nvPr/>
          </p:nvSpPr>
          <p:spPr>
            <a:xfrm>
              <a:off x="3386684"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12</a:t>
              </a:r>
            </a:p>
          </p:txBody>
        </p:sp>
        <p:sp>
          <p:nvSpPr>
            <p:cNvPr id="56" name="TextBox 55"/>
            <p:cNvSpPr txBox="1"/>
            <p:nvPr/>
          </p:nvSpPr>
          <p:spPr>
            <a:xfrm>
              <a:off x="3939811" y="5219875"/>
              <a:ext cx="416380"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15</a:t>
              </a:r>
            </a:p>
          </p:txBody>
        </p:sp>
        <p:sp>
          <p:nvSpPr>
            <p:cNvPr id="57" name="TextBox 56"/>
            <p:cNvSpPr txBox="1"/>
            <p:nvPr/>
          </p:nvSpPr>
          <p:spPr>
            <a:xfrm>
              <a:off x="4491668"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18</a:t>
              </a:r>
            </a:p>
          </p:txBody>
        </p:sp>
        <p:sp>
          <p:nvSpPr>
            <p:cNvPr id="58" name="TextBox 57"/>
            <p:cNvSpPr txBox="1"/>
            <p:nvPr/>
          </p:nvSpPr>
          <p:spPr>
            <a:xfrm>
              <a:off x="5048773"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21</a:t>
              </a:r>
            </a:p>
          </p:txBody>
        </p:sp>
        <p:sp>
          <p:nvSpPr>
            <p:cNvPr id="59" name="TextBox 58"/>
            <p:cNvSpPr txBox="1"/>
            <p:nvPr/>
          </p:nvSpPr>
          <p:spPr>
            <a:xfrm>
              <a:off x="5599728"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24</a:t>
              </a:r>
            </a:p>
          </p:txBody>
        </p:sp>
        <p:sp>
          <p:nvSpPr>
            <p:cNvPr id="60" name="TextBox 59"/>
            <p:cNvSpPr txBox="1"/>
            <p:nvPr/>
          </p:nvSpPr>
          <p:spPr>
            <a:xfrm>
              <a:off x="6153758"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27</a:t>
              </a:r>
            </a:p>
          </p:txBody>
        </p:sp>
        <p:sp>
          <p:nvSpPr>
            <p:cNvPr id="61" name="TextBox 60"/>
            <p:cNvSpPr txBox="1"/>
            <p:nvPr/>
          </p:nvSpPr>
          <p:spPr>
            <a:xfrm>
              <a:off x="6710865"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30</a:t>
              </a:r>
            </a:p>
          </p:txBody>
        </p:sp>
        <p:sp>
          <p:nvSpPr>
            <p:cNvPr id="62" name="TextBox 61"/>
            <p:cNvSpPr txBox="1"/>
            <p:nvPr/>
          </p:nvSpPr>
          <p:spPr>
            <a:xfrm>
              <a:off x="7264894"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33</a:t>
              </a:r>
            </a:p>
          </p:txBody>
        </p:sp>
        <p:sp>
          <p:nvSpPr>
            <p:cNvPr id="63" name="TextBox 62"/>
            <p:cNvSpPr txBox="1"/>
            <p:nvPr/>
          </p:nvSpPr>
          <p:spPr>
            <a:xfrm>
              <a:off x="7821998" y="5219875"/>
              <a:ext cx="414573" cy="298940"/>
            </a:xfrm>
            <a:prstGeom prst="rect">
              <a:avLst/>
            </a:prstGeom>
            <a:noFill/>
          </p:spPr>
          <p:txBody>
            <a:bodyPr wrap="none" rtlCol="0">
              <a:spAutoFit/>
            </a:bodyPr>
            <a:lstStyle/>
            <a:p>
              <a:pPr algn="ctr" fontAlgn="base">
                <a:spcBef>
                  <a:spcPct val="0"/>
                </a:spcBef>
                <a:spcAft>
                  <a:spcPct val="0"/>
                </a:spcAft>
              </a:pPr>
              <a:r>
                <a:rPr lang="en-GB" sz="800" dirty="0">
                  <a:solidFill>
                    <a:srgbClr val="000000"/>
                  </a:solidFill>
                  <a:ea typeface="ＭＳ Ｐゴシック" pitchFamily="34" charset="-128"/>
                </a:rPr>
                <a:t>36</a:t>
              </a:r>
            </a:p>
          </p:txBody>
        </p:sp>
        <p:cxnSp>
          <p:nvCxnSpPr>
            <p:cNvPr id="64" name="Straight Connector 63"/>
            <p:cNvCxnSpPr/>
            <p:nvPr/>
          </p:nvCxnSpPr>
          <p:spPr>
            <a:xfrm>
              <a:off x="1272250" y="3945797"/>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72250" y="4335432"/>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272250" y="4722092"/>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272250" y="5123031"/>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a:off x="1321552" y="5171213"/>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1886106" y="5171213"/>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a:off x="2436670"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a:off x="2987235"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a:off x="3547025"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272250" y="3556162"/>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272250" y="3169502"/>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a:off x="4100665"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a:off x="4651229"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a:off x="5207945"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5758510"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6312148"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a:off x="6868864" y="5171214"/>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a:off x="7422504" y="5171216"/>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a:off x="7982295" y="5171216"/>
              <a:ext cx="101126"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940292" y="4987879"/>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0</a:t>
              </a:r>
            </a:p>
          </p:txBody>
        </p:sp>
        <p:cxnSp>
          <p:nvCxnSpPr>
            <p:cNvPr id="84" name="Straight Connector 83"/>
            <p:cNvCxnSpPr/>
            <p:nvPr/>
          </p:nvCxnSpPr>
          <p:spPr>
            <a:xfrm>
              <a:off x="1272250" y="2779867"/>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72250" y="2390232"/>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72250" y="1997623"/>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7011" y="1222631"/>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72250" y="1607989"/>
              <a:ext cx="10457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940292" y="4584602"/>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1</a:t>
              </a:r>
            </a:p>
          </p:txBody>
        </p:sp>
        <p:sp>
          <p:nvSpPr>
            <p:cNvPr id="90" name="TextBox 89"/>
            <p:cNvSpPr txBox="1"/>
            <p:nvPr/>
          </p:nvSpPr>
          <p:spPr>
            <a:xfrm>
              <a:off x="940292" y="4198952"/>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2</a:t>
              </a:r>
            </a:p>
          </p:txBody>
        </p:sp>
        <p:sp>
          <p:nvSpPr>
            <p:cNvPr id="91" name="TextBox 90"/>
            <p:cNvSpPr txBox="1"/>
            <p:nvPr/>
          </p:nvSpPr>
          <p:spPr>
            <a:xfrm>
              <a:off x="940292" y="3810004"/>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3</a:t>
              </a:r>
            </a:p>
          </p:txBody>
        </p:sp>
        <p:sp>
          <p:nvSpPr>
            <p:cNvPr id="92" name="TextBox 91"/>
            <p:cNvSpPr txBox="1"/>
            <p:nvPr/>
          </p:nvSpPr>
          <p:spPr>
            <a:xfrm>
              <a:off x="940292" y="3421058"/>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4</a:t>
              </a:r>
            </a:p>
          </p:txBody>
        </p:sp>
        <p:sp>
          <p:nvSpPr>
            <p:cNvPr id="93" name="TextBox 92"/>
            <p:cNvSpPr txBox="1"/>
            <p:nvPr/>
          </p:nvSpPr>
          <p:spPr>
            <a:xfrm>
              <a:off x="930492" y="3032111"/>
              <a:ext cx="3452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5</a:t>
              </a:r>
            </a:p>
          </p:txBody>
        </p:sp>
        <p:sp>
          <p:nvSpPr>
            <p:cNvPr id="94" name="TextBox 93"/>
            <p:cNvSpPr txBox="1"/>
            <p:nvPr/>
          </p:nvSpPr>
          <p:spPr>
            <a:xfrm>
              <a:off x="940292" y="2646460"/>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6</a:t>
              </a:r>
            </a:p>
          </p:txBody>
        </p:sp>
        <p:sp>
          <p:nvSpPr>
            <p:cNvPr id="95" name="TextBox 94"/>
            <p:cNvSpPr txBox="1"/>
            <p:nvPr/>
          </p:nvSpPr>
          <p:spPr>
            <a:xfrm>
              <a:off x="940292" y="2254219"/>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7</a:t>
              </a:r>
            </a:p>
          </p:txBody>
        </p:sp>
        <p:sp>
          <p:nvSpPr>
            <p:cNvPr id="96" name="TextBox 95"/>
            <p:cNvSpPr txBox="1"/>
            <p:nvPr/>
          </p:nvSpPr>
          <p:spPr>
            <a:xfrm>
              <a:off x="940292" y="1861977"/>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8</a:t>
              </a:r>
            </a:p>
          </p:txBody>
        </p:sp>
        <p:sp>
          <p:nvSpPr>
            <p:cNvPr id="97" name="TextBox 96"/>
            <p:cNvSpPr txBox="1"/>
            <p:nvPr/>
          </p:nvSpPr>
          <p:spPr>
            <a:xfrm>
              <a:off x="940292" y="1469732"/>
              <a:ext cx="335404"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9</a:t>
              </a:r>
            </a:p>
          </p:txBody>
        </p:sp>
        <p:sp>
          <p:nvSpPr>
            <p:cNvPr id="98" name="TextBox 97"/>
            <p:cNvSpPr txBox="1"/>
            <p:nvPr/>
          </p:nvSpPr>
          <p:spPr>
            <a:xfrm>
              <a:off x="861122" y="1097267"/>
              <a:ext cx="414573" cy="298940"/>
            </a:xfrm>
            <a:prstGeom prst="rect">
              <a:avLst/>
            </a:prstGeom>
            <a:noFill/>
          </p:spPr>
          <p:txBody>
            <a:bodyPr wrap="none" rtlCol="0">
              <a:spAutoFit/>
            </a:bodyPr>
            <a:lstStyle/>
            <a:p>
              <a:pPr algn="r" fontAlgn="base">
                <a:spcBef>
                  <a:spcPct val="0"/>
                </a:spcBef>
                <a:spcAft>
                  <a:spcPct val="0"/>
                </a:spcAft>
              </a:pPr>
              <a:r>
                <a:rPr lang="en-GB" sz="800" dirty="0">
                  <a:solidFill>
                    <a:srgbClr val="000000"/>
                  </a:solidFill>
                  <a:ea typeface="ＭＳ Ｐゴシック" pitchFamily="34" charset="-128"/>
                </a:rPr>
                <a:t>10</a:t>
              </a:r>
            </a:p>
          </p:txBody>
        </p:sp>
        <p:sp>
          <p:nvSpPr>
            <p:cNvPr id="99" name="Freeform 98"/>
            <p:cNvSpPr/>
            <p:nvPr/>
          </p:nvSpPr>
          <p:spPr>
            <a:xfrm>
              <a:off x="1372110" y="1220979"/>
              <a:ext cx="6669391" cy="3900902"/>
            </a:xfrm>
            <a:custGeom>
              <a:avLst/>
              <a:gdLst>
                <a:gd name="connsiteX0" fmla="*/ 0 w 7420396"/>
                <a:gd name="connsiteY0" fmla="*/ 0 h 4402067"/>
                <a:gd name="connsiteX1" fmla="*/ 0 w 7420396"/>
                <a:gd name="connsiteY1" fmla="*/ 4037926 h 4402067"/>
                <a:gd name="connsiteX2" fmla="*/ 6675929 w 7420396"/>
                <a:gd name="connsiteY2" fmla="*/ 4037926 h 4402067"/>
                <a:gd name="connsiteX3" fmla="*/ 7420396 w 7420396"/>
                <a:gd name="connsiteY3" fmla="*/ 4402067 h 4402067"/>
                <a:gd name="connsiteX0" fmla="*/ 0 w 6675929"/>
                <a:gd name="connsiteY0" fmla="*/ 0 h 4037926"/>
                <a:gd name="connsiteX1" fmla="*/ 0 w 6675929"/>
                <a:gd name="connsiteY1" fmla="*/ 4037926 h 4037926"/>
                <a:gd name="connsiteX2" fmla="*/ 6675929 w 6675929"/>
                <a:gd name="connsiteY2" fmla="*/ 4037926 h 4037926"/>
              </a:gdLst>
              <a:ahLst/>
              <a:cxnLst>
                <a:cxn ang="0">
                  <a:pos x="connsiteX0" y="connsiteY0"/>
                </a:cxn>
                <a:cxn ang="0">
                  <a:pos x="connsiteX1" y="connsiteY1"/>
                </a:cxn>
                <a:cxn ang="0">
                  <a:pos x="connsiteX2" y="connsiteY2"/>
                </a:cxn>
              </a:cxnLst>
              <a:rect l="l" t="t" r="r" b="b"/>
              <a:pathLst>
                <a:path w="6675929" h="4037926">
                  <a:moveTo>
                    <a:pt x="0" y="0"/>
                  </a:moveTo>
                  <a:lnTo>
                    <a:pt x="0" y="4037926"/>
                  </a:lnTo>
                  <a:lnTo>
                    <a:pt x="6675929" y="403792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800" b="1" dirty="0">
                <a:solidFill>
                  <a:srgbClr val="000000"/>
                </a:solidFill>
              </a:endParaRPr>
            </a:p>
          </p:txBody>
        </p:sp>
      </p:grpSp>
      <p:sp>
        <p:nvSpPr>
          <p:cNvPr id="109" name="Title 1"/>
          <p:cNvSpPr>
            <a:spLocks noGrp="1"/>
          </p:cNvSpPr>
          <p:nvPr>
            <p:ph type="title"/>
          </p:nvPr>
        </p:nvSpPr>
        <p:spPr>
          <a:xfrm>
            <a:off x="297641" y="971796"/>
            <a:ext cx="8229600" cy="857250"/>
          </a:xfrm>
        </p:spPr>
        <p:txBody>
          <a:bodyPr/>
          <a:lstStyle/>
          <a:p>
            <a:r>
              <a:rPr lang="en-GB" altLang="en-US" dirty="0"/>
              <a:t>PEGASUS-TIMI 54: </a:t>
            </a:r>
            <a:r>
              <a:rPr lang="en-GB" altLang="en-US" dirty="0" err="1"/>
              <a:t>Primärt</a:t>
            </a:r>
            <a:r>
              <a:rPr lang="en-GB" altLang="en-US" dirty="0"/>
              <a:t> </a:t>
            </a:r>
            <a:r>
              <a:rPr lang="en-GB" altLang="en-US" dirty="0" err="1"/>
              <a:t>effektmått</a:t>
            </a:r>
            <a:endParaRPr lang="en-US" dirty="0"/>
          </a:p>
        </p:txBody>
      </p:sp>
      <p:sp>
        <p:nvSpPr>
          <p:cNvPr id="110" name="Content Placeholder 2"/>
          <p:cNvSpPr>
            <a:spLocks noGrp="1"/>
          </p:cNvSpPr>
          <p:nvPr>
            <p:ph idx="1"/>
          </p:nvPr>
        </p:nvSpPr>
        <p:spPr>
          <a:xfrm>
            <a:off x="8231019" y="1930225"/>
            <a:ext cx="3911937" cy="3549010"/>
          </a:xfrm>
        </p:spPr>
        <p:txBody>
          <a:bodyPr/>
          <a:lstStyle/>
          <a:p>
            <a:pPr marL="285750" indent="-285750">
              <a:lnSpc>
                <a:spcPct val="100000"/>
              </a:lnSpc>
              <a:spcBef>
                <a:spcPts val="600"/>
              </a:spcBef>
              <a:buClr>
                <a:schemeClr val="tx2"/>
              </a:buClr>
              <a:buFont typeface="Arial"/>
              <a:buChar char="•"/>
            </a:pPr>
            <a:r>
              <a:rPr lang="en-GB" altLang="en-US" sz="1100" b="1" dirty="0" err="1"/>
              <a:t>Primärt</a:t>
            </a:r>
            <a:r>
              <a:rPr lang="en-GB" altLang="en-US" sz="1100" b="1" dirty="0"/>
              <a:t> </a:t>
            </a:r>
            <a:r>
              <a:rPr lang="en-GB" altLang="en-US" sz="1100" b="1" dirty="0" err="1"/>
              <a:t>effektmått</a:t>
            </a:r>
            <a:endParaRPr lang="en-GB" altLang="en-US" sz="1100" b="1" dirty="0"/>
          </a:p>
          <a:p>
            <a:pPr lvl="1">
              <a:lnSpc>
                <a:spcPct val="100000"/>
              </a:lnSpc>
              <a:spcBef>
                <a:spcPts val="600"/>
              </a:spcBef>
              <a:buFont typeface="Wingdings" panose="05000000000000000000" pitchFamily="2" charset="2"/>
              <a:buChar char="§"/>
            </a:pPr>
            <a:r>
              <a:rPr lang="en-GB" altLang="en-US" sz="1100" dirty="0" err="1"/>
              <a:t>Komposit</a:t>
            </a:r>
            <a:r>
              <a:rPr lang="en-GB" altLang="en-US" sz="1100" dirty="0"/>
              <a:t> </a:t>
            </a:r>
            <a:r>
              <a:rPr lang="en-GB" altLang="en-US" sz="1100" dirty="0" err="1"/>
              <a:t>sammansatt</a:t>
            </a:r>
            <a:r>
              <a:rPr lang="en-GB" altLang="en-US" sz="1100" dirty="0"/>
              <a:t> </a:t>
            </a:r>
            <a:r>
              <a:rPr lang="en-GB" altLang="en-US" sz="1100" dirty="0" err="1"/>
              <a:t>av</a:t>
            </a:r>
            <a:r>
              <a:rPr lang="en-GB" altLang="en-US" sz="1100" dirty="0"/>
              <a:t> </a:t>
            </a:r>
            <a:r>
              <a:rPr lang="en-GB" altLang="en-US" sz="1100" dirty="0" err="1"/>
              <a:t>kardiovaskulär</a:t>
            </a:r>
            <a:r>
              <a:rPr lang="en-GB" altLang="en-US" sz="1100" dirty="0"/>
              <a:t> </a:t>
            </a:r>
            <a:r>
              <a:rPr lang="en-GB" altLang="en-US" sz="1100" dirty="0" err="1"/>
              <a:t>död</a:t>
            </a:r>
            <a:r>
              <a:rPr lang="en-GB" altLang="en-US" sz="1100" dirty="0"/>
              <a:t>, </a:t>
            </a:r>
            <a:r>
              <a:rPr lang="en-GB" altLang="en-US" sz="1100" dirty="0" err="1"/>
              <a:t>hjärtinfarkt</a:t>
            </a:r>
            <a:r>
              <a:rPr lang="en-GB" altLang="en-US" sz="1100" dirty="0"/>
              <a:t> </a:t>
            </a:r>
            <a:r>
              <a:rPr lang="en-GB" altLang="en-US" sz="1100" dirty="0" err="1"/>
              <a:t>eller</a:t>
            </a:r>
            <a:r>
              <a:rPr lang="en-GB" altLang="en-US" sz="1100" dirty="0"/>
              <a:t> stroke</a:t>
            </a:r>
          </a:p>
          <a:p>
            <a:pPr marL="255587" lvl="1" indent="0">
              <a:lnSpc>
                <a:spcPct val="100000"/>
              </a:lnSpc>
              <a:spcBef>
                <a:spcPts val="600"/>
              </a:spcBef>
              <a:buNone/>
            </a:pPr>
            <a:endParaRPr lang="en-GB" altLang="en-US" sz="1100" dirty="0"/>
          </a:p>
          <a:p>
            <a:pPr marL="285750" indent="-285750">
              <a:lnSpc>
                <a:spcPct val="100000"/>
              </a:lnSpc>
              <a:spcBef>
                <a:spcPts val="600"/>
              </a:spcBef>
              <a:buClr>
                <a:schemeClr val="tx2"/>
              </a:buClr>
              <a:buFont typeface="Arial"/>
              <a:buChar char="•"/>
            </a:pPr>
            <a:r>
              <a:rPr lang="en-GB" altLang="en-US" sz="1100" b="1" dirty="0" err="1"/>
              <a:t>Sekundära</a:t>
            </a:r>
            <a:r>
              <a:rPr lang="en-GB" altLang="en-US" sz="1100" b="1" dirty="0"/>
              <a:t> </a:t>
            </a:r>
            <a:r>
              <a:rPr lang="en-GB" altLang="en-US" sz="1100" b="1" dirty="0" err="1"/>
              <a:t>effektmått</a:t>
            </a:r>
            <a:r>
              <a:rPr lang="en-GB" altLang="en-US" sz="1100" b="1" dirty="0"/>
              <a:t> </a:t>
            </a:r>
          </a:p>
          <a:p>
            <a:pPr lvl="1">
              <a:lnSpc>
                <a:spcPct val="100000"/>
              </a:lnSpc>
              <a:spcBef>
                <a:spcPts val="600"/>
              </a:spcBef>
              <a:buFont typeface="Wingdings" panose="05000000000000000000" pitchFamily="2" charset="2"/>
              <a:buChar char="§"/>
            </a:pPr>
            <a:r>
              <a:rPr lang="en-GB" altLang="en-US" sz="1100" dirty="0" err="1"/>
              <a:t>Kardiovaskulär</a:t>
            </a:r>
            <a:r>
              <a:rPr lang="en-GB" altLang="en-US" sz="1100" dirty="0"/>
              <a:t> </a:t>
            </a:r>
            <a:r>
              <a:rPr lang="en-GB" altLang="en-US" sz="1100" dirty="0" err="1"/>
              <a:t>mortalitet</a:t>
            </a:r>
            <a:endParaRPr lang="en-GB" altLang="en-US" sz="1100" dirty="0"/>
          </a:p>
          <a:p>
            <a:pPr lvl="1">
              <a:lnSpc>
                <a:spcPct val="100000"/>
              </a:lnSpc>
              <a:spcBef>
                <a:spcPts val="600"/>
              </a:spcBef>
              <a:buFont typeface="Wingdings" panose="05000000000000000000" pitchFamily="2" charset="2"/>
              <a:buChar char="§"/>
            </a:pPr>
            <a:r>
              <a:rPr lang="en-GB" altLang="en-US" sz="1100" dirty="0"/>
              <a:t>Total </a:t>
            </a:r>
            <a:r>
              <a:rPr lang="en-GB" altLang="en-US" sz="1100" dirty="0" err="1"/>
              <a:t>mortalitet</a:t>
            </a:r>
            <a:endParaRPr lang="en-GB" altLang="en-US" sz="1100" dirty="0"/>
          </a:p>
          <a:p>
            <a:pPr lvl="1">
              <a:lnSpc>
                <a:spcPct val="100000"/>
              </a:lnSpc>
              <a:spcBef>
                <a:spcPts val="600"/>
              </a:spcBef>
              <a:buFont typeface="Wingdings" panose="05000000000000000000" pitchFamily="2" charset="2"/>
              <a:buChar char="§"/>
            </a:pPr>
            <a:endParaRPr lang="en-GB" altLang="en-US" sz="1100" dirty="0"/>
          </a:p>
          <a:p>
            <a:pPr marL="285750" indent="-285750">
              <a:lnSpc>
                <a:spcPct val="100000"/>
              </a:lnSpc>
              <a:spcBef>
                <a:spcPts val="600"/>
              </a:spcBef>
              <a:buClr>
                <a:schemeClr val="tx2"/>
              </a:buClr>
              <a:buFont typeface="Arial"/>
              <a:buChar char="•"/>
            </a:pPr>
            <a:r>
              <a:rPr lang="en-GB" altLang="en-US" sz="1100" b="1" dirty="0" err="1"/>
              <a:t>Andra</a:t>
            </a:r>
            <a:r>
              <a:rPr lang="en-GB" altLang="en-US" sz="1100" b="1" dirty="0"/>
              <a:t> </a:t>
            </a:r>
            <a:r>
              <a:rPr lang="en-GB" altLang="en-US" sz="1100" b="1" dirty="0" err="1"/>
              <a:t>specificerade</a:t>
            </a:r>
            <a:r>
              <a:rPr lang="en-GB" altLang="en-US" sz="1100" b="1" dirty="0"/>
              <a:t> </a:t>
            </a:r>
            <a:r>
              <a:rPr lang="en-GB" altLang="en-US" sz="1100" b="1" dirty="0" err="1"/>
              <a:t>explorerande</a:t>
            </a:r>
            <a:r>
              <a:rPr lang="en-GB" altLang="en-US" sz="1100" b="1" dirty="0"/>
              <a:t> </a:t>
            </a:r>
            <a:r>
              <a:rPr lang="en-GB" altLang="en-US" sz="1100" b="1" dirty="0" err="1"/>
              <a:t>effektmått</a:t>
            </a:r>
            <a:endParaRPr lang="en-GB" altLang="en-US" sz="1100" b="1" dirty="0"/>
          </a:p>
          <a:p>
            <a:pPr lvl="1">
              <a:lnSpc>
                <a:spcPct val="100000"/>
              </a:lnSpc>
              <a:spcBef>
                <a:spcPts val="600"/>
              </a:spcBef>
              <a:buFont typeface="Wingdings" panose="05000000000000000000" pitchFamily="2" charset="2"/>
              <a:buChar char="§"/>
            </a:pPr>
            <a:r>
              <a:rPr lang="en-GB" altLang="en-US" sz="1100" dirty="0" err="1"/>
              <a:t>Komposit</a:t>
            </a:r>
            <a:r>
              <a:rPr lang="en-GB" altLang="en-US" sz="1100" dirty="0"/>
              <a:t> </a:t>
            </a:r>
            <a:r>
              <a:rPr lang="en-GB" altLang="en-US" sz="1100" dirty="0" err="1"/>
              <a:t>sammansättning</a:t>
            </a:r>
            <a:r>
              <a:rPr lang="en-GB" altLang="en-US" sz="1100" dirty="0"/>
              <a:t> </a:t>
            </a:r>
            <a:r>
              <a:rPr lang="en-GB" altLang="en-US" sz="1100" dirty="0" err="1"/>
              <a:t>av</a:t>
            </a:r>
            <a:r>
              <a:rPr lang="en-GB" altLang="en-US" sz="1100" dirty="0"/>
              <a:t> </a:t>
            </a:r>
            <a:r>
              <a:rPr lang="en-GB" altLang="en-US" sz="1100" dirty="0" err="1"/>
              <a:t>död</a:t>
            </a:r>
            <a:r>
              <a:rPr lang="en-GB" altLang="en-US" sz="1100" dirty="0"/>
              <a:t> i </a:t>
            </a:r>
            <a:r>
              <a:rPr lang="en-GB" altLang="en-US" sz="1100" dirty="0" err="1"/>
              <a:t>hjärtsjukdom</a:t>
            </a:r>
            <a:r>
              <a:rPr lang="en-GB" altLang="en-US" sz="1100" dirty="0"/>
              <a:t>, </a:t>
            </a:r>
            <a:r>
              <a:rPr lang="en-GB" altLang="en-US" sz="1100" dirty="0" err="1"/>
              <a:t>hjärtinfarkt</a:t>
            </a:r>
            <a:r>
              <a:rPr lang="en-GB" altLang="en-US" sz="1100" dirty="0"/>
              <a:t> </a:t>
            </a:r>
            <a:r>
              <a:rPr lang="en-GB" altLang="en-US" sz="1100" dirty="0" err="1"/>
              <a:t>eller</a:t>
            </a:r>
            <a:r>
              <a:rPr lang="en-GB" altLang="en-US" sz="1100" dirty="0"/>
              <a:t> stroke</a:t>
            </a:r>
          </a:p>
          <a:p>
            <a:pPr lvl="1">
              <a:lnSpc>
                <a:spcPct val="100000"/>
              </a:lnSpc>
              <a:spcBef>
                <a:spcPts val="600"/>
              </a:spcBef>
              <a:buFont typeface="Wingdings" panose="05000000000000000000" pitchFamily="2" charset="2"/>
              <a:buChar char="§"/>
            </a:pPr>
            <a:r>
              <a:rPr lang="en-GB" altLang="en-US" sz="1100" dirty="0" err="1"/>
              <a:t>Individuella</a:t>
            </a:r>
            <a:r>
              <a:rPr lang="en-GB" altLang="en-US" sz="1100" dirty="0"/>
              <a:t> </a:t>
            </a:r>
            <a:r>
              <a:rPr lang="en-GB" altLang="en-US" sz="1100" dirty="0" err="1"/>
              <a:t>komponenter</a:t>
            </a:r>
            <a:r>
              <a:rPr lang="en-GB" altLang="en-US" sz="1100" dirty="0"/>
              <a:t> </a:t>
            </a:r>
            <a:r>
              <a:rPr lang="en-GB" altLang="en-US" sz="1100" dirty="0" err="1"/>
              <a:t>av</a:t>
            </a:r>
            <a:r>
              <a:rPr lang="en-GB" altLang="en-US" sz="1100" dirty="0"/>
              <a:t> </a:t>
            </a:r>
            <a:r>
              <a:rPr lang="en-GB" altLang="en-US" sz="1100" dirty="0" err="1"/>
              <a:t>komposit</a:t>
            </a:r>
            <a:r>
              <a:rPr lang="en-GB" altLang="en-US" sz="1100" dirty="0"/>
              <a:t> </a:t>
            </a:r>
            <a:r>
              <a:rPr lang="en-GB" altLang="en-US" sz="1100" dirty="0" err="1"/>
              <a:t>effektmått</a:t>
            </a:r>
            <a:endParaRPr lang="en-GB" altLang="en-US" sz="1100" dirty="0"/>
          </a:p>
          <a:p>
            <a:pPr lvl="1">
              <a:lnSpc>
                <a:spcPct val="100000"/>
              </a:lnSpc>
              <a:spcBef>
                <a:spcPts val="600"/>
              </a:spcBef>
              <a:buFont typeface="Wingdings" panose="05000000000000000000" pitchFamily="2" charset="2"/>
              <a:buChar char="§"/>
            </a:pPr>
            <a:r>
              <a:rPr lang="en-GB" altLang="en-US" sz="1100" dirty="0" err="1"/>
              <a:t>Akut</a:t>
            </a:r>
            <a:r>
              <a:rPr lang="en-GB" altLang="en-US" sz="1100" dirty="0"/>
              <a:t> </a:t>
            </a:r>
            <a:r>
              <a:rPr lang="en-GB" altLang="en-US" sz="1100" dirty="0" err="1"/>
              <a:t>revaskularisering</a:t>
            </a:r>
            <a:endParaRPr lang="en-GB" altLang="en-US" sz="1100" dirty="0"/>
          </a:p>
          <a:p>
            <a:pPr lvl="1">
              <a:lnSpc>
                <a:spcPct val="100000"/>
              </a:lnSpc>
              <a:spcBef>
                <a:spcPts val="600"/>
              </a:spcBef>
              <a:buFont typeface="Wingdings" panose="05000000000000000000" pitchFamily="2" charset="2"/>
              <a:buChar char="§"/>
            </a:pPr>
            <a:r>
              <a:rPr lang="en-GB" altLang="en-US" sz="1100" dirty="0" err="1"/>
              <a:t>Sjukhusinläggning</a:t>
            </a:r>
            <a:r>
              <a:rPr lang="en-GB" altLang="en-US" sz="1100" dirty="0"/>
              <a:t> </a:t>
            </a:r>
            <a:r>
              <a:rPr lang="en-GB" altLang="en-US" sz="1100" dirty="0" err="1"/>
              <a:t>för</a:t>
            </a:r>
            <a:r>
              <a:rPr lang="en-GB" altLang="en-US" sz="1100" dirty="0"/>
              <a:t> </a:t>
            </a:r>
            <a:r>
              <a:rPr lang="en-GB" altLang="en-US" sz="1100" dirty="0" err="1"/>
              <a:t>instabil</a:t>
            </a:r>
            <a:r>
              <a:rPr lang="en-GB" altLang="en-US" sz="1100" dirty="0"/>
              <a:t> angina</a:t>
            </a:r>
          </a:p>
          <a:p>
            <a:pPr lvl="1">
              <a:lnSpc>
                <a:spcPct val="100000"/>
              </a:lnSpc>
              <a:spcBef>
                <a:spcPts val="600"/>
              </a:spcBef>
              <a:buFont typeface="Wingdings" panose="05000000000000000000" pitchFamily="2" charset="2"/>
              <a:buChar char="§"/>
            </a:pPr>
            <a:r>
              <a:rPr lang="en-GB" altLang="en-US" sz="1100" dirty="0" err="1"/>
              <a:t>Övergående</a:t>
            </a:r>
            <a:r>
              <a:rPr lang="en-GB" altLang="en-US" sz="1100" dirty="0"/>
              <a:t> </a:t>
            </a:r>
            <a:r>
              <a:rPr lang="en-GB" altLang="en-US" sz="1100" dirty="0" err="1"/>
              <a:t>ischemisk</a:t>
            </a:r>
            <a:r>
              <a:rPr lang="en-GB" altLang="en-US" sz="1100" dirty="0"/>
              <a:t> attack (TIA)</a:t>
            </a:r>
          </a:p>
          <a:p>
            <a:pPr lvl="1">
              <a:lnSpc>
                <a:spcPct val="100000"/>
              </a:lnSpc>
              <a:spcBef>
                <a:spcPts val="600"/>
              </a:spcBef>
              <a:buFont typeface="Wingdings" panose="05000000000000000000" pitchFamily="2" charset="2"/>
              <a:buChar char="§"/>
            </a:pPr>
            <a:r>
              <a:rPr lang="en-GB" altLang="en-US" sz="1100" dirty="0"/>
              <a:t>Analyser </a:t>
            </a:r>
            <a:r>
              <a:rPr lang="en-GB" altLang="en-US" sz="1100" dirty="0" err="1"/>
              <a:t>av</a:t>
            </a:r>
            <a:r>
              <a:rPr lang="en-GB" altLang="en-US" sz="1100" dirty="0"/>
              <a:t> </a:t>
            </a:r>
            <a:r>
              <a:rPr lang="en-GB" altLang="en-US" sz="1100" dirty="0" err="1"/>
              <a:t>klinisk</a:t>
            </a:r>
            <a:r>
              <a:rPr lang="en-GB" altLang="en-US" sz="1100" dirty="0"/>
              <a:t> </a:t>
            </a:r>
            <a:r>
              <a:rPr lang="en-GB" altLang="en-US" sz="1100" dirty="0" err="1"/>
              <a:t>nytta</a:t>
            </a:r>
            <a:r>
              <a:rPr lang="en-GB" altLang="en-US" sz="1100" dirty="0"/>
              <a:t> (</a:t>
            </a:r>
            <a:r>
              <a:rPr lang="en-GB" altLang="en-US" sz="1100" dirty="0" err="1"/>
              <a:t>netto</a:t>
            </a:r>
            <a:r>
              <a:rPr lang="en-GB" altLang="en-US" sz="1100" dirty="0"/>
              <a:t>)</a:t>
            </a:r>
            <a:endParaRPr lang="en-GB" altLang="en-US" sz="1100" baseline="30000" dirty="0"/>
          </a:p>
          <a:p>
            <a:pPr>
              <a:lnSpc>
                <a:spcPct val="100000"/>
              </a:lnSpc>
            </a:pPr>
            <a:endParaRPr lang="en-US" sz="1100" dirty="0"/>
          </a:p>
        </p:txBody>
      </p:sp>
      <p:sp>
        <p:nvSpPr>
          <p:cNvPr id="111"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12"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13"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14"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16"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117"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118"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119"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120"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PEGASUS</a:t>
            </a:r>
          </a:p>
        </p:txBody>
      </p:sp>
      <p:sp>
        <p:nvSpPr>
          <p:cNvPr id="121"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sp>
        <p:nvSpPr>
          <p:cNvPr id="122" name="TextBox 121"/>
          <p:cNvSpPr txBox="1">
            <a:spLocks noChangeArrowheads="1"/>
          </p:cNvSpPr>
          <p:nvPr/>
        </p:nvSpPr>
        <p:spPr bwMode="auto">
          <a:xfrm>
            <a:off x="8011463" y="6036823"/>
            <a:ext cx="4412964" cy="215444"/>
          </a:xfrm>
          <a:prstGeom prst="rect">
            <a:avLst/>
          </a:prstGeom>
          <a:noFill/>
          <a:ln w="9525">
            <a:noFill/>
            <a:miter lim="800000"/>
            <a:headEnd/>
            <a:tailEnd/>
          </a:ln>
        </p:spPr>
        <p:txBody>
          <a:bodyPr wrap="square" anchor="b">
            <a:spAutoFit/>
          </a:bodyPr>
          <a:lstStyle/>
          <a:p>
            <a:r>
              <a:rPr lang="en-GB" sz="800" b="0" dirty="0"/>
              <a:t>P&lt;0.026 </a:t>
            </a:r>
            <a:r>
              <a:rPr lang="en-GB" sz="800" b="0" dirty="0" err="1"/>
              <a:t>indikerar</a:t>
            </a:r>
            <a:r>
              <a:rPr lang="en-GB" sz="800" b="0" dirty="0"/>
              <a:t> </a:t>
            </a:r>
            <a:r>
              <a:rPr lang="en-GB" sz="800" b="0" dirty="0" err="1"/>
              <a:t>statistisk</a:t>
            </a:r>
            <a:r>
              <a:rPr lang="en-GB" sz="800" b="0" dirty="0"/>
              <a:t> </a:t>
            </a:r>
            <a:r>
              <a:rPr lang="en-GB" sz="800" b="0" dirty="0" err="1"/>
              <a:t>signifikans</a:t>
            </a:r>
            <a:r>
              <a:rPr lang="en-GB" sz="800" b="0" dirty="0"/>
              <a:t>; </a:t>
            </a:r>
            <a:r>
              <a:rPr lang="en-US" altLang="en-US" sz="800" b="0" dirty="0">
                <a:ea typeface="ＭＳ Ｐゴシック" pitchFamily="34" charset="-128"/>
              </a:rPr>
              <a:t>CI, confidence interval; HR, hazard ratio</a:t>
            </a:r>
          </a:p>
        </p:txBody>
      </p:sp>
      <p:grpSp>
        <p:nvGrpSpPr>
          <p:cNvPr id="123" name="Group 122"/>
          <p:cNvGrpSpPr/>
          <p:nvPr/>
        </p:nvGrpSpPr>
        <p:grpSpPr>
          <a:xfrm>
            <a:off x="4151110" y="34542"/>
            <a:ext cx="1050221" cy="332844"/>
            <a:chOff x="4593871" y="1468705"/>
            <a:chExt cx="1050221" cy="332844"/>
          </a:xfrm>
        </p:grpSpPr>
        <p:pic>
          <p:nvPicPr>
            <p:cNvPr id="124" name="Picture 123"/>
            <p:cNvPicPr>
              <a:picLocks noChangeAspect="1"/>
            </p:cNvPicPr>
            <p:nvPr/>
          </p:nvPicPr>
          <p:blipFill>
            <a:blip r:embed="rId12"/>
            <a:stretch>
              <a:fillRect/>
            </a:stretch>
          </p:blipFill>
          <p:spPr>
            <a:xfrm>
              <a:off x="4659864" y="1479052"/>
              <a:ext cx="879733" cy="266700"/>
            </a:xfrm>
            <a:prstGeom prst="rect">
              <a:avLst/>
            </a:prstGeom>
          </p:spPr>
        </p:pic>
        <p:sp>
          <p:nvSpPr>
            <p:cNvPr id="1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126" name="TextBox 125"/>
          <p:cNvSpPr txBox="1"/>
          <p:nvPr/>
        </p:nvSpPr>
        <p:spPr>
          <a:xfrm>
            <a:off x="346708" y="6448473"/>
            <a:ext cx="9502143" cy="246221"/>
          </a:xfrm>
          <a:prstGeom prst="rect">
            <a:avLst/>
          </a:prstGeom>
          <a:noFill/>
        </p:spPr>
        <p:txBody>
          <a:bodyPr wrap="square" rtlCol="0">
            <a:spAutoFit/>
          </a:bodyPr>
          <a:lstStyle/>
          <a:p>
            <a:r>
              <a:rPr lang="sv-SE" sz="1000" dirty="0">
                <a:solidFill>
                  <a:schemeClr val="tx1">
                    <a:lumMod val="65000"/>
                    <a:lumOff val="35000"/>
                  </a:schemeClr>
                </a:solidFill>
              </a:rPr>
              <a:t>Bonaca MP et al. N Engl J Med 2015;372:1791–1800</a:t>
            </a:r>
          </a:p>
        </p:txBody>
      </p:sp>
      <p:grpSp>
        <p:nvGrpSpPr>
          <p:cNvPr id="108" name="Group 107"/>
          <p:cNvGrpSpPr/>
          <p:nvPr/>
        </p:nvGrpSpPr>
        <p:grpSpPr>
          <a:xfrm>
            <a:off x="11881377" y="1948037"/>
            <a:ext cx="276225" cy="1257300"/>
            <a:chOff x="11881377" y="1948037"/>
            <a:chExt cx="276225" cy="1257300"/>
          </a:xfrm>
        </p:grpSpPr>
        <p:pic>
          <p:nvPicPr>
            <p:cNvPr id="115" name="Picture 114"/>
            <p:cNvPicPr>
              <a:picLocks noChangeAspect="1"/>
            </p:cNvPicPr>
            <p:nvPr/>
          </p:nvPicPr>
          <p:blipFill>
            <a:blip r:embed="rId14"/>
            <a:stretch>
              <a:fillRect/>
            </a:stretch>
          </p:blipFill>
          <p:spPr>
            <a:xfrm>
              <a:off x="11881377" y="1948037"/>
              <a:ext cx="276225" cy="1257300"/>
            </a:xfrm>
            <a:prstGeom prst="rect">
              <a:avLst/>
            </a:prstGeom>
          </p:spPr>
        </p:pic>
        <p:sp>
          <p:nvSpPr>
            <p:cNvPr id="127" name="Rectangle 12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9811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9" name="Title 1"/>
          <p:cNvSpPr>
            <a:spLocks noGrp="1"/>
          </p:cNvSpPr>
          <p:nvPr>
            <p:ph type="title"/>
          </p:nvPr>
        </p:nvSpPr>
        <p:spPr>
          <a:xfrm>
            <a:off x="259255" y="941381"/>
            <a:ext cx="9220501" cy="1222684"/>
          </a:xfrm>
        </p:spPr>
        <p:txBody>
          <a:bodyPr/>
          <a:lstStyle/>
          <a:p>
            <a:r>
              <a:rPr lang="en-GB" sz="2000" dirty="0" err="1"/>
              <a:t>Reduktion</a:t>
            </a:r>
            <a:r>
              <a:rPr lang="en-GB" sz="2000" dirty="0"/>
              <a:t> </a:t>
            </a:r>
            <a:r>
              <a:rPr lang="en-GB" sz="2000" dirty="0" err="1"/>
              <a:t>av</a:t>
            </a:r>
            <a:r>
              <a:rPr lang="en-GB" sz="2000" dirty="0"/>
              <a:t> </a:t>
            </a:r>
            <a:r>
              <a:rPr lang="en-GB" sz="2000" dirty="0" err="1"/>
              <a:t>kardiovaskulär</a:t>
            </a:r>
            <a:r>
              <a:rPr lang="en-GB" sz="2000" dirty="0"/>
              <a:t> </a:t>
            </a:r>
            <a:r>
              <a:rPr lang="en-GB" sz="2000" dirty="0" err="1"/>
              <a:t>död</a:t>
            </a:r>
            <a:r>
              <a:rPr lang="en-GB" sz="2000" dirty="0"/>
              <a:t>, </a:t>
            </a:r>
            <a:r>
              <a:rPr lang="en-GB" sz="2000" dirty="0" err="1"/>
              <a:t>hjärtinfarkt</a:t>
            </a:r>
            <a:r>
              <a:rPr lang="en-GB" sz="2000" dirty="0"/>
              <a:t> </a:t>
            </a:r>
            <a:r>
              <a:rPr lang="en-GB" sz="2000" dirty="0" err="1"/>
              <a:t>eller</a:t>
            </a:r>
            <a:r>
              <a:rPr lang="en-GB" sz="2000" dirty="0"/>
              <a:t> stroke med </a:t>
            </a:r>
            <a:r>
              <a:rPr lang="en-GB" sz="2000" dirty="0" err="1"/>
              <a:t>tikagrelor</a:t>
            </a:r>
            <a:r>
              <a:rPr lang="en-GB" sz="2000" dirty="0"/>
              <a:t> med </a:t>
            </a:r>
            <a:r>
              <a:rPr lang="en-GB" sz="2000" dirty="0" err="1"/>
              <a:t>hänsyn</a:t>
            </a:r>
            <a:r>
              <a:rPr lang="en-GB" sz="2000" dirty="0"/>
              <a:t> till </a:t>
            </a:r>
            <a:r>
              <a:rPr lang="en-GB" sz="2000" dirty="0" err="1"/>
              <a:t>tidigare</a:t>
            </a:r>
            <a:r>
              <a:rPr lang="en-GB" sz="2000" dirty="0"/>
              <a:t> </a:t>
            </a:r>
            <a:r>
              <a:rPr lang="en-GB" sz="2000" dirty="0" err="1"/>
              <a:t>behandlingsstopp</a:t>
            </a:r>
            <a:r>
              <a:rPr lang="en-GB" sz="2000" dirty="0"/>
              <a:t> </a:t>
            </a:r>
            <a:r>
              <a:rPr lang="en-GB" sz="2000" dirty="0" err="1"/>
              <a:t>av</a:t>
            </a:r>
            <a:r>
              <a:rPr lang="en-GB" sz="2000" dirty="0"/>
              <a:t> P2Y</a:t>
            </a:r>
            <a:r>
              <a:rPr lang="en-GB" sz="2000" baseline="-25000" dirty="0"/>
              <a:t>12</a:t>
            </a:r>
            <a:r>
              <a:rPr lang="en-GB" sz="2000" dirty="0"/>
              <a:t> -</a:t>
            </a:r>
            <a:r>
              <a:rPr lang="en-GB" sz="2000" dirty="0" err="1"/>
              <a:t>hämmare</a:t>
            </a:r>
            <a:r>
              <a:rPr lang="en-GB" sz="2000" dirty="0"/>
              <a:t> </a:t>
            </a:r>
            <a:endParaRPr lang="en-US" sz="2000" dirty="0"/>
          </a:p>
        </p:txBody>
      </p:sp>
      <p:grpSp>
        <p:nvGrpSpPr>
          <p:cNvPr id="28" name="Group 27"/>
          <p:cNvGrpSpPr/>
          <p:nvPr/>
        </p:nvGrpSpPr>
        <p:grpSpPr>
          <a:xfrm>
            <a:off x="804830" y="2164065"/>
            <a:ext cx="9205186" cy="3752868"/>
            <a:chOff x="-375216" y="1141899"/>
            <a:chExt cx="9205186" cy="3752868"/>
          </a:xfrm>
        </p:grpSpPr>
        <p:grpSp>
          <p:nvGrpSpPr>
            <p:cNvPr id="29" name="Group 28"/>
            <p:cNvGrpSpPr/>
            <p:nvPr/>
          </p:nvGrpSpPr>
          <p:grpSpPr>
            <a:xfrm>
              <a:off x="7385076" y="3247046"/>
              <a:ext cx="1444894" cy="669490"/>
              <a:chOff x="6268370" y="4837322"/>
              <a:chExt cx="1444894" cy="669490"/>
            </a:xfrm>
          </p:grpSpPr>
          <p:sp>
            <p:nvSpPr>
              <p:cNvPr id="70" name="Diamond 69"/>
              <p:cNvSpPr/>
              <p:nvPr/>
            </p:nvSpPr>
            <p:spPr bwMode="auto">
              <a:xfrm>
                <a:off x="6269076" y="5274168"/>
                <a:ext cx="141406" cy="141406"/>
              </a:xfrm>
              <a:prstGeom prst="diamond">
                <a:avLst/>
              </a:prstGeom>
              <a:solidFill>
                <a:schemeClr val="bg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71" name="Oval 70"/>
              <p:cNvSpPr/>
              <p:nvPr/>
            </p:nvSpPr>
            <p:spPr bwMode="auto">
              <a:xfrm>
                <a:off x="6268370" y="5084825"/>
                <a:ext cx="141406" cy="141406"/>
              </a:xfrm>
              <a:prstGeom prst="ellipse">
                <a:avLst/>
              </a:prstGeom>
              <a:solidFill>
                <a:srgbClr val="6699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72" name="Rectangle 71"/>
              <p:cNvSpPr/>
              <p:nvPr/>
            </p:nvSpPr>
            <p:spPr bwMode="auto">
              <a:xfrm>
                <a:off x="6269119" y="4894882"/>
                <a:ext cx="141406" cy="141406"/>
              </a:xfrm>
              <a:prstGeom prst="rect">
                <a:avLst/>
              </a:prstGeom>
              <a:solidFill>
                <a:schemeClr val="accent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73" name="TextBox 72"/>
              <p:cNvSpPr txBox="1"/>
              <p:nvPr/>
            </p:nvSpPr>
            <p:spPr>
              <a:xfrm>
                <a:off x="6412421" y="4837322"/>
                <a:ext cx="1295085" cy="280241"/>
              </a:xfrm>
              <a:prstGeom prst="rect">
                <a:avLst/>
              </a:prstGeom>
              <a:noFill/>
              <a:ln>
                <a:noFill/>
              </a:ln>
            </p:spPr>
            <p:txBody>
              <a:bodyPr wrap="square" rtlCol="0">
                <a:noAutofit/>
              </a:bodyPr>
              <a:lstStyle/>
              <a:p>
                <a:pPr marL="269875" indent="-269875">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Ticagrelor 90 mg</a:t>
                </a:r>
              </a:p>
            </p:txBody>
          </p:sp>
          <p:sp>
            <p:nvSpPr>
              <p:cNvPr id="74" name="TextBox 73"/>
              <p:cNvSpPr txBox="1"/>
              <p:nvPr/>
            </p:nvSpPr>
            <p:spPr>
              <a:xfrm>
                <a:off x="6406665" y="5035901"/>
                <a:ext cx="1295085" cy="280241"/>
              </a:xfrm>
              <a:prstGeom prst="rect">
                <a:avLst/>
              </a:prstGeom>
              <a:noFill/>
              <a:ln>
                <a:noFill/>
              </a:ln>
            </p:spPr>
            <p:txBody>
              <a:bodyPr wrap="square" rtlCol="0">
                <a:noAutofit/>
              </a:bodyPr>
              <a:lstStyle/>
              <a:p>
                <a:pPr marL="269875" indent="-269875">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Ticagrelor 60 mg</a:t>
                </a:r>
              </a:p>
            </p:txBody>
          </p:sp>
          <p:sp>
            <p:nvSpPr>
              <p:cNvPr id="75" name="TextBox 74"/>
              <p:cNvSpPr txBox="1"/>
              <p:nvPr/>
            </p:nvSpPr>
            <p:spPr>
              <a:xfrm>
                <a:off x="6418179" y="5226571"/>
                <a:ext cx="1295085" cy="280241"/>
              </a:xfrm>
              <a:prstGeom prst="rect">
                <a:avLst/>
              </a:prstGeom>
              <a:noFill/>
              <a:ln>
                <a:noFill/>
              </a:ln>
            </p:spPr>
            <p:txBody>
              <a:bodyPr wrap="square" rtlCol="0">
                <a:noAutofit/>
              </a:bodyPr>
              <a:lstStyle/>
              <a:p>
                <a:pPr marL="269875" indent="-269875">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Pooled</a:t>
                </a:r>
              </a:p>
            </p:txBody>
          </p:sp>
        </p:grpSp>
        <p:sp>
          <p:nvSpPr>
            <p:cNvPr id="31" name="TextBox 30"/>
            <p:cNvSpPr txBox="1"/>
            <p:nvPr/>
          </p:nvSpPr>
          <p:spPr>
            <a:xfrm>
              <a:off x="5357027" y="1485338"/>
              <a:ext cx="1200113" cy="293552"/>
            </a:xfrm>
            <a:prstGeom prst="rect">
              <a:avLst/>
            </a:prstGeom>
            <a:noFill/>
            <a:ln>
              <a:noFill/>
            </a:ln>
          </p:spPr>
          <p:txBody>
            <a:bodyPr wrap="square" rtlCol="0">
              <a:noAutofit/>
            </a:bodyPr>
            <a:lstStyle/>
            <a:p>
              <a:pPr marL="269875" indent="-269875">
                <a:spcAft>
                  <a:spcPts val="1200"/>
                </a:spcAft>
                <a:buClr>
                  <a:srgbClr val="000000"/>
                </a:buClr>
                <a:buFont typeface="Arial" pitchFamily="34" charset="0"/>
                <a:buNone/>
              </a:pPr>
              <a:r>
                <a:rPr lang="en-GB" sz="900" u="sng" kern="0" dirty="0">
                  <a:solidFill>
                    <a:srgbClr val="000000"/>
                  </a:solidFill>
                  <a:latin typeface="Arial" pitchFamily="34" charset="0"/>
                  <a:cs typeface="Arial" pitchFamily="34" charset="0"/>
                </a:rPr>
                <a:t>HR (95% CI)</a:t>
              </a:r>
            </a:p>
          </p:txBody>
        </p:sp>
        <p:sp>
          <p:nvSpPr>
            <p:cNvPr id="32" name="TextBox 31"/>
            <p:cNvSpPr txBox="1"/>
            <p:nvPr/>
          </p:nvSpPr>
          <p:spPr>
            <a:xfrm>
              <a:off x="6450648" y="1488308"/>
              <a:ext cx="932461" cy="293552"/>
            </a:xfrm>
            <a:prstGeom prst="rect">
              <a:avLst/>
            </a:prstGeom>
            <a:noFill/>
            <a:ln>
              <a:noFill/>
            </a:ln>
          </p:spPr>
          <p:txBody>
            <a:bodyPr wrap="square" rtlCol="0">
              <a:normAutofit/>
            </a:bodyPr>
            <a:lstStyle/>
            <a:p>
              <a:pPr marL="269875" indent="-269875">
                <a:spcAft>
                  <a:spcPts val="1200"/>
                </a:spcAft>
                <a:buClr>
                  <a:srgbClr val="000000"/>
                </a:buClr>
                <a:buFont typeface="Arial" pitchFamily="34" charset="0"/>
                <a:buNone/>
              </a:pPr>
              <a:r>
                <a:rPr lang="en-GB" sz="900" i="1" kern="0" dirty="0">
                  <a:solidFill>
                    <a:srgbClr val="000000"/>
                  </a:solidFill>
                  <a:latin typeface="Arial" pitchFamily="34" charset="0"/>
                  <a:cs typeface="Arial" pitchFamily="34" charset="0"/>
                </a:rPr>
                <a:t>P</a:t>
              </a:r>
              <a:r>
                <a:rPr lang="en-GB" sz="900" kern="0" dirty="0">
                  <a:solidFill>
                    <a:srgbClr val="000000"/>
                  </a:solidFill>
                  <a:latin typeface="Arial" pitchFamily="34" charset="0"/>
                  <a:cs typeface="Arial" pitchFamily="34" charset="0"/>
                </a:rPr>
                <a:t> value</a:t>
              </a:r>
            </a:p>
          </p:txBody>
        </p:sp>
        <p:sp>
          <p:nvSpPr>
            <p:cNvPr id="33" name="TextBox 32"/>
            <p:cNvSpPr txBox="1"/>
            <p:nvPr/>
          </p:nvSpPr>
          <p:spPr>
            <a:xfrm>
              <a:off x="-366659" y="1891194"/>
              <a:ext cx="2007982" cy="517217"/>
            </a:xfrm>
            <a:prstGeom prst="rect">
              <a:avLst/>
            </a:prstGeom>
            <a:noFill/>
            <a:ln>
              <a:noFill/>
            </a:ln>
          </p:spPr>
          <p:txBody>
            <a:bodyPr wrap="square" rtlCol="0">
              <a:noAutofit/>
            </a:bodyPr>
            <a:lstStyle/>
            <a:p>
              <a:pPr algn="ctr">
                <a:buClr>
                  <a:srgbClr val="000000"/>
                </a:buClr>
                <a:buFont typeface="Arial" pitchFamily="34" charset="0"/>
                <a:buNone/>
              </a:pPr>
              <a:r>
                <a:rPr lang="en-GB" sz="800" kern="0" dirty="0">
                  <a:solidFill>
                    <a:srgbClr val="000000"/>
                  </a:solidFill>
                  <a:latin typeface="Arial" pitchFamily="34" charset="0"/>
                  <a:cs typeface="Arial" pitchFamily="34" charset="0"/>
                </a:rPr>
                <a:t>≤30 days</a:t>
              </a:r>
            </a:p>
            <a:p>
              <a:pPr algn="ctr">
                <a:buClr>
                  <a:srgbClr val="000000"/>
                </a:buClr>
                <a:buFont typeface="Arial" pitchFamily="34" charset="0"/>
                <a:buNone/>
              </a:pPr>
              <a:r>
                <a:rPr lang="en-GB" sz="800" kern="0" dirty="0">
                  <a:solidFill>
                    <a:srgbClr val="000000"/>
                  </a:solidFill>
                  <a:latin typeface="Arial" pitchFamily="34" charset="0"/>
                  <a:cs typeface="Arial" pitchFamily="34" charset="0"/>
                </a:rPr>
                <a:t>n=7181</a:t>
              </a:r>
            </a:p>
          </p:txBody>
        </p:sp>
        <p:sp>
          <p:nvSpPr>
            <p:cNvPr id="34" name="TextBox 33"/>
            <p:cNvSpPr txBox="1"/>
            <p:nvPr/>
          </p:nvSpPr>
          <p:spPr>
            <a:xfrm>
              <a:off x="-375216" y="2616876"/>
              <a:ext cx="2007982" cy="675414"/>
            </a:xfrm>
            <a:prstGeom prst="rect">
              <a:avLst/>
            </a:prstGeom>
            <a:noFill/>
            <a:ln>
              <a:noFill/>
            </a:ln>
          </p:spPr>
          <p:txBody>
            <a:bodyPr wrap="square" rtlCol="0">
              <a:noAutofit/>
            </a:bodyPr>
            <a:lstStyle/>
            <a:p>
              <a:pPr algn="ctr">
                <a:buClr>
                  <a:srgbClr val="000000"/>
                </a:buClr>
                <a:buFont typeface="Arial" pitchFamily="34" charset="0"/>
                <a:buNone/>
              </a:pPr>
              <a:r>
                <a:rPr lang="en-GB" sz="800" kern="0" dirty="0">
                  <a:solidFill>
                    <a:srgbClr val="000000"/>
                  </a:solidFill>
                  <a:latin typeface="Arial" pitchFamily="34" charset="0"/>
                  <a:cs typeface="Arial" pitchFamily="34" charset="0"/>
                </a:rPr>
                <a:t>&gt;30 days</a:t>
              </a:r>
              <a:br>
                <a:rPr lang="en-GB" sz="800" kern="0" dirty="0">
                  <a:solidFill>
                    <a:srgbClr val="000000"/>
                  </a:solidFill>
                  <a:latin typeface="Arial" pitchFamily="34" charset="0"/>
                  <a:cs typeface="Arial" pitchFamily="34" charset="0"/>
                </a:rPr>
              </a:br>
              <a:r>
                <a:rPr lang="en-GB" sz="800" kern="0" dirty="0">
                  <a:solidFill>
                    <a:srgbClr val="000000"/>
                  </a:solidFill>
                  <a:latin typeface="Arial" pitchFamily="34" charset="0"/>
                  <a:cs typeface="Arial" pitchFamily="34" charset="0"/>
                </a:rPr>
                <a:t>to 1 year</a:t>
              </a:r>
            </a:p>
            <a:p>
              <a:pPr algn="ctr">
                <a:buClr>
                  <a:srgbClr val="000000"/>
                </a:buClr>
                <a:buFont typeface="Arial" pitchFamily="34" charset="0"/>
                <a:buNone/>
              </a:pPr>
              <a:r>
                <a:rPr lang="en-GB" sz="800" kern="0" dirty="0">
                  <a:solidFill>
                    <a:srgbClr val="000000"/>
                  </a:solidFill>
                  <a:latin typeface="Arial" pitchFamily="34" charset="0"/>
                  <a:cs typeface="Arial" pitchFamily="34" charset="0"/>
                </a:rPr>
                <a:t>n=6501</a:t>
              </a:r>
            </a:p>
          </p:txBody>
        </p:sp>
        <p:sp>
          <p:nvSpPr>
            <p:cNvPr id="35" name="TextBox 34"/>
            <p:cNvSpPr txBox="1"/>
            <p:nvPr/>
          </p:nvSpPr>
          <p:spPr>
            <a:xfrm>
              <a:off x="-373786" y="3468953"/>
              <a:ext cx="2007982" cy="459868"/>
            </a:xfrm>
            <a:prstGeom prst="rect">
              <a:avLst/>
            </a:prstGeom>
            <a:noFill/>
            <a:ln>
              <a:noFill/>
            </a:ln>
          </p:spPr>
          <p:txBody>
            <a:bodyPr wrap="square" rtlCol="0">
              <a:noAutofit/>
            </a:bodyPr>
            <a:lstStyle/>
            <a:p>
              <a:pPr algn="ctr">
                <a:buClr>
                  <a:srgbClr val="000000"/>
                </a:buClr>
                <a:buFont typeface="Arial" pitchFamily="34" charset="0"/>
                <a:buNone/>
              </a:pPr>
              <a:r>
                <a:rPr lang="en-GB" sz="800" kern="0" dirty="0">
                  <a:solidFill>
                    <a:srgbClr val="000000"/>
                  </a:solidFill>
                  <a:latin typeface="Arial" pitchFamily="34" charset="0"/>
                  <a:cs typeface="Arial" pitchFamily="34" charset="0"/>
                </a:rPr>
                <a:t>&gt;1 year</a:t>
              </a:r>
            </a:p>
            <a:p>
              <a:pPr algn="ctr">
                <a:buClr>
                  <a:srgbClr val="000000"/>
                </a:buClr>
                <a:buFont typeface="Arial" pitchFamily="34" charset="0"/>
                <a:buNone/>
              </a:pPr>
              <a:r>
                <a:rPr lang="en-GB" sz="800" kern="0" dirty="0">
                  <a:solidFill>
                    <a:srgbClr val="000000"/>
                  </a:solidFill>
                  <a:latin typeface="Arial" pitchFamily="34" charset="0"/>
                  <a:cs typeface="Arial" pitchFamily="34" charset="0"/>
                </a:rPr>
                <a:t>n=5079</a:t>
              </a:r>
            </a:p>
          </p:txBody>
        </p:sp>
        <p:sp>
          <p:nvSpPr>
            <p:cNvPr id="36" name="TextBox 35"/>
            <p:cNvSpPr txBox="1"/>
            <p:nvPr/>
          </p:nvSpPr>
          <p:spPr>
            <a:xfrm>
              <a:off x="322646" y="1144982"/>
              <a:ext cx="2294212" cy="495998"/>
            </a:xfrm>
            <a:prstGeom prst="rect">
              <a:avLst/>
            </a:prstGeom>
            <a:noFill/>
            <a:ln>
              <a:noFill/>
            </a:ln>
          </p:spPr>
          <p:txBody>
            <a:bodyPr wrap="square" rtlCol="0">
              <a:noAutofit/>
            </a:bodyPr>
            <a:lstStyle/>
            <a:p>
              <a:pPr>
                <a:buClr>
                  <a:srgbClr val="000000"/>
                </a:buClr>
                <a:buFont typeface="Arial" pitchFamily="34" charset="0"/>
                <a:buNone/>
              </a:pPr>
              <a:r>
                <a:rPr lang="en-GB" sz="900" b="1" kern="0" dirty="0">
                  <a:solidFill>
                    <a:srgbClr val="000000"/>
                  </a:solidFill>
                  <a:latin typeface="Arial" pitchFamily="34" charset="0"/>
                  <a:cs typeface="Arial" pitchFamily="34" charset="0"/>
                </a:rPr>
                <a:t>Time from P2Y</a:t>
              </a:r>
              <a:r>
                <a:rPr lang="en-GB" sz="900" b="1" kern="0" baseline="-25000" dirty="0">
                  <a:solidFill>
                    <a:srgbClr val="000000"/>
                  </a:solidFill>
                  <a:latin typeface="Arial" pitchFamily="34" charset="0"/>
                  <a:cs typeface="Arial" pitchFamily="34" charset="0"/>
                </a:rPr>
                <a:t>12</a:t>
              </a:r>
              <a:r>
                <a:rPr lang="en-GB" sz="900" b="1" kern="0" dirty="0">
                  <a:solidFill>
                    <a:srgbClr val="000000"/>
                  </a:solidFill>
                  <a:latin typeface="Arial" pitchFamily="34" charset="0"/>
                  <a:cs typeface="Arial" pitchFamily="34" charset="0"/>
                </a:rPr>
                <a:t> inhibitor withdrawal to randomization</a:t>
              </a:r>
            </a:p>
          </p:txBody>
        </p:sp>
        <p:sp>
          <p:nvSpPr>
            <p:cNvPr id="37" name="TextBox 36"/>
            <p:cNvSpPr txBox="1"/>
            <p:nvPr/>
          </p:nvSpPr>
          <p:spPr>
            <a:xfrm>
              <a:off x="1556169" y="2137223"/>
              <a:ext cx="548503" cy="211562"/>
            </a:xfrm>
            <a:prstGeom prst="rect">
              <a:avLst/>
            </a:prstGeom>
            <a:solidFill>
              <a:schemeClr val="bg1">
                <a:lumMod val="75000"/>
              </a:schemeClr>
            </a:solidFill>
            <a:ln>
              <a:solidFill>
                <a:srgbClr val="000000"/>
              </a:solidFill>
            </a:ln>
          </p:spPr>
          <p:txBody>
            <a:bodyPr wrap="none" rtlCol="0">
              <a:spAutoFit/>
            </a:bodyPr>
            <a:lstStyle/>
            <a:p>
              <a:r>
                <a:rPr lang="en-US" sz="800" dirty="0">
                  <a:solidFill>
                    <a:srgbClr val="000000"/>
                  </a:solidFill>
                  <a:latin typeface="Arial Narrow" pitchFamily="34" charset="0"/>
                </a:rPr>
                <a:t>27% RRR</a:t>
              </a:r>
            </a:p>
          </p:txBody>
        </p:sp>
        <p:sp>
          <p:nvSpPr>
            <p:cNvPr id="38" name="TextBox 37"/>
            <p:cNvSpPr txBox="1"/>
            <p:nvPr/>
          </p:nvSpPr>
          <p:spPr>
            <a:xfrm>
              <a:off x="1556169" y="2937977"/>
              <a:ext cx="548503" cy="211562"/>
            </a:xfrm>
            <a:prstGeom prst="rect">
              <a:avLst/>
            </a:prstGeom>
            <a:solidFill>
              <a:schemeClr val="bg1">
                <a:lumMod val="75000"/>
              </a:schemeClr>
            </a:solidFill>
            <a:ln>
              <a:solidFill>
                <a:srgbClr val="000000"/>
              </a:solidFill>
            </a:ln>
          </p:spPr>
          <p:txBody>
            <a:bodyPr wrap="none" rtlCol="0">
              <a:spAutoFit/>
            </a:bodyPr>
            <a:lstStyle/>
            <a:p>
              <a:r>
                <a:rPr lang="en-US" sz="800" dirty="0">
                  <a:solidFill>
                    <a:srgbClr val="000000"/>
                  </a:solidFill>
                  <a:latin typeface="Arial Narrow" pitchFamily="34" charset="0"/>
                </a:rPr>
                <a:t>14% RRR</a:t>
              </a:r>
            </a:p>
          </p:txBody>
        </p:sp>
        <p:sp>
          <p:nvSpPr>
            <p:cNvPr id="39" name="TextBox 38"/>
            <p:cNvSpPr txBox="1"/>
            <p:nvPr/>
          </p:nvSpPr>
          <p:spPr>
            <a:xfrm>
              <a:off x="1556169" y="3729541"/>
              <a:ext cx="470977" cy="211562"/>
            </a:xfrm>
            <a:prstGeom prst="rect">
              <a:avLst/>
            </a:prstGeom>
            <a:solidFill>
              <a:schemeClr val="bg1">
                <a:lumMod val="75000"/>
              </a:schemeClr>
            </a:solidFill>
            <a:ln>
              <a:solidFill>
                <a:srgbClr val="000000"/>
              </a:solidFill>
            </a:ln>
          </p:spPr>
          <p:txBody>
            <a:bodyPr wrap="none" rtlCol="0">
              <a:spAutoFit/>
            </a:bodyPr>
            <a:lstStyle/>
            <a:p>
              <a:r>
                <a:rPr lang="en-US" sz="800" dirty="0">
                  <a:solidFill>
                    <a:srgbClr val="000000"/>
                  </a:solidFill>
                  <a:latin typeface="Arial Narrow" pitchFamily="34" charset="0"/>
                  <a:sym typeface="Symbol"/>
                </a:rPr>
                <a:t></a:t>
              </a:r>
              <a:r>
                <a:rPr lang="en-US" sz="800" dirty="0">
                  <a:solidFill>
                    <a:srgbClr val="000000"/>
                  </a:solidFill>
                  <a:latin typeface="Arial Narrow" pitchFamily="34" charset="0"/>
                </a:rPr>
                <a:t> RRR</a:t>
              </a:r>
            </a:p>
          </p:txBody>
        </p:sp>
        <p:sp>
          <p:nvSpPr>
            <p:cNvPr id="40" name="Left Brace 39"/>
            <p:cNvSpPr/>
            <p:nvPr/>
          </p:nvSpPr>
          <p:spPr>
            <a:xfrm>
              <a:off x="1100146" y="1738800"/>
              <a:ext cx="211776" cy="636325"/>
            </a:xfrm>
            <a:prstGeom prst="leftBrace">
              <a:avLst/>
            </a:prstGeom>
            <a:ln w="158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ln>
                  <a:solidFill>
                    <a:srgbClr val="000000"/>
                  </a:solidFill>
                </a:ln>
                <a:solidFill>
                  <a:srgbClr val="000000"/>
                </a:solidFill>
              </a:endParaRPr>
            </a:p>
          </p:txBody>
        </p:sp>
        <p:sp>
          <p:nvSpPr>
            <p:cNvPr id="41" name="Left Brace 40"/>
            <p:cNvSpPr/>
            <p:nvPr/>
          </p:nvSpPr>
          <p:spPr>
            <a:xfrm>
              <a:off x="1100146" y="2530364"/>
              <a:ext cx="211776" cy="636325"/>
            </a:xfrm>
            <a:prstGeom prst="leftBrace">
              <a:avLst/>
            </a:prstGeom>
            <a:ln w="158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ln>
                  <a:solidFill>
                    <a:srgbClr val="000000"/>
                  </a:solidFill>
                </a:ln>
                <a:solidFill>
                  <a:srgbClr val="000000"/>
                </a:solidFill>
              </a:endParaRPr>
            </a:p>
          </p:txBody>
        </p:sp>
        <p:sp>
          <p:nvSpPr>
            <p:cNvPr id="42" name="Left Brace 41"/>
            <p:cNvSpPr/>
            <p:nvPr/>
          </p:nvSpPr>
          <p:spPr>
            <a:xfrm>
              <a:off x="1100146" y="3312737"/>
              <a:ext cx="211776" cy="636325"/>
            </a:xfrm>
            <a:prstGeom prst="leftBrace">
              <a:avLst/>
            </a:prstGeom>
            <a:ln w="158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ln>
                  <a:solidFill>
                    <a:srgbClr val="000000"/>
                  </a:solidFill>
                </a:ln>
                <a:solidFill>
                  <a:srgbClr val="000000"/>
                </a:solidFill>
              </a:endParaRPr>
            </a:p>
          </p:txBody>
        </p:sp>
        <p:grpSp>
          <p:nvGrpSpPr>
            <p:cNvPr id="43" name="Group 42"/>
            <p:cNvGrpSpPr/>
            <p:nvPr/>
          </p:nvGrpSpPr>
          <p:grpSpPr>
            <a:xfrm>
              <a:off x="2422797" y="1141899"/>
              <a:ext cx="3023633" cy="3752868"/>
              <a:chOff x="2275917" y="1331957"/>
              <a:chExt cx="3384490" cy="4200756"/>
            </a:xfrm>
          </p:grpSpPr>
          <p:cxnSp>
            <p:nvCxnSpPr>
              <p:cNvPr id="44" name="Straight Connector 43"/>
              <p:cNvCxnSpPr/>
              <p:nvPr/>
            </p:nvCxnSpPr>
            <p:spPr bwMode="auto">
              <a:xfrm>
                <a:off x="2275917" y="4889125"/>
                <a:ext cx="3384490" cy="0"/>
              </a:xfrm>
              <a:prstGeom prst="line">
                <a:avLst/>
              </a:prstGeom>
              <a:solidFill>
                <a:schemeClr val="accent1"/>
              </a:solidFill>
              <a:ln w="28575" cap="flat" cmpd="sng" algn="ctr">
                <a:solidFill>
                  <a:srgbClr val="000000"/>
                </a:solidFill>
                <a:prstDash val="solid"/>
                <a:round/>
                <a:headEnd type="triangle" w="med" len="med"/>
                <a:tailEnd type="triangle" w="med" len="med"/>
              </a:ln>
              <a:effectLst/>
            </p:spPr>
          </p:cxnSp>
          <p:cxnSp>
            <p:nvCxnSpPr>
              <p:cNvPr id="45" name="Straight Connector 44"/>
              <p:cNvCxnSpPr/>
              <p:nvPr/>
            </p:nvCxnSpPr>
            <p:spPr bwMode="auto">
              <a:xfrm>
                <a:off x="4039514" y="1331957"/>
                <a:ext cx="0" cy="3790283"/>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46" name="Straight Connector 45"/>
              <p:cNvCxnSpPr/>
              <p:nvPr/>
            </p:nvCxnSpPr>
            <p:spPr bwMode="auto">
              <a:xfrm>
                <a:off x="2560836" y="2084699"/>
                <a:ext cx="1001532"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47" name="Straight Connector 46"/>
              <p:cNvCxnSpPr/>
              <p:nvPr/>
            </p:nvCxnSpPr>
            <p:spPr bwMode="auto">
              <a:xfrm>
                <a:off x="3240877" y="2976802"/>
                <a:ext cx="1060542"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48" name="Straight Connector 47"/>
              <p:cNvCxnSpPr/>
              <p:nvPr/>
            </p:nvCxnSpPr>
            <p:spPr bwMode="auto">
              <a:xfrm>
                <a:off x="3207768" y="3873186"/>
                <a:ext cx="1416570"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sp>
            <p:nvSpPr>
              <p:cNvPr id="49" name="Rectangle 48"/>
              <p:cNvSpPr/>
              <p:nvPr/>
            </p:nvSpPr>
            <p:spPr bwMode="auto">
              <a:xfrm>
                <a:off x="2975264" y="2024261"/>
                <a:ext cx="141406" cy="141406"/>
              </a:xfrm>
              <a:prstGeom prst="rect">
                <a:avLst/>
              </a:prstGeom>
              <a:solidFill>
                <a:schemeClr val="accent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50" name="Rectangle 49"/>
              <p:cNvSpPr/>
              <p:nvPr/>
            </p:nvSpPr>
            <p:spPr bwMode="auto">
              <a:xfrm>
                <a:off x="3729291" y="2907726"/>
                <a:ext cx="141406" cy="141406"/>
              </a:xfrm>
              <a:prstGeom prst="rect">
                <a:avLst/>
              </a:prstGeom>
              <a:solidFill>
                <a:schemeClr val="accent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51" name="Rectangle 50"/>
              <p:cNvSpPr/>
              <p:nvPr/>
            </p:nvSpPr>
            <p:spPr bwMode="auto">
              <a:xfrm>
                <a:off x="3867431" y="3809865"/>
                <a:ext cx="141406" cy="141406"/>
              </a:xfrm>
              <a:prstGeom prst="rect">
                <a:avLst/>
              </a:prstGeom>
              <a:solidFill>
                <a:schemeClr val="accent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cxnSp>
            <p:nvCxnSpPr>
              <p:cNvPr id="52" name="Straight Connector 51"/>
              <p:cNvCxnSpPr/>
              <p:nvPr/>
            </p:nvCxnSpPr>
            <p:spPr bwMode="auto">
              <a:xfrm>
                <a:off x="2839995" y="2334987"/>
                <a:ext cx="1001532"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53" name="Straight Connector 52"/>
              <p:cNvCxnSpPr/>
              <p:nvPr/>
            </p:nvCxnSpPr>
            <p:spPr bwMode="auto">
              <a:xfrm>
                <a:off x="2946478" y="3217075"/>
                <a:ext cx="1095894"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54" name="Straight Connector 53"/>
              <p:cNvCxnSpPr/>
              <p:nvPr/>
            </p:nvCxnSpPr>
            <p:spPr bwMode="auto">
              <a:xfrm>
                <a:off x="3543369" y="4123544"/>
                <a:ext cx="1378705"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sp>
            <p:nvSpPr>
              <p:cNvPr id="55" name="Oval 54"/>
              <p:cNvSpPr/>
              <p:nvPr/>
            </p:nvSpPr>
            <p:spPr bwMode="auto">
              <a:xfrm>
                <a:off x="3268814" y="2271672"/>
                <a:ext cx="141406" cy="141406"/>
              </a:xfrm>
              <a:prstGeom prst="ellipse">
                <a:avLst/>
              </a:prstGeom>
              <a:solidFill>
                <a:srgbClr val="6699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56" name="Oval 55"/>
              <p:cNvSpPr/>
              <p:nvPr/>
            </p:nvSpPr>
            <p:spPr bwMode="auto">
              <a:xfrm>
                <a:off x="3444370" y="3153758"/>
                <a:ext cx="141406" cy="141406"/>
              </a:xfrm>
              <a:prstGeom prst="ellipse">
                <a:avLst/>
              </a:prstGeom>
              <a:solidFill>
                <a:srgbClr val="6699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57" name="Oval 56"/>
              <p:cNvSpPr/>
              <p:nvPr/>
            </p:nvSpPr>
            <p:spPr bwMode="auto">
              <a:xfrm>
                <a:off x="4170073" y="4057344"/>
                <a:ext cx="141406" cy="141406"/>
              </a:xfrm>
              <a:prstGeom prst="ellipse">
                <a:avLst/>
              </a:prstGeom>
              <a:solidFill>
                <a:srgbClr val="6699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58" name="Diamond 57"/>
              <p:cNvSpPr/>
              <p:nvPr/>
            </p:nvSpPr>
            <p:spPr bwMode="auto">
              <a:xfrm>
                <a:off x="2845754" y="2487520"/>
                <a:ext cx="742380" cy="176757"/>
              </a:xfrm>
              <a:prstGeom prst="diamond">
                <a:avLst/>
              </a:prstGeom>
              <a:solidFill>
                <a:schemeClr val="bg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59" name="Diamond 58"/>
              <p:cNvSpPr/>
              <p:nvPr/>
            </p:nvSpPr>
            <p:spPr bwMode="auto">
              <a:xfrm>
                <a:off x="3374837" y="3366705"/>
                <a:ext cx="707028" cy="176757"/>
              </a:xfrm>
              <a:prstGeom prst="diamond">
                <a:avLst/>
              </a:prstGeom>
              <a:solidFill>
                <a:schemeClr val="bg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60" name="Diamond 59"/>
              <p:cNvSpPr/>
              <p:nvPr/>
            </p:nvSpPr>
            <p:spPr bwMode="auto">
              <a:xfrm>
                <a:off x="3444259" y="4290367"/>
                <a:ext cx="1272651" cy="141406"/>
              </a:xfrm>
              <a:prstGeom prst="diamond">
                <a:avLst/>
              </a:prstGeom>
              <a:solidFill>
                <a:schemeClr val="bg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sz="800" dirty="0">
                  <a:solidFill>
                    <a:srgbClr val="000000"/>
                  </a:solidFill>
                </a:endParaRPr>
              </a:p>
            </p:txBody>
          </p:sp>
          <p:sp>
            <p:nvSpPr>
              <p:cNvPr id="61" name="TextBox 60"/>
              <p:cNvSpPr txBox="1"/>
              <p:nvPr/>
            </p:nvSpPr>
            <p:spPr>
              <a:xfrm>
                <a:off x="4259677" y="5182545"/>
                <a:ext cx="1295085" cy="280241"/>
              </a:xfrm>
              <a:prstGeom prst="rect">
                <a:avLst/>
              </a:prstGeom>
              <a:noFill/>
              <a:ln>
                <a:noFill/>
              </a:ln>
            </p:spPr>
            <p:txBody>
              <a:bodyPr wrap="square" rtlCol="0">
                <a:noAutofit/>
              </a:bodyPr>
              <a:lstStyle/>
              <a:p>
                <a:pPr marL="269875" indent="-269875">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Placebo better</a:t>
                </a:r>
              </a:p>
            </p:txBody>
          </p:sp>
          <p:sp>
            <p:nvSpPr>
              <p:cNvPr id="62" name="TextBox 61"/>
              <p:cNvSpPr txBox="1"/>
              <p:nvPr/>
            </p:nvSpPr>
            <p:spPr>
              <a:xfrm>
                <a:off x="2466702" y="5176789"/>
                <a:ext cx="1295085" cy="280241"/>
              </a:xfrm>
              <a:prstGeom prst="rect">
                <a:avLst/>
              </a:prstGeom>
              <a:noFill/>
              <a:ln>
                <a:noFill/>
              </a:ln>
            </p:spPr>
            <p:txBody>
              <a:bodyPr wrap="square" rtlCol="0">
                <a:noAutofit/>
              </a:bodyPr>
              <a:lstStyle/>
              <a:p>
                <a:pPr marL="269875" indent="-269875">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Ticagrelor better</a:t>
                </a:r>
              </a:p>
            </p:txBody>
          </p:sp>
          <p:sp>
            <p:nvSpPr>
              <p:cNvPr id="63" name="TextBox 62"/>
              <p:cNvSpPr txBox="1"/>
              <p:nvPr/>
            </p:nvSpPr>
            <p:spPr>
              <a:xfrm>
                <a:off x="3586234" y="5174045"/>
                <a:ext cx="906559" cy="358668"/>
              </a:xfrm>
              <a:prstGeom prst="rect">
                <a:avLst/>
              </a:prstGeom>
              <a:noFill/>
              <a:ln>
                <a:noFill/>
              </a:ln>
            </p:spPr>
            <p:txBody>
              <a:bodyPr wrap="square" rtlCol="0">
                <a:normAutofit/>
              </a:bodyPr>
              <a:lstStyle/>
              <a:p>
                <a:pPr marL="269875" indent="-269875" algn="ctr">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1.0</a:t>
                </a:r>
              </a:p>
            </p:txBody>
          </p:sp>
          <p:sp>
            <p:nvSpPr>
              <p:cNvPr id="64" name="TextBox 63"/>
              <p:cNvSpPr txBox="1"/>
              <p:nvPr/>
            </p:nvSpPr>
            <p:spPr>
              <a:xfrm>
                <a:off x="2603137" y="4934884"/>
                <a:ext cx="906559" cy="190670"/>
              </a:xfrm>
              <a:prstGeom prst="rect">
                <a:avLst/>
              </a:prstGeom>
              <a:noFill/>
              <a:ln>
                <a:noFill/>
              </a:ln>
            </p:spPr>
            <p:txBody>
              <a:bodyPr wrap="square" rtlCol="0">
                <a:noAutofit/>
              </a:bodyPr>
              <a:lstStyle/>
              <a:p>
                <a:pPr marL="269875" indent="-269875" algn="ctr">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0.7</a:t>
                </a:r>
              </a:p>
            </p:txBody>
          </p:sp>
          <p:sp>
            <p:nvSpPr>
              <p:cNvPr id="65" name="TextBox 64"/>
              <p:cNvSpPr txBox="1"/>
              <p:nvPr/>
            </p:nvSpPr>
            <p:spPr>
              <a:xfrm>
                <a:off x="3336443" y="4934884"/>
                <a:ext cx="906559" cy="190670"/>
              </a:xfrm>
              <a:prstGeom prst="rect">
                <a:avLst/>
              </a:prstGeom>
              <a:noFill/>
              <a:ln>
                <a:noFill/>
              </a:ln>
            </p:spPr>
            <p:txBody>
              <a:bodyPr wrap="square" rtlCol="0">
                <a:noAutofit/>
              </a:bodyPr>
              <a:lstStyle/>
              <a:p>
                <a:pPr marL="269875" indent="-269875" algn="ctr">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0.9</a:t>
                </a:r>
              </a:p>
            </p:txBody>
          </p:sp>
          <p:sp>
            <p:nvSpPr>
              <p:cNvPr id="66" name="TextBox 65"/>
              <p:cNvSpPr txBox="1"/>
              <p:nvPr/>
            </p:nvSpPr>
            <p:spPr>
              <a:xfrm>
                <a:off x="3867716" y="4934884"/>
                <a:ext cx="906559" cy="190670"/>
              </a:xfrm>
              <a:prstGeom prst="rect">
                <a:avLst/>
              </a:prstGeom>
              <a:noFill/>
              <a:ln>
                <a:noFill/>
              </a:ln>
            </p:spPr>
            <p:txBody>
              <a:bodyPr wrap="square" rtlCol="0">
                <a:noAutofit/>
              </a:bodyPr>
              <a:lstStyle/>
              <a:p>
                <a:pPr marL="269875" indent="-269875" algn="ctr">
                  <a:spcAft>
                    <a:spcPts val="1200"/>
                  </a:spcAft>
                  <a:buClr>
                    <a:srgbClr val="000000"/>
                  </a:buClr>
                  <a:buFont typeface="Arial" pitchFamily="34" charset="0"/>
                  <a:buNone/>
                </a:pPr>
                <a:r>
                  <a:rPr lang="en-GB" sz="800" kern="0" dirty="0">
                    <a:solidFill>
                      <a:srgbClr val="000000"/>
                    </a:solidFill>
                    <a:latin typeface="Arial" pitchFamily="34" charset="0"/>
                    <a:cs typeface="Arial" pitchFamily="34" charset="0"/>
                  </a:rPr>
                  <a:t>1.1</a:t>
                </a:r>
              </a:p>
            </p:txBody>
          </p:sp>
          <p:cxnSp>
            <p:nvCxnSpPr>
              <p:cNvPr id="67" name="Straight Connector 66"/>
              <p:cNvCxnSpPr/>
              <p:nvPr/>
            </p:nvCxnSpPr>
            <p:spPr bwMode="auto">
              <a:xfrm rot="16200000">
                <a:off x="3022955" y="4938283"/>
                <a:ext cx="70703"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68" name="Straight Connector 67"/>
              <p:cNvCxnSpPr/>
              <p:nvPr/>
            </p:nvCxnSpPr>
            <p:spPr bwMode="auto">
              <a:xfrm rot="16200000">
                <a:off x="3767485" y="4938283"/>
                <a:ext cx="70703"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69" name="Straight Connector 68"/>
              <p:cNvCxnSpPr/>
              <p:nvPr/>
            </p:nvCxnSpPr>
            <p:spPr bwMode="auto">
              <a:xfrm rot="16200000">
                <a:off x="4287534" y="4938283"/>
                <a:ext cx="70703"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grpSp>
      </p:grpSp>
      <p:sp>
        <p:nvSpPr>
          <p:cNvPr id="77"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78"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79"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80"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82"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83"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84"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85"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86"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PEGASUS</a:t>
            </a:r>
          </a:p>
        </p:txBody>
      </p:sp>
      <p:sp>
        <p:nvSpPr>
          <p:cNvPr id="87"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88" name="Group 87"/>
          <p:cNvGrpSpPr/>
          <p:nvPr/>
        </p:nvGrpSpPr>
        <p:grpSpPr>
          <a:xfrm>
            <a:off x="4151110" y="34542"/>
            <a:ext cx="1050221" cy="332844"/>
            <a:chOff x="4593871" y="1468705"/>
            <a:chExt cx="1050221" cy="332844"/>
          </a:xfrm>
        </p:grpSpPr>
        <p:pic>
          <p:nvPicPr>
            <p:cNvPr id="89" name="Picture 88"/>
            <p:cNvPicPr>
              <a:picLocks noChangeAspect="1"/>
            </p:cNvPicPr>
            <p:nvPr/>
          </p:nvPicPr>
          <p:blipFill>
            <a:blip r:embed="rId12"/>
            <a:stretch>
              <a:fillRect/>
            </a:stretch>
          </p:blipFill>
          <p:spPr>
            <a:xfrm>
              <a:off x="4659864" y="1479052"/>
              <a:ext cx="879733" cy="266700"/>
            </a:xfrm>
            <a:prstGeom prst="rect">
              <a:avLst/>
            </a:prstGeom>
          </p:spPr>
        </p:pic>
        <p:sp>
          <p:nvSpPr>
            <p:cNvPr id="90"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91" name="TextBox 90"/>
          <p:cNvSpPr txBox="1"/>
          <p:nvPr/>
        </p:nvSpPr>
        <p:spPr>
          <a:xfrm>
            <a:off x="346708" y="6448473"/>
            <a:ext cx="9502143" cy="246221"/>
          </a:xfrm>
          <a:prstGeom prst="rect">
            <a:avLst/>
          </a:prstGeom>
          <a:noFill/>
        </p:spPr>
        <p:txBody>
          <a:bodyPr wrap="square" rtlCol="0">
            <a:spAutoFit/>
          </a:bodyPr>
          <a:lstStyle/>
          <a:p>
            <a:r>
              <a:rPr lang="en-US" sz="1000" dirty="0" err="1">
                <a:solidFill>
                  <a:schemeClr val="tx1">
                    <a:lumMod val="65000"/>
                    <a:lumOff val="35000"/>
                  </a:schemeClr>
                </a:solidFill>
              </a:rPr>
              <a:t>Bonaca</a:t>
            </a:r>
            <a:r>
              <a:rPr lang="en-US" sz="1000" dirty="0">
                <a:solidFill>
                  <a:schemeClr val="tx1">
                    <a:lumMod val="65000"/>
                    <a:lumOff val="35000"/>
                  </a:schemeClr>
                </a:solidFill>
              </a:rPr>
              <a:t> MP et al. </a:t>
            </a:r>
            <a:r>
              <a:rPr lang="en-US" sz="1000" dirty="0" err="1">
                <a:solidFill>
                  <a:schemeClr val="tx1">
                    <a:lumMod val="65000"/>
                    <a:lumOff val="35000"/>
                  </a:schemeClr>
                </a:solidFill>
              </a:rPr>
              <a:t>Eur</a:t>
            </a:r>
            <a:r>
              <a:rPr lang="en-US" sz="1000" dirty="0">
                <a:solidFill>
                  <a:schemeClr val="tx1">
                    <a:lumMod val="65000"/>
                    <a:lumOff val="35000"/>
                  </a:schemeClr>
                </a:solidFill>
              </a:rPr>
              <a:t> Heart J 2015. doi:10.1093/</a:t>
            </a:r>
            <a:r>
              <a:rPr lang="en-US" sz="1000" dirty="0" err="1">
                <a:solidFill>
                  <a:schemeClr val="tx1">
                    <a:lumMod val="65000"/>
                    <a:lumOff val="35000"/>
                  </a:schemeClr>
                </a:solidFill>
              </a:rPr>
              <a:t>eurheartj</a:t>
            </a:r>
            <a:r>
              <a:rPr lang="en-US" sz="1000" dirty="0">
                <a:solidFill>
                  <a:schemeClr val="tx1">
                    <a:lumMod val="65000"/>
                    <a:lumOff val="35000"/>
                  </a:schemeClr>
                </a:solidFill>
              </a:rPr>
              <a:t>/ehv531. Figure 2</a:t>
            </a:r>
          </a:p>
        </p:txBody>
      </p:sp>
      <p:sp>
        <p:nvSpPr>
          <p:cNvPr id="2" name="Rounded Rectangle 1"/>
          <p:cNvSpPr/>
          <p:nvPr/>
        </p:nvSpPr>
        <p:spPr>
          <a:xfrm>
            <a:off x="1108290" y="1915671"/>
            <a:ext cx="9014171" cy="42116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76" name="Group 75"/>
          <p:cNvGrpSpPr/>
          <p:nvPr/>
        </p:nvGrpSpPr>
        <p:grpSpPr>
          <a:xfrm>
            <a:off x="11881377" y="1948037"/>
            <a:ext cx="276225" cy="1257300"/>
            <a:chOff x="11881377" y="1948037"/>
            <a:chExt cx="276225" cy="1257300"/>
          </a:xfrm>
        </p:grpSpPr>
        <p:pic>
          <p:nvPicPr>
            <p:cNvPr id="81" name="Picture 80"/>
            <p:cNvPicPr>
              <a:picLocks noChangeAspect="1"/>
            </p:cNvPicPr>
            <p:nvPr/>
          </p:nvPicPr>
          <p:blipFill>
            <a:blip r:embed="rId14"/>
            <a:stretch>
              <a:fillRect/>
            </a:stretch>
          </p:blipFill>
          <p:spPr>
            <a:xfrm>
              <a:off x="11881377" y="1948037"/>
              <a:ext cx="276225" cy="1257300"/>
            </a:xfrm>
            <a:prstGeom prst="rect">
              <a:avLst/>
            </a:prstGeom>
          </p:spPr>
        </p:pic>
        <p:sp>
          <p:nvSpPr>
            <p:cNvPr id="92" name="Rectangle 91"/>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97" name="TextBox 96">
            <a:extLst>
              <a:ext uri="{FF2B5EF4-FFF2-40B4-BE49-F238E27FC236}">
                <a16:creationId xmlns:a16="http://schemas.microsoft.com/office/drawing/2014/main" id="{D209B9BF-A48D-45AC-BF01-A78AF86065A8}"/>
              </a:ext>
            </a:extLst>
          </p:cNvPr>
          <p:cNvSpPr txBox="1"/>
          <p:nvPr/>
        </p:nvSpPr>
        <p:spPr>
          <a:xfrm>
            <a:off x="5255930" y="2709738"/>
            <a:ext cx="3153056" cy="2359325"/>
          </a:xfrm>
          <a:prstGeom prst="rect">
            <a:avLst/>
          </a:prstGeom>
          <a:noFill/>
          <a:ln>
            <a:noFill/>
          </a:ln>
        </p:spPr>
        <p:txBody>
          <a:bodyPr wrap="square" rtlCol="0">
            <a:noAutofit/>
          </a:bodyPr>
          <a:lstStyle/>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0.70 (0.57, 0.87)</a:t>
            </a:r>
          </a:p>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0.75 (0.61, 0.92)</a:t>
            </a:r>
          </a:p>
          <a:p>
            <a:pPr>
              <a:lnSpc>
                <a:spcPct val="150000"/>
              </a:lnSpc>
              <a:spcAft>
                <a:spcPts val="1200"/>
              </a:spcAft>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0.73 (0.61, 0.87)	&lt;0.001</a:t>
            </a:r>
          </a:p>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0.90 (0.72, 1.12)</a:t>
            </a:r>
          </a:p>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0.82 (0.65, 1.02)</a:t>
            </a:r>
          </a:p>
          <a:p>
            <a:pPr>
              <a:lnSpc>
                <a:spcPct val="150000"/>
              </a:lnSpc>
              <a:spcAft>
                <a:spcPts val="1200"/>
              </a:spcAft>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0.86 (0.71, 1.04)	0.11</a:t>
            </a:r>
          </a:p>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0.96 (0.73, 1.26)</a:t>
            </a:r>
          </a:p>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1.06 (0.81, 1.38)</a:t>
            </a:r>
          </a:p>
          <a:p>
            <a:pPr>
              <a:lnSpc>
                <a:spcPct val="150000"/>
              </a:lnSpc>
              <a:buClr>
                <a:srgbClr val="000000"/>
              </a:buClr>
              <a:buFont typeface="Arial" pitchFamily="34" charset="0"/>
              <a:buNone/>
              <a:tabLst>
                <a:tab pos="809625" algn="ctr"/>
                <a:tab pos="1704975" algn="ctr"/>
                <a:tab pos="2514600" algn="l"/>
              </a:tabLst>
            </a:pPr>
            <a:r>
              <a:rPr lang="en-GB" sz="900" kern="0" dirty="0">
                <a:solidFill>
                  <a:srgbClr val="000000"/>
                </a:solidFill>
                <a:latin typeface="Arial" pitchFamily="34" charset="0"/>
                <a:cs typeface="Arial" pitchFamily="34" charset="0"/>
              </a:rPr>
              <a:t> 		1.01 (0.80, 1.27)	0.96</a:t>
            </a:r>
          </a:p>
        </p:txBody>
      </p:sp>
    </p:spTree>
    <p:extLst>
      <p:ext uri="{BB962C8B-B14F-4D97-AF65-F5344CB8AC3E}">
        <p14:creationId xmlns:p14="http://schemas.microsoft.com/office/powerpoint/2010/main" val="143525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759363" y="1616533"/>
            <a:ext cx="8289098" cy="4270160"/>
            <a:chOff x="490180" y="1417638"/>
            <a:chExt cx="7739420" cy="4250010"/>
          </a:xfrm>
        </p:grpSpPr>
        <p:sp>
          <p:nvSpPr>
            <p:cNvPr id="23" name="TextBox 22"/>
            <p:cNvSpPr txBox="1"/>
            <p:nvPr/>
          </p:nvSpPr>
          <p:spPr>
            <a:xfrm rot="16200000">
              <a:off x="-1279130" y="3327448"/>
              <a:ext cx="3811218" cy="272597"/>
            </a:xfrm>
            <a:prstGeom prst="rect">
              <a:avLst/>
            </a:prstGeom>
            <a:noFill/>
            <a:ln>
              <a:noFill/>
            </a:ln>
          </p:spPr>
          <p:txBody>
            <a:bodyPr wrap="square" rtlCol="0">
              <a:spAutoFit/>
            </a:bodyPr>
            <a:lstStyle/>
            <a:p>
              <a:pPr algn="ctr"/>
              <a:r>
                <a:rPr lang="en-GB" sz="1000" dirty="0">
                  <a:solidFill>
                    <a:srgbClr val="000000"/>
                  </a:solidFill>
                </a:rPr>
                <a:t>3-year KM event rate</a:t>
              </a:r>
            </a:p>
          </p:txBody>
        </p:sp>
        <p:sp>
          <p:nvSpPr>
            <p:cNvPr id="24" name="TextBox 23"/>
            <p:cNvSpPr txBox="1"/>
            <p:nvPr/>
          </p:nvSpPr>
          <p:spPr>
            <a:xfrm>
              <a:off x="1332725" y="3081681"/>
              <a:ext cx="401816" cy="272597"/>
            </a:xfrm>
            <a:prstGeom prst="rect">
              <a:avLst/>
            </a:prstGeom>
            <a:noFill/>
            <a:ln>
              <a:noFill/>
            </a:ln>
          </p:spPr>
          <p:txBody>
            <a:bodyPr wrap="none" rtlCol="0">
              <a:spAutoFit/>
            </a:bodyPr>
            <a:lstStyle/>
            <a:p>
              <a:r>
                <a:rPr lang="en-GB" sz="1000" b="0" dirty="0">
                  <a:solidFill>
                    <a:srgbClr val="000000"/>
                  </a:solidFill>
                </a:rPr>
                <a:t>2.6</a:t>
              </a:r>
            </a:p>
          </p:txBody>
        </p:sp>
        <p:sp>
          <p:nvSpPr>
            <p:cNvPr id="25" name="TextBox 24"/>
            <p:cNvSpPr txBox="1"/>
            <p:nvPr/>
          </p:nvSpPr>
          <p:spPr>
            <a:xfrm>
              <a:off x="1665179" y="3307462"/>
              <a:ext cx="401816" cy="272597"/>
            </a:xfrm>
            <a:prstGeom prst="rect">
              <a:avLst/>
            </a:prstGeom>
            <a:noFill/>
            <a:ln>
              <a:noFill/>
            </a:ln>
          </p:spPr>
          <p:txBody>
            <a:bodyPr wrap="none" rtlCol="0">
              <a:spAutoFit/>
            </a:bodyPr>
            <a:lstStyle/>
            <a:p>
              <a:r>
                <a:rPr lang="en-GB" sz="1000" b="0" dirty="0">
                  <a:solidFill>
                    <a:srgbClr val="000000"/>
                  </a:solidFill>
                </a:rPr>
                <a:t>2.3</a:t>
              </a:r>
            </a:p>
          </p:txBody>
        </p:sp>
        <p:sp>
          <p:nvSpPr>
            <p:cNvPr id="26" name="TextBox 25"/>
            <p:cNvSpPr txBox="1"/>
            <p:nvPr/>
          </p:nvSpPr>
          <p:spPr>
            <a:xfrm>
              <a:off x="1964808" y="4243815"/>
              <a:ext cx="401816" cy="272597"/>
            </a:xfrm>
            <a:prstGeom prst="rect">
              <a:avLst/>
            </a:prstGeom>
            <a:noFill/>
            <a:ln>
              <a:noFill/>
            </a:ln>
          </p:spPr>
          <p:txBody>
            <a:bodyPr wrap="none" rtlCol="0">
              <a:spAutoFit/>
            </a:bodyPr>
            <a:lstStyle/>
            <a:p>
              <a:r>
                <a:rPr lang="en-GB" sz="1000" b="0" dirty="0">
                  <a:solidFill>
                    <a:srgbClr val="000000"/>
                  </a:solidFill>
                </a:rPr>
                <a:t>1.1</a:t>
              </a:r>
            </a:p>
          </p:txBody>
        </p:sp>
        <p:sp>
          <p:nvSpPr>
            <p:cNvPr id="27" name="TextBox 26"/>
            <p:cNvSpPr txBox="1"/>
            <p:nvPr/>
          </p:nvSpPr>
          <p:spPr>
            <a:xfrm>
              <a:off x="2697576" y="4066533"/>
              <a:ext cx="401816" cy="272597"/>
            </a:xfrm>
            <a:prstGeom prst="rect">
              <a:avLst/>
            </a:prstGeom>
            <a:noFill/>
            <a:ln>
              <a:noFill/>
            </a:ln>
          </p:spPr>
          <p:txBody>
            <a:bodyPr wrap="none" rtlCol="0">
              <a:spAutoFit/>
            </a:bodyPr>
            <a:lstStyle/>
            <a:p>
              <a:r>
                <a:rPr lang="en-GB" sz="1000" b="0" dirty="0">
                  <a:solidFill>
                    <a:srgbClr val="000000"/>
                  </a:solidFill>
                </a:rPr>
                <a:t>1.3</a:t>
              </a:r>
            </a:p>
          </p:txBody>
        </p:sp>
        <p:sp>
          <p:nvSpPr>
            <p:cNvPr id="28" name="TextBox 27"/>
            <p:cNvSpPr txBox="1"/>
            <p:nvPr/>
          </p:nvSpPr>
          <p:spPr>
            <a:xfrm>
              <a:off x="3037810" y="4153503"/>
              <a:ext cx="401816" cy="272597"/>
            </a:xfrm>
            <a:prstGeom prst="rect">
              <a:avLst/>
            </a:prstGeom>
            <a:noFill/>
            <a:ln>
              <a:noFill/>
            </a:ln>
          </p:spPr>
          <p:txBody>
            <a:bodyPr wrap="none" rtlCol="0">
              <a:spAutoFit/>
            </a:bodyPr>
            <a:lstStyle/>
            <a:p>
              <a:r>
                <a:rPr lang="en-GB" sz="1000" b="0" dirty="0">
                  <a:solidFill>
                    <a:srgbClr val="000000"/>
                  </a:solidFill>
                </a:rPr>
                <a:t>1.2</a:t>
              </a:r>
            </a:p>
          </p:txBody>
        </p:sp>
        <p:sp>
          <p:nvSpPr>
            <p:cNvPr id="29" name="TextBox 28"/>
            <p:cNvSpPr txBox="1"/>
            <p:nvPr/>
          </p:nvSpPr>
          <p:spPr>
            <a:xfrm>
              <a:off x="3345151" y="4771057"/>
              <a:ext cx="403217" cy="272597"/>
            </a:xfrm>
            <a:prstGeom prst="rect">
              <a:avLst/>
            </a:prstGeom>
            <a:noFill/>
            <a:ln>
              <a:noFill/>
            </a:ln>
          </p:spPr>
          <p:txBody>
            <a:bodyPr wrap="none" rtlCol="0">
              <a:spAutoFit/>
            </a:bodyPr>
            <a:lstStyle/>
            <a:p>
              <a:r>
                <a:rPr lang="en-GB" sz="1000" b="0" dirty="0">
                  <a:solidFill>
                    <a:srgbClr val="000000"/>
                  </a:solidFill>
                </a:rPr>
                <a:t>0.4</a:t>
              </a:r>
            </a:p>
          </p:txBody>
        </p:sp>
        <p:sp>
          <p:nvSpPr>
            <p:cNvPr id="30" name="TextBox 29"/>
            <p:cNvSpPr txBox="1"/>
            <p:nvPr/>
          </p:nvSpPr>
          <p:spPr>
            <a:xfrm>
              <a:off x="1386468" y="2517422"/>
              <a:ext cx="737350" cy="272597"/>
            </a:xfrm>
            <a:prstGeom prst="rect">
              <a:avLst/>
            </a:prstGeom>
            <a:noFill/>
            <a:ln>
              <a:noFill/>
            </a:ln>
          </p:spPr>
          <p:txBody>
            <a:bodyPr wrap="none" rtlCol="0">
              <a:spAutoFit/>
            </a:bodyPr>
            <a:lstStyle/>
            <a:p>
              <a:r>
                <a:rPr lang="en-GB" sz="1000" b="0" dirty="0">
                  <a:solidFill>
                    <a:srgbClr val="000000"/>
                  </a:solidFill>
                </a:rPr>
                <a:t>P&lt;0.001</a:t>
              </a:r>
            </a:p>
          </p:txBody>
        </p:sp>
        <p:sp>
          <p:nvSpPr>
            <p:cNvPr id="31" name="TextBox 30"/>
            <p:cNvSpPr txBox="1"/>
            <p:nvPr/>
          </p:nvSpPr>
          <p:spPr>
            <a:xfrm>
              <a:off x="2723420" y="3552418"/>
              <a:ext cx="737350" cy="272597"/>
            </a:xfrm>
            <a:prstGeom prst="rect">
              <a:avLst/>
            </a:prstGeom>
            <a:noFill/>
            <a:ln>
              <a:noFill/>
            </a:ln>
          </p:spPr>
          <p:txBody>
            <a:bodyPr wrap="none" rtlCol="0">
              <a:spAutoFit/>
            </a:bodyPr>
            <a:lstStyle/>
            <a:p>
              <a:r>
                <a:rPr lang="en-GB" sz="1000" b="0" dirty="0">
                  <a:solidFill>
                    <a:srgbClr val="000000"/>
                  </a:solidFill>
                </a:rPr>
                <a:t>P&lt;0.001</a:t>
              </a:r>
            </a:p>
          </p:txBody>
        </p:sp>
        <p:pic>
          <p:nvPicPr>
            <p:cNvPr id="32" name="Picture 31" descr="Bleeding pic 2.png"/>
            <p:cNvPicPr>
              <a:picLocks noChangeAspect="1"/>
            </p:cNvPicPr>
            <p:nvPr/>
          </p:nvPicPr>
          <p:blipFill>
            <a:blip r:embed="rId3"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a:xfrm>
              <a:off x="1041400" y="1417638"/>
              <a:ext cx="2916319" cy="4030662"/>
            </a:xfrm>
            <a:prstGeom prst="rect">
              <a:avLst/>
            </a:prstGeom>
            <a:ln>
              <a:noFill/>
            </a:ln>
          </p:spPr>
        </p:pic>
        <p:sp>
          <p:nvSpPr>
            <p:cNvPr id="33" name="TextBox 32"/>
            <p:cNvSpPr txBox="1"/>
            <p:nvPr/>
          </p:nvSpPr>
          <p:spPr>
            <a:xfrm>
              <a:off x="995928" y="5394892"/>
              <a:ext cx="1728209" cy="272597"/>
            </a:xfrm>
            <a:prstGeom prst="rect">
              <a:avLst/>
            </a:prstGeom>
            <a:noFill/>
            <a:ln>
              <a:noFill/>
            </a:ln>
          </p:spPr>
          <p:txBody>
            <a:bodyPr wrap="square" rtlCol="0">
              <a:spAutoFit/>
            </a:bodyPr>
            <a:lstStyle/>
            <a:p>
              <a:pPr algn="ctr"/>
              <a:r>
                <a:rPr lang="en-GB" sz="1000" dirty="0">
                  <a:solidFill>
                    <a:srgbClr val="000000"/>
                  </a:solidFill>
                </a:rPr>
                <a:t>TIMI major bleeding</a:t>
              </a:r>
            </a:p>
          </p:txBody>
        </p:sp>
        <p:sp>
          <p:nvSpPr>
            <p:cNvPr id="34" name="TextBox 33"/>
            <p:cNvSpPr txBox="1"/>
            <p:nvPr/>
          </p:nvSpPr>
          <p:spPr>
            <a:xfrm>
              <a:off x="2381910" y="5394892"/>
              <a:ext cx="1728209" cy="272597"/>
            </a:xfrm>
            <a:prstGeom prst="rect">
              <a:avLst/>
            </a:prstGeom>
            <a:noFill/>
            <a:ln>
              <a:noFill/>
            </a:ln>
          </p:spPr>
          <p:txBody>
            <a:bodyPr wrap="square" rtlCol="0">
              <a:spAutoFit/>
            </a:bodyPr>
            <a:lstStyle/>
            <a:p>
              <a:pPr algn="ctr"/>
              <a:r>
                <a:rPr lang="en-GB" sz="1000" dirty="0">
                  <a:solidFill>
                    <a:srgbClr val="000000"/>
                  </a:solidFill>
                </a:rPr>
                <a:t>TIMI minor bleeding</a:t>
              </a:r>
            </a:p>
          </p:txBody>
        </p:sp>
        <p:grpSp>
          <p:nvGrpSpPr>
            <p:cNvPr id="35" name="Group 34"/>
            <p:cNvGrpSpPr/>
            <p:nvPr/>
          </p:nvGrpSpPr>
          <p:grpSpPr>
            <a:xfrm>
              <a:off x="3855632" y="3081681"/>
              <a:ext cx="4373968" cy="2585967"/>
              <a:chOff x="3855632" y="3081681"/>
              <a:chExt cx="4373968" cy="2585967"/>
            </a:xfrm>
          </p:grpSpPr>
          <p:sp>
            <p:nvSpPr>
              <p:cNvPr id="46" name="TextBox 45"/>
              <p:cNvSpPr txBox="1"/>
              <p:nvPr/>
            </p:nvSpPr>
            <p:spPr>
              <a:xfrm>
                <a:off x="4113988" y="4567855"/>
                <a:ext cx="401816" cy="272597"/>
              </a:xfrm>
              <a:prstGeom prst="rect">
                <a:avLst/>
              </a:prstGeom>
              <a:noFill/>
              <a:ln>
                <a:noFill/>
              </a:ln>
            </p:spPr>
            <p:txBody>
              <a:bodyPr wrap="none" rtlCol="0">
                <a:spAutoFit/>
              </a:bodyPr>
              <a:lstStyle/>
              <a:p>
                <a:r>
                  <a:rPr lang="en-GB" sz="1000" b="0" dirty="0">
                    <a:solidFill>
                      <a:srgbClr val="000000"/>
                    </a:solidFill>
                  </a:rPr>
                  <a:t>0.6</a:t>
                </a:r>
              </a:p>
            </p:txBody>
          </p:sp>
          <p:sp>
            <p:nvSpPr>
              <p:cNvPr id="47" name="TextBox 46"/>
              <p:cNvSpPr txBox="1"/>
              <p:nvPr/>
            </p:nvSpPr>
            <p:spPr>
              <a:xfrm>
                <a:off x="4413151" y="4507436"/>
                <a:ext cx="401816" cy="272597"/>
              </a:xfrm>
              <a:prstGeom prst="rect">
                <a:avLst/>
              </a:prstGeom>
              <a:noFill/>
              <a:ln>
                <a:noFill/>
              </a:ln>
            </p:spPr>
            <p:txBody>
              <a:bodyPr wrap="none" rtlCol="0">
                <a:spAutoFit/>
              </a:bodyPr>
              <a:lstStyle/>
              <a:p>
                <a:r>
                  <a:rPr lang="en-GB" sz="1000" b="0" dirty="0">
                    <a:solidFill>
                      <a:srgbClr val="000000"/>
                    </a:solidFill>
                  </a:rPr>
                  <a:t>0.7</a:t>
                </a:r>
              </a:p>
            </p:txBody>
          </p:sp>
          <p:sp>
            <p:nvSpPr>
              <p:cNvPr id="48" name="TextBox 47"/>
              <p:cNvSpPr txBox="1"/>
              <p:nvPr/>
            </p:nvSpPr>
            <p:spPr>
              <a:xfrm>
                <a:off x="4728160" y="4593774"/>
                <a:ext cx="401816" cy="272597"/>
              </a:xfrm>
              <a:prstGeom prst="rect">
                <a:avLst/>
              </a:prstGeom>
              <a:noFill/>
              <a:ln>
                <a:noFill/>
              </a:ln>
            </p:spPr>
            <p:txBody>
              <a:bodyPr wrap="none" rtlCol="0">
                <a:spAutoFit/>
              </a:bodyPr>
              <a:lstStyle/>
              <a:p>
                <a:r>
                  <a:rPr lang="en-GB" sz="1000" b="0" dirty="0">
                    <a:solidFill>
                      <a:srgbClr val="000000"/>
                    </a:solidFill>
                  </a:rPr>
                  <a:t>0.6</a:t>
                </a:r>
              </a:p>
            </p:txBody>
          </p:sp>
          <p:sp>
            <p:nvSpPr>
              <p:cNvPr id="49" name="TextBox 48"/>
              <p:cNvSpPr txBox="1"/>
              <p:nvPr/>
            </p:nvSpPr>
            <p:spPr>
              <a:xfrm>
                <a:off x="5533345" y="4620326"/>
                <a:ext cx="470000" cy="272597"/>
              </a:xfrm>
              <a:prstGeom prst="rect">
                <a:avLst/>
              </a:prstGeom>
              <a:noFill/>
              <a:ln>
                <a:noFill/>
              </a:ln>
            </p:spPr>
            <p:txBody>
              <a:bodyPr wrap="square" rtlCol="0">
                <a:spAutoFit/>
              </a:bodyPr>
              <a:lstStyle/>
              <a:p>
                <a:r>
                  <a:rPr lang="en-GB" sz="1000" b="0" dirty="0">
                    <a:solidFill>
                      <a:srgbClr val="000000"/>
                    </a:solidFill>
                  </a:rPr>
                  <a:t>0.6</a:t>
                </a:r>
              </a:p>
            </p:txBody>
          </p:sp>
          <p:sp>
            <p:nvSpPr>
              <p:cNvPr id="50" name="TextBox 49"/>
              <p:cNvSpPr txBox="1"/>
              <p:nvPr/>
            </p:nvSpPr>
            <p:spPr>
              <a:xfrm>
                <a:off x="5826056" y="4583751"/>
                <a:ext cx="470000" cy="272597"/>
              </a:xfrm>
              <a:prstGeom prst="rect">
                <a:avLst/>
              </a:prstGeom>
              <a:noFill/>
              <a:ln>
                <a:noFill/>
              </a:ln>
            </p:spPr>
            <p:txBody>
              <a:bodyPr wrap="square" rtlCol="0">
                <a:spAutoFit/>
              </a:bodyPr>
              <a:lstStyle/>
              <a:p>
                <a:r>
                  <a:rPr lang="en-GB" sz="1000" b="0" dirty="0">
                    <a:solidFill>
                      <a:srgbClr val="000000"/>
                    </a:solidFill>
                  </a:rPr>
                  <a:t>0.6</a:t>
                </a:r>
              </a:p>
            </p:txBody>
          </p:sp>
          <p:sp>
            <p:nvSpPr>
              <p:cNvPr id="51" name="TextBox 50"/>
              <p:cNvSpPr txBox="1"/>
              <p:nvPr/>
            </p:nvSpPr>
            <p:spPr>
              <a:xfrm>
                <a:off x="6121475" y="4688060"/>
                <a:ext cx="470000" cy="272597"/>
              </a:xfrm>
              <a:prstGeom prst="rect">
                <a:avLst/>
              </a:prstGeom>
              <a:noFill/>
              <a:ln>
                <a:noFill/>
              </a:ln>
            </p:spPr>
            <p:txBody>
              <a:bodyPr wrap="square" rtlCol="0">
                <a:spAutoFit/>
              </a:bodyPr>
              <a:lstStyle/>
              <a:p>
                <a:r>
                  <a:rPr lang="en-GB" sz="1000" b="0" dirty="0">
                    <a:solidFill>
                      <a:srgbClr val="000000"/>
                    </a:solidFill>
                  </a:rPr>
                  <a:t>0.5</a:t>
                </a:r>
              </a:p>
            </p:txBody>
          </p:sp>
          <p:sp>
            <p:nvSpPr>
              <p:cNvPr id="52" name="TextBox 51"/>
              <p:cNvSpPr txBox="1"/>
              <p:nvPr/>
            </p:nvSpPr>
            <p:spPr>
              <a:xfrm>
                <a:off x="6912484" y="4959629"/>
                <a:ext cx="470000" cy="272597"/>
              </a:xfrm>
              <a:prstGeom prst="rect">
                <a:avLst/>
              </a:prstGeom>
              <a:noFill/>
              <a:ln>
                <a:noFill/>
              </a:ln>
            </p:spPr>
            <p:txBody>
              <a:bodyPr wrap="square" rtlCol="0">
                <a:spAutoFit/>
              </a:bodyPr>
              <a:lstStyle/>
              <a:p>
                <a:r>
                  <a:rPr lang="en-GB" sz="1000" b="0" dirty="0">
                    <a:solidFill>
                      <a:srgbClr val="000000"/>
                    </a:solidFill>
                  </a:rPr>
                  <a:t>0.1</a:t>
                </a:r>
              </a:p>
            </p:txBody>
          </p:sp>
          <p:sp>
            <p:nvSpPr>
              <p:cNvPr id="53" name="TextBox 52"/>
              <p:cNvSpPr txBox="1"/>
              <p:nvPr/>
            </p:nvSpPr>
            <p:spPr>
              <a:xfrm>
                <a:off x="7233823" y="4854054"/>
                <a:ext cx="470000" cy="272597"/>
              </a:xfrm>
              <a:prstGeom prst="rect">
                <a:avLst/>
              </a:prstGeom>
              <a:noFill/>
              <a:ln>
                <a:noFill/>
              </a:ln>
            </p:spPr>
            <p:txBody>
              <a:bodyPr wrap="square" rtlCol="0">
                <a:spAutoFit/>
              </a:bodyPr>
              <a:lstStyle/>
              <a:p>
                <a:r>
                  <a:rPr lang="en-GB" sz="1000" b="0" dirty="0">
                    <a:solidFill>
                      <a:srgbClr val="000000"/>
                    </a:solidFill>
                  </a:rPr>
                  <a:t>0.3</a:t>
                </a:r>
              </a:p>
            </p:txBody>
          </p:sp>
          <p:sp>
            <p:nvSpPr>
              <p:cNvPr id="54" name="TextBox 53"/>
              <p:cNvSpPr txBox="1"/>
              <p:nvPr/>
            </p:nvSpPr>
            <p:spPr>
              <a:xfrm>
                <a:off x="7519250" y="4846740"/>
                <a:ext cx="470000" cy="272597"/>
              </a:xfrm>
              <a:prstGeom prst="rect">
                <a:avLst/>
              </a:prstGeom>
              <a:noFill/>
              <a:ln>
                <a:noFill/>
              </a:ln>
            </p:spPr>
            <p:txBody>
              <a:bodyPr wrap="square" rtlCol="0">
                <a:spAutoFit/>
              </a:bodyPr>
              <a:lstStyle/>
              <a:p>
                <a:r>
                  <a:rPr lang="en-GB" sz="1000" b="0" dirty="0">
                    <a:solidFill>
                      <a:srgbClr val="000000"/>
                    </a:solidFill>
                  </a:rPr>
                  <a:t>0.3</a:t>
                </a:r>
              </a:p>
            </p:txBody>
          </p:sp>
          <p:grpSp>
            <p:nvGrpSpPr>
              <p:cNvPr id="55" name="Group 54"/>
              <p:cNvGrpSpPr/>
              <p:nvPr/>
            </p:nvGrpSpPr>
            <p:grpSpPr>
              <a:xfrm>
                <a:off x="3855632" y="3081681"/>
                <a:ext cx="4373968" cy="2585967"/>
                <a:chOff x="3855632" y="3081681"/>
                <a:chExt cx="4373968" cy="2585967"/>
              </a:xfrm>
            </p:grpSpPr>
            <p:sp>
              <p:nvSpPr>
                <p:cNvPr id="56" name="TextBox 55"/>
                <p:cNvSpPr txBox="1"/>
                <p:nvPr/>
              </p:nvSpPr>
              <p:spPr>
                <a:xfrm>
                  <a:off x="4241378" y="3812065"/>
                  <a:ext cx="579290" cy="272597"/>
                </a:xfrm>
                <a:prstGeom prst="rect">
                  <a:avLst/>
                </a:prstGeom>
                <a:noFill/>
                <a:ln>
                  <a:noFill/>
                </a:ln>
              </p:spPr>
              <p:txBody>
                <a:bodyPr wrap="none" rtlCol="0">
                  <a:spAutoFit/>
                </a:bodyPr>
                <a:lstStyle/>
                <a:p>
                  <a:r>
                    <a:rPr lang="en-GB" sz="1000" b="0" dirty="0">
                      <a:solidFill>
                        <a:srgbClr val="000000"/>
                      </a:solidFill>
                    </a:rPr>
                    <a:t>P=NS</a:t>
                  </a:r>
                </a:p>
              </p:txBody>
            </p:sp>
            <p:sp>
              <p:nvSpPr>
                <p:cNvPr id="57" name="TextBox 56"/>
                <p:cNvSpPr txBox="1"/>
                <p:nvPr/>
              </p:nvSpPr>
              <p:spPr>
                <a:xfrm>
                  <a:off x="5656915" y="3812065"/>
                  <a:ext cx="579290" cy="272597"/>
                </a:xfrm>
                <a:prstGeom prst="rect">
                  <a:avLst/>
                </a:prstGeom>
                <a:noFill/>
                <a:ln>
                  <a:noFill/>
                </a:ln>
              </p:spPr>
              <p:txBody>
                <a:bodyPr wrap="none" rtlCol="0">
                  <a:spAutoFit/>
                </a:bodyPr>
                <a:lstStyle/>
                <a:p>
                  <a:r>
                    <a:rPr lang="en-GB" sz="1000" b="0" dirty="0">
                      <a:solidFill>
                        <a:srgbClr val="000000"/>
                      </a:solidFill>
                    </a:rPr>
                    <a:t>P=NS</a:t>
                  </a:r>
                </a:p>
              </p:txBody>
            </p:sp>
            <p:sp>
              <p:nvSpPr>
                <p:cNvPr id="58" name="TextBox 57"/>
                <p:cNvSpPr txBox="1"/>
                <p:nvPr/>
              </p:nvSpPr>
              <p:spPr>
                <a:xfrm>
                  <a:off x="7090593" y="3812065"/>
                  <a:ext cx="579290" cy="272597"/>
                </a:xfrm>
                <a:prstGeom prst="rect">
                  <a:avLst/>
                </a:prstGeom>
                <a:noFill/>
                <a:ln>
                  <a:noFill/>
                </a:ln>
              </p:spPr>
              <p:txBody>
                <a:bodyPr wrap="none" rtlCol="0">
                  <a:spAutoFit/>
                </a:bodyPr>
                <a:lstStyle/>
                <a:p>
                  <a:r>
                    <a:rPr lang="en-GB" sz="1000" b="0" dirty="0">
                      <a:solidFill>
                        <a:srgbClr val="000000"/>
                      </a:solidFill>
                    </a:rPr>
                    <a:t>P=NS</a:t>
                  </a:r>
                </a:p>
              </p:txBody>
            </p:sp>
            <p:sp>
              <p:nvSpPr>
                <p:cNvPr id="59" name="TextBox 58"/>
                <p:cNvSpPr txBox="1"/>
                <p:nvPr/>
              </p:nvSpPr>
              <p:spPr>
                <a:xfrm>
                  <a:off x="3855632" y="5395051"/>
                  <a:ext cx="1583143" cy="272597"/>
                </a:xfrm>
                <a:prstGeom prst="rect">
                  <a:avLst/>
                </a:prstGeom>
                <a:noFill/>
                <a:ln>
                  <a:noFill/>
                </a:ln>
              </p:spPr>
              <p:txBody>
                <a:bodyPr wrap="square" rtlCol="0">
                  <a:spAutoFit/>
                </a:bodyPr>
                <a:lstStyle/>
                <a:p>
                  <a:pPr algn="ctr"/>
                  <a:r>
                    <a:rPr lang="en-GB" sz="1000" dirty="0">
                      <a:solidFill>
                        <a:srgbClr val="000000"/>
                      </a:solidFill>
                    </a:rPr>
                    <a:t>Fatal bleeding or ICH</a:t>
                  </a:r>
                </a:p>
              </p:txBody>
            </p:sp>
            <p:sp>
              <p:nvSpPr>
                <p:cNvPr id="60" name="TextBox 59"/>
                <p:cNvSpPr txBox="1"/>
                <p:nvPr/>
              </p:nvSpPr>
              <p:spPr>
                <a:xfrm>
                  <a:off x="5227232" y="5395051"/>
                  <a:ext cx="1583143" cy="272597"/>
                </a:xfrm>
                <a:prstGeom prst="rect">
                  <a:avLst/>
                </a:prstGeom>
                <a:noFill/>
                <a:ln>
                  <a:noFill/>
                </a:ln>
              </p:spPr>
              <p:txBody>
                <a:bodyPr wrap="square" rtlCol="0">
                  <a:spAutoFit/>
                </a:bodyPr>
                <a:lstStyle/>
                <a:p>
                  <a:pPr algn="ctr"/>
                  <a:r>
                    <a:rPr lang="en-GB" sz="1000" dirty="0">
                      <a:solidFill>
                        <a:srgbClr val="000000"/>
                      </a:solidFill>
                    </a:rPr>
                    <a:t>ICH</a:t>
                  </a:r>
                </a:p>
              </p:txBody>
            </p:sp>
            <p:sp>
              <p:nvSpPr>
                <p:cNvPr id="61" name="TextBox 60"/>
                <p:cNvSpPr txBox="1"/>
                <p:nvPr/>
              </p:nvSpPr>
              <p:spPr>
                <a:xfrm>
                  <a:off x="6619874" y="5395051"/>
                  <a:ext cx="1583143" cy="272597"/>
                </a:xfrm>
                <a:prstGeom prst="rect">
                  <a:avLst/>
                </a:prstGeom>
                <a:noFill/>
                <a:ln>
                  <a:noFill/>
                </a:ln>
              </p:spPr>
              <p:txBody>
                <a:bodyPr wrap="square" rtlCol="0">
                  <a:spAutoFit/>
                </a:bodyPr>
                <a:lstStyle/>
                <a:p>
                  <a:pPr algn="ctr"/>
                  <a:r>
                    <a:rPr lang="en-GB" sz="1000" dirty="0">
                      <a:solidFill>
                        <a:srgbClr val="000000"/>
                      </a:solidFill>
                    </a:rPr>
                    <a:t>Fatal bleeding</a:t>
                  </a:r>
                </a:p>
              </p:txBody>
            </p:sp>
            <p:pic>
              <p:nvPicPr>
                <p:cNvPr id="62" name="Picture 61" descr="Bleeding pic 2.png"/>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a:xfrm>
                  <a:off x="3957719" y="3081681"/>
                  <a:ext cx="4271881" cy="2366619"/>
                </a:xfrm>
                <a:prstGeom prst="rect">
                  <a:avLst/>
                </a:prstGeom>
                <a:ln>
                  <a:noFill/>
                </a:ln>
              </p:spPr>
            </p:pic>
          </p:grpSp>
        </p:grpSp>
        <p:sp>
          <p:nvSpPr>
            <p:cNvPr id="36" name="Rectangle 35"/>
            <p:cNvSpPr/>
            <p:nvPr/>
          </p:nvSpPr>
          <p:spPr>
            <a:xfrm>
              <a:off x="824023" y="1436688"/>
              <a:ext cx="283409" cy="272597"/>
            </a:xfrm>
            <a:prstGeom prst="rect">
              <a:avLst/>
            </a:prstGeom>
            <a:ln>
              <a:noFill/>
            </a:ln>
          </p:spPr>
          <p:txBody>
            <a:bodyPr wrap="none">
              <a:spAutoFit/>
            </a:bodyPr>
            <a:lstStyle/>
            <a:p>
              <a:r>
                <a:rPr lang="en-GB" sz="1000" dirty="0">
                  <a:solidFill>
                    <a:srgbClr val="000000"/>
                  </a:solidFill>
                </a:rPr>
                <a:t>5</a:t>
              </a:r>
            </a:p>
          </p:txBody>
        </p:sp>
        <p:sp>
          <p:nvSpPr>
            <p:cNvPr id="37" name="Rectangle 36"/>
            <p:cNvSpPr/>
            <p:nvPr/>
          </p:nvSpPr>
          <p:spPr>
            <a:xfrm>
              <a:off x="824023" y="2190595"/>
              <a:ext cx="289635" cy="272597"/>
            </a:xfrm>
            <a:prstGeom prst="rect">
              <a:avLst/>
            </a:prstGeom>
            <a:ln>
              <a:noFill/>
            </a:ln>
          </p:spPr>
          <p:txBody>
            <a:bodyPr wrap="none">
              <a:spAutoFit/>
            </a:bodyPr>
            <a:lstStyle/>
            <a:p>
              <a:r>
                <a:rPr lang="en-GB" sz="1000" dirty="0">
                  <a:solidFill>
                    <a:srgbClr val="000000"/>
                  </a:solidFill>
                </a:rPr>
                <a:t>4</a:t>
              </a:r>
            </a:p>
          </p:txBody>
        </p:sp>
        <p:sp>
          <p:nvSpPr>
            <p:cNvPr id="38" name="Rectangle 37"/>
            <p:cNvSpPr/>
            <p:nvPr/>
          </p:nvSpPr>
          <p:spPr>
            <a:xfrm>
              <a:off x="824023" y="2927792"/>
              <a:ext cx="283409" cy="272597"/>
            </a:xfrm>
            <a:prstGeom prst="rect">
              <a:avLst/>
            </a:prstGeom>
            <a:ln>
              <a:noFill/>
            </a:ln>
          </p:spPr>
          <p:txBody>
            <a:bodyPr wrap="none">
              <a:spAutoFit/>
            </a:bodyPr>
            <a:lstStyle/>
            <a:p>
              <a:r>
                <a:rPr lang="en-GB" sz="1000" dirty="0">
                  <a:solidFill>
                    <a:srgbClr val="000000"/>
                  </a:solidFill>
                </a:rPr>
                <a:t>3</a:t>
              </a:r>
            </a:p>
          </p:txBody>
        </p:sp>
        <p:sp>
          <p:nvSpPr>
            <p:cNvPr id="39" name="Rectangle 38"/>
            <p:cNvSpPr/>
            <p:nvPr/>
          </p:nvSpPr>
          <p:spPr>
            <a:xfrm>
              <a:off x="824023" y="3677226"/>
              <a:ext cx="283409" cy="272597"/>
            </a:xfrm>
            <a:prstGeom prst="rect">
              <a:avLst/>
            </a:prstGeom>
            <a:ln>
              <a:noFill/>
            </a:ln>
          </p:spPr>
          <p:txBody>
            <a:bodyPr wrap="none">
              <a:spAutoFit/>
            </a:bodyPr>
            <a:lstStyle/>
            <a:p>
              <a:r>
                <a:rPr lang="en-GB" sz="1000" dirty="0">
                  <a:solidFill>
                    <a:srgbClr val="000000"/>
                  </a:solidFill>
                </a:rPr>
                <a:t>2</a:t>
              </a:r>
            </a:p>
          </p:txBody>
        </p:sp>
        <p:sp>
          <p:nvSpPr>
            <p:cNvPr id="40" name="Rectangle 39"/>
            <p:cNvSpPr/>
            <p:nvPr/>
          </p:nvSpPr>
          <p:spPr>
            <a:xfrm>
              <a:off x="824023" y="4426841"/>
              <a:ext cx="283409" cy="272597"/>
            </a:xfrm>
            <a:prstGeom prst="rect">
              <a:avLst/>
            </a:prstGeom>
            <a:ln>
              <a:noFill/>
            </a:ln>
          </p:spPr>
          <p:txBody>
            <a:bodyPr wrap="none">
              <a:spAutoFit/>
            </a:bodyPr>
            <a:lstStyle/>
            <a:p>
              <a:r>
                <a:rPr lang="en-GB" sz="1000" dirty="0">
                  <a:solidFill>
                    <a:srgbClr val="000000"/>
                  </a:solidFill>
                </a:rPr>
                <a:t>1</a:t>
              </a:r>
            </a:p>
          </p:txBody>
        </p:sp>
        <p:sp>
          <p:nvSpPr>
            <p:cNvPr id="41" name="Rectangle 40"/>
            <p:cNvSpPr/>
            <p:nvPr/>
          </p:nvSpPr>
          <p:spPr>
            <a:xfrm>
              <a:off x="824023" y="5175018"/>
              <a:ext cx="283409" cy="272597"/>
            </a:xfrm>
            <a:prstGeom prst="rect">
              <a:avLst/>
            </a:prstGeom>
            <a:ln>
              <a:noFill/>
            </a:ln>
          </p:spPr>
          <p:txBody>
            <a:bodyPr wrap="none">
              <a:spAutoFit/>
            </a:bodyPr>
            <a:lstStyle/>
            <a:p>
              <a:r>
                <a:rPr lang="en-GB" sz="1000" dirty="0">
                  <a:solidFill>
                    <a:srgbClr val="000000"/>
                  </a:solidFill>
                </a:rPr>
                <a:t>0</a:t>
              </a:r>
            </a:p>
          </p:txBody>
        </p:sp>
        <p:sp>
          <p:nvSpPr>
            <p:cNvPr id="42" name="TextBox 41"/>
            <p:cNvSpPr txBox="1"/>
            <p:nvPr/>
          </p:nvSpPr>
          <p:spPr>
            <a:xfrm>
              <a:off x="5839964" y="2066238"/>
              <a:ext cx="1259026" cy="934289"/>
            </a:xfrm>
            <a:prstGeom prst="rect">
              <a:avLst/>
            </a:prstGeom>
            <a:noFill/>
            <a:ln>
              <a:noFill/>
            </a:ln>
          </p:spPr>
          <p:txBody>
            <a:bodyPr wrap="none" rtlCol="0">
              <a:spAutoFit/>
            </a:bodyPr>
            <a:lstStyle/>
            <a:p>
              <a:pPr>
                <a:lnSpc>
                  <a:spcPct val="150000"/>
                </a:lnSpc>
                <a:spcAft>
                  <a:spcPts val="600"/>
                </a:spcAft>
              </a:pPr>
              <a:r>
                <a:rPr lang="en-GB" sz="1000" b="0" dirty="0" err="1">
                  <a:solidFill>
                    <a:srgbClr val="000000"/>
                  </a:solidFill>
                </a:rPr>
                <a:t>Tikagrelor</a:t>
              </a:r>
              <a:r>
                <a:rPr lang="en-GB" sz="1000" b="0" dirty="0">
                  <a:solidFill>
                    <a:srgbClr val="000000"/>
                  </a:solidFill>
                </a:rPr>
                <a:t> 90 mg bid</a:t>
              </a:r>
            </a:p>
            <a:p>
              <a:pPr>
                <a:lnSpc>
                  <a:spcPct val="150000"/>
                </a:lnSpc>
                <a:spcAft>
                  <a:spcPts val="600"/>
                </a:spcAft>
              </a:pPr>
              <a:r>
                <a:rPr lang="en-GB" sz="1000" b="0" dirty="0" err="1">
                  <a:solidFill>
                    <a:srgbClr val="000000"/>
                  </a:solidFill>
                </a:rPr>
                <a:t>Tikagrelor</a:t>
              </a:r>
              <a:r>
                <a:rPr lang="en-GB" sz="1000" b="0" dirty="0">
                  <a:solidFill>
                    <a:srgbClr val="000000"/>
                  </a:solidFill>
                </a:rPr>
                <a:t> 60 mg bid</a:t>
              </a:r>
            </a:p>
            <a:p>
              <a:pPr>
                <a:lnSpc>
                  <a:spcPct val="150000"/>
                </a:lnSpc>
                <a:spcAft>
                  <a:spcPts val="600"/>
                </a:spcAft>
              </a:pPr>
              <a:r>
                <a:rPr lang="en-GB" sz="1000" b="0" dirty="0">
                  <a:solidFill>
                    <a:srgbClr val="000000"/>
                  </a:solidFill>
                </a:rPr>
                <a:t>Placebo</a:t>
              </a:r>
            </a:p>
          </p:txBody>
        </p:sp>
        <p:sp>
          <p:nvSpPr>
            <p:cNvPr id="43" name="Rectangle 42"/>
            <p:cNvSpPr/>
            <p:nvPr/>
          </p:nvSpPr>
          <p:spPr>
            <a:xfrm>
              <a:off x="5656916" y="2190595"/>
              <a:ext cx="79818" cy="79818"/>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44" name="Rectangle 43"/>
            <p:cNvSpPr/>
            <p:nvPr/>
          </p:nvSpPr>
          <p:spPr>
            <a:xfrm>
              <a:off x="5656916" y="2816067"/>
              <a:ext cx="79818" cy="79818"/>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45" name="Rectangle 44"/>
            <p:cNvSpPr/>
            <p:nvPr/>
          </p:nvSpPr>
          <p:spPr>
            <a:xfrm>
              <a:off x="5656916" y="2525018"/>
              <a:ext cx="79818" cy="7981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63" name="TextBox 62"/>
          <p:cNvSpPr txBox="1">
            <a:spLocks noChangeArrowheads="1"/>
          </p:cNvSpPr>
          <p:nvPr/>
        </p:nvSpPr>
        <p:spPr bwMode="auto">
          <a:xfrm>
            <a:off x="2199499" y="5976542"/>
            <a:ext cx="3171901" cy="215444"/>
          </a:xfrm>
          <a:prstGeom prst="rect">
            <a:avLst/>
          </a:prstGeom>
          <a:noFill/>
          <a:ln w="9525">
            <a:noFill/>
            <a:miter lim="800000"/>
            <a:headEnd/>
            <a:tailEnd/>
          </a:ln>
        </p:spPr>
        <p:txBody>
          <a:bodyPr wrap="square" anchor="b">
            <a:spAutoFit/>
          </a:bodyPr>
          <a:lstStyle/>
          <a:p>
            <a:r>
              <a:rPr lang="en-US" sz="800" b="0" dirty="0">
                <a:solidFill>
                  <a:srgbClr val="000000"/>
                </a:solidFill>
              </a:rPr>
              <a:t>Rates are presented as 3-year Kaplan-Meier estimates</a:t>
            </a:r>
            <a:endParaRPr lang="en-GB" altLang="en-US" sz="800" b="0" dirty="0">
              <a:solidFill>
                <a:srgbClr val="000000"/>
              </a:solidFill>
            </a:endParaRPr>
          </a:p>
        </p:txBody>
      </p:sp>
      <p:sp>
        <p:nvSpPr>
          <p:cNvPr id="64"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65"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66"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67"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69"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70"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71"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72"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73"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PEGASUS</a:t>
            </a:r>
          </a:p>
        </p:txBody>
      </p:sp>
      <p:sp>
        <p:nvSpPr>
          <p:cNvPr id="74"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grpSp>
        <p:nvGrpSpPr>
          <p:cNvPr id="76" name="Group 75"/>
          <p:cNvGrpSpPr/>
          <p:nvPr/>
        </p:nvGrpSpPr>
        <p:grpSpPr>
          <a:xfrm>
            <a:off x="4151110" y="34542"/>
            <a:ext cx="1050221" cy="332844"/>
            <a:chOff x="4593871" y="1468705"/>
            <a:chExt cx="1050221" cy="332844"/>
          </a:xfrm>
        </p:grpSpPr>
        <p:pic>
          <p:nvPicPr>
            <p:cNvPr id="77" name="Picture 76"/>
            <p:cNvPicPr>
              <a:picLocks noChangeAspect="1"/>
            </p:cNvPicPr>
            <p:nvPr/>
          </p:nvPicPr>
          <p:blipFill>
            <a:blip r:embed="rId13"/>
            <a:stretch>
              <a:fillRect/>
            </a:stretch>
          </p:blipFill>
          <p:spPr>
            <a:xfrm>
              <a:off x="4659864" y="1479052"/>
              <a:ext cx="879733" cy="266700"/>
            </a:xfrm>
            <a:prstGeom prst="rect">
              <a:avLst/>
            </a:prstGeom>
          </p:spPr>
        </p:pic>
        <p:sp>
          <p:nvSpPr>
            <p:cNvPr id="78"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79" name="Title 1"/>
          <p:cNvSpPr>
            <a:spLocks noGrp="1"/>
          </p:cNvSpPr>
          <p:nvPr>
            <p:ph type="title"/>
          </p:nvPr>
        </p:nvSpPr>
        <p:spPr>
          <a:xfrm>
            <a:off x="297641" y="971796"/>
            <a:ext cx="8229600" cy="857250"/>
          </a:xfrm>
        </p:spPr>
        <p:txBody>
          <a:bodyPr/>
          <a:lstStyle/>
          <a:p>
            <a:r>
              <a:rPr lang="en-GB" altLang="en-US" dirty="0"/>
              <a:t>PEGASUS-TIMI 54: </a:t>
            </a:r>
            <a:r>
              <a:rPr lang="en-GB" altLang="en-US" dirty="0" err="1"/>
              <a:t>Blödningar</a:t>
            </a:r>
            <a:endParaRPr lang="en-US" dirty="0"/>
          </a:p>
        </p:txBody>
      </p:sp>
      <p:sp>
        <p:nvSpPr>
          <p:cNvPr id="80" name="TextBox 79"/>
          <p:cNvSpPr txBox="1"/>
          <p:nvPr/>
        </p:nvSpPr>
        <p:spPr>
          <a:xfrm>
            <a:off x="346708" y="6448473"/>
            <a:ext cx="9502143" cy="246221"/>
          </a:xfrm>
          <a:prstGeom prst="rect">
            <a:avLst/>
          </a:prstGeom>
          <a:noFill/>
        </p:spPr>
        <p:txBody>
          <a:bodyPr wrap="square" rtlCol="0">
            <a:spAutoFit/>
          </a:bodyPr>
          <a:lstStyle/>
          <a:p>
            <a:r>
              <a:rPr lang="da-DK" sz="1000" dirty="0">
                <a:solidFill>
                  <a:schemeClr val="tx1">
                    <a:lumMod val="65000"/>
                    <a:lumOff val="35000"/>
                  </a:schemeClr>
                </a:solidFill>
              </a:rPr>
              <a:t>Bonaca MP et al. N Engl J Med 2015;372:1791–1800</a:t>
            </a:r>
          </a:p>
        </p:txBody>
      </p:sp>
      <p:grpSp>
        <p:nvGrpSpPr>
          <p:cNvPr id="68" name="Group 67"/>
          <p:cNvGrpSpPr/>
          <p:nvPr/>
        </p:nvGrpSpPr>
        <p:grpSpPr>
          <a:xfrm>
            <a:off x="11881377" y="1948037"/>
            <a:ext cx="276225" cy="1257300"/>
            <a:chOff x="11881377" y="1948037"/>
            <a:chExt cx="276225" cy="1257300"/>
          </a:xfrm>
        </p:grpSpPr>
        <p:pic>
          <p:nvPicPr>
            <p:cNvPr id="75" name="Picture 74"/>
            <p:cNvPicPr>
              <a:picLocks noChangeAspect="1"/>
            </p:cNvPicPr>
            <p:nvPr/>
          </p:nvPicPr>
          <p:blipFill>
            <a:blip r:embed="rId15"/>
            <a:stretch>
              <a:fillRect/>
            </a:stretch>
          </p:blipFill>
          <p:spPr>
            <a:xfrm>
              <a:off x="11881377" y="1948037"/>
              <a:ext cx="276225" cy="1257300"/>
            </a:xfrm>
            <a:prstGeom prst="rect">
              <a:avLst/>
            </a:prstGeom>
          </p:spPr>
        </p:pic>
        <p:sp>
          <p:nvSpPr>
            <p:cNvPr id="81" name="Rectangle 8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82" name="Rectangle: Rounded Corners 81">
            <a:extLst>
              <a:ext uri="{FF2B5EF4-FFF2-40B4-BE49-F238E27FC236}">
                <a16:creationId xmlns:a16="http://schemas.microsoft.com/office/drawing/2014/main" id="{B215A1F8-C28D-4E9E-A5B6-20E27962D30F}"/>
              </a:ext>
            </a:extLst>
          </p:cNvPr>
          <p:cNvSpPr/>
          <p:nvPr/>
        </p:nvSpPr>
        <p:spPr>
          <a:xfrm>
            <a:off x="1595753" y="1573543"/>
            <a:ext cx="8778528" cy="4380831"/>
          </a:xfrm>
          <a:prstGeom prst="roundRect">
            <a:avLst>
              <a:gd name="adj" fmla="val 7188"/>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6921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16"/>
          <p:cNvSpPr>
            <a:spLocks noChangeArrowheads="1"/>
          </p:cNvSpPr>
          <p:nvPr/>
        </p:nvSpPr>
        <p:spPr bwMode="auto">
          <a:xfrm>
            <a:off x="1524000" y="2152650"/>
            <a:ext cx="1676400" cy="4019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798" name="Rectangle 17"/>
          <p:cNvSpPr>
            <a:spLocks noChangeArrowheads="1"/>
          </p:cNvSpPr>
          <p:nvPr/>
        </p:nvSpPr>
        <p:spPr bwMode="auto">
          <a:xfrm>
            <a:off x="8982076" y="2771776"/>
            <a:ext cx="1685925" cy="34004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810" name="Rectangle 18">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9" name="Platshållare för innehåll 2"/>
          <p:cNvSpPr txBox="1">
            <a:spLocks/>
          </p:cNvSpPr>
          <p:nvPr/>
        </p:nvSpPr>
        <p:spPr>
          <a:xfrm>
            <a:off x="457200" y="2209006"/>
            <a:ext cx="8229600" cy="2615657"/>
          </a:xfrm>
          <a:prstGeom prst="rect">
            <a:avLst/>
          </a:prstGeom>
        </p:spPr>
        <p:txBody>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Prevention vid etablerad kardiovaskulär sjukdom (CVD)</a:t>
            </a:r>
          </a:p>
          <a:p>
            <a:endParaRPr lang="sv-SE" kern="0" dirty="0"/>
          </a:p>
          <a:p>
            <a:pPr marL="0" indent="0">
              <a:buFont typeface="Arial" charset="0"/>
              <a:buNone/>
            </a:pPr>
            <a:r>
              <a:rPr lang="sv-SE" kern="0" dirty="0"/>
              <a:t>Alternativt</a:t>
            </a:r>
          </a:p>
          <a:p>
            <a:pPr marL="0" indent="0">
              <a:buFont typeface="Arial" charset="0"/>
              <a:buNone/>
            </a:pPr>
            <a:endParaRPr lang="sv-SE" kern="0" dirty="0"/>
          </a:p>
          <a:p>
            <a:r>
              <a:rPr lang="sv-SE" kern="0" dirty="0"/>
              <a:t>Kontinuerligt riskspektrum; bedömning av risknivå* (ESC 2016)</a:t>
            </a:r>
          </a:p>
          <a:p>
            <a:pPr marL="0" indent="0">
              <a:buFont typeface="Arial" charset="0"/>
              <a:buNone/>
            </a:pPr>
            <a:endParaRPr lang="sv-SE" kern="0" dirty="0"/>
          </a:p>
          <a:p>
            <a:pPr marL="0" indent="0">
              <a:buFont typeface="Arial" charset="0"/>
              <a:buNone/>
            </a:pPr>
            <a:endParaRPr lang="sv-SE" kern="0" dirty="0"/>
          </a:p>
          <a:p>
            <a:pPr marL="0" indent="0">
              <a:buFont typeface="Arial" charset="0"/>
              <a:buNone/>
            </a:pPr>
            <a:endParaRPr lang="sv-SE" kern="0" dirty="0"/>
          </a:p>
          <a:p>
            <a:pPr marL="0" indent="0">
              <a:buFont typeface="Arial" charset="0"/>
              <a:buNone/>
            </a:pPr>
            <a:endParaRPr lang="sv-SE" kern="0" dirty="0"/>
          </a:p>
        </p:txBody>
      </p:sp>
      <p:sp>
        <p:nvSpPr>
          <p:cNvPr id="27"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8"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9"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 name="Text Box 19">
            <a:hlinkClick r:id="rId9" action="ppaction://hlinksldjump"/>
          </p:cNvPr>
          <p:cNvSpPr txBox="1">
            <a:spLocks noChangeArrowheads="1"/>
          </p:cNvSpPr>
          <p:nvPr/>
        </p:nvSpPr>
        <p:spPr bwMode="auto">
          <a:xfrm>
            <a:off x="4106446" y="568325"/>
            <a:ext cx="737017"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Riskvärdering</a:t>
            </a:r>
          </a:p>
        </p:txBody>
      </p:sp>
      <p:sp>
        <p:nvSpPr>
          <p:cNvPr id="33" name="Text Box 18">
            <a:hlinkClick r:id="rId5" action="ppaction://hlinksldjump"/>
          </p:cNvPr>
          <p:cNvSpPr txBox="1">
            <a:spLocks noChangeArrowheads="1"/>
          </p:cNvSpPr>
          <p:nvPr/>
        </p:nvSpPr>
        <p:spPr bwMode="auto">
          <a:xfrm>
            <a:off x="3045996" y="580357"/>
            <a:ext cx="1060450" cy="2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Sekundärprevention</a:t>
            </a:r>
          </a:p>
        </p:txBody>
      </p:sp>
      <p:sp>
        <p:nvSpPr>
          <p:cNvPr id="34" name="Text Box 20">
            <a:hlinkClick r:id="rId10" action="ppaction://hlinksldjump"/>
          </p:cNvPr>
          <p:cNvSpPr txBox="1">
            <a:spLocks noChangeArrowheads="1"/>
          </p:cNvSpPr>
          <p:nvPr/>
        </p:nvSpPr>
        <p:spPr bwMode="auto">
          <a:xfrm>
            <a:off x="4948394" y="568324"/>
            <a:ext cx="1419224"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Primär/Sekundär</a:t>
            </a:r>
            <a:r>
              <a:rPr lang="sv-SE" sz="800" b="1" u="sng" dirty="0">
                <a:solidFill>
                  <a:srgbClr val="5D5D4C"/>
                </a:solidFill>
              </a:rPr>
              <a:t> </a:t>
            </a:r>
            <a:r>
              <a:rPr lang="sv-SE" sz="800" dirty="0">
                <a:solidFill>
                  <a:srgbClr val="5D5D4C"/>
                </a:solidFill>
              </a:rPr>
              <a:t>prevention</a:t>
            </a:r>
          </a:p>
        </p:txBody>
      </p:sp>
      <p:grpSp>
        <p:nvGrpSpPr>
          <p:cNvPr id="16" name="Group 15"/>
          <p:cNvGrpSpPr/>
          <p:nvPr/>
        </p:nvGrpSpPr>
        <p:grpSpPr>
          <a:xfrm>
            <a:off x="4151110" y="34542"/>
            <a:ext cx="1050221" cy="332844"/>
            <a:chOff x="4593871" y="1468705"/>
            <a:chExt cx="1050221" cy="332844"/>
          </a:xfrm>
        </p:grpSpPr>
        <p:pic>
          <p:nvPicPr>
            <p:cNvPr id="17" name="Picture 16"/>
            <p:cNvPicPr>
              <a:picLocks noChangeAspect="1"/>
            </p:cNvPicPr>
            <p:nvPr/>
          </p:nvPicPr>
          <p:blipFill>
            <a:blip r:embed="rId11"/>
            <a:stretch>
              <a:fillRect/>
            </a:stretch>
          </p:blipFill>
          <p:spPr>
            <a:xfrm>
              <a:off x="4659864" y="1479052"/>
              <a:ext cx="879733" cy="266700"/>
            </a:xfrm>
            <a:prstGeom prst="rect">
              <a:avLst/>
            </a:prstGeom>
          </p:spPr>
        </p:pic>
        <p:sp>
          <p:nvSpPr>
            <p:cNvPr id="18" name="Rectangle 42">
              <a:hlinkClick r:id="rId12"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0" name="Rectangle 5"/>
          <p:cNvSpPr txBox="1">
            <a:spLocks/>
          </p:cNvSpPr>
          <p:nvPr/>
        </p:nvSpPr>
        <p:spPr>
          <a:xfrm>
            <a:off x="609600" y="577851"/>
            <a:ext cx="10068984" cy="993775"/>
          </a:xfrm>
          <a:prstGeom prst="rect">
            <a:avLst/>
          </a:prstGeom>
        </p:spPr>
        <p:txBody>
          <a:bodyPr anchor="b"/>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Vad är sekundärprevention?</a:t>
            </a:r>
          </a:p>
        </p:txBody>
      </p:sp>
      <p:sp>
        <p:nvSpPr>
          <p:cNvPr id="21" name="TextBox 20"/>
          <p:cNvSpPr txBox="1"/>
          <p:nvPr/>
        </p:nvSpPr>
        <p:spPr>
          <a:xfrm>
            <a:off x="346708" y="6448473"/>
            <a:ext cx="9502143" cy="253916"/>
          </a:xfrm>
          <a:prstGeom prst="rect">
            <a:avLst/>
          </a:prstGeom>
          <a:noFill/>
        </p:spPr>
        <p:txBody>
          <a:bodyPr wrap="square" rtlCol="0">
            <a:spAutoFit/>
          </a:bodyPr>
          <a:lstStyle/>
          <a:p>
            <a:r>
              <a:rPr lang="sv-SE" sz="1000" i="1" dirty="0">
                <a:solidFill>
                  <a:schemeClr val="tx1">
                    <a:lumMod val="65000"/>
                    <a:lumOff val="35000"/>
                  </a:schemeClr>
                </a:solidFill>
              </a:rPr>
              <a:t>* Piepoli MF et al, Eur Heart J. 2016. </a:t>
            </a:r>
            <a:r>
              <a:rPr lang="sv-SE" sz="1000" dirty="0">
                <a:solidFill>
                  <a:schemeClr val="tx1">
                    <a:lumMod val="65000"/>
                    <a:lumOff val="35000"/>
                  </a:schemeClr>
                </a:solidFill>
              </a:rPr>
              <a:t>doi:10.1093/eurheartj/ehw106. 2016 European Guidelines on cardiovascular disease prevention in clinical practice</a:t>
            </a:r>
          </a:p>
        </p:txBody>
      </p:sp>
      <p:grpSp>
        <p:nvGrpSpPr>
          <p:cNvPr id="22" name="Group 21"/>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3"/>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0233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S PGothic"/>
              <a:cs typeface="Arial" charset="0"/>
            </a:endParaRPr>
          </a:p>
        </p:txBody>
      </p:sp>
      <p:sp>
        <p:nvSpPr>
          <p:cNvPr id="65"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S PGothic"/>
              <a:cs typeface="Arial" charset="0"/>
            </a:endParaRPr>
          </a:p>
        </p:txBody>
      </p:sp>
      <p:sp>
        <p:nvSpPr>
          <p:cNvPr id="66"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S PGothic"/>
              <a:cs typeface="Arial" charset="0"/>
            </a:endParaRPr>
          </a:p>
        </p:txBody>
      </p:sp>
      <p:sp>
        <p:nvSpPr>
          <p:cNvPr id="67"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S PGothic"/>
              <a:cs typeface="Arial" charset="0"/>
            </a:endParaRPr>
          </a:p>
        </p:txBody>
      </p:sp>
      <p:sp>
        <p:nvSpPr>
          <p:cNvPr id="69" name="Text Box 24">
            <a:hlinkClick r:id="rId6"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800" b="0" i="0" u="none" strike="noStrike" kern="1200" cap="none" spc="0" normalizeH="0" baseline="0" noProof="0" dirty="0">
                <a:ln>
                  <a:noFill/>
                </a:ln>
                <a:solidFill>
                  <a:srgbClr val="5D5D4C"/>
                </a:solidFill>
                <a:effectLst/>
                <a:uLnTx/>
                <a:uFillTx/>
                <a:latin typeface="Arial" charset="0"/>
                <a:ea typeface="MS PGothic" pitchFamily="34" charset="-128"/>
                <a:cs typeface="+mn-cs"/>
              </a:rPr>
              <a:t>SEPHIA</a:t>
            </a:r>
          </a:p>
        </p:txBody>
      </p:sp>
      <p:sp>
        <p:nvSpPr>
          <p:cNvPr id="70" name="Text Box 48">
            <a:hlinkClick r:id="rId7"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800" b="0" i="0" u="none" strike="noStrike" kern="1200" cap="none" spc="0" normalizeH="0" baseline="0" noProof="0" dirty="0">
                <a:ln>
                  <a:noFill/>
                </a:ln>
                <a:solidFill>
                  <a:srgbClr val="5D5D4C"/>
                </a:solidFill>
                <a:effectLst/>
                <a:uLnTx/>
                <a:uFillTx/>
                <a:latin typeface="Arial" charset="0"/>
                <a:ea typeface="MS PGothic" pitchFamily="34" charset="-128"/>
                <a:cs typeface="+mn-cs"/>
              </a:rPr>
              <a:t>Läkemedel</a:t>
            </a:r>
          </a:p>
        </p:txBody>
      </p:sp>
      <p:sp>
        <p:nvSpPr>
          <p:cNvPr id="71"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800" b="0" i="0" u="none" strike="noStrike" kern="1200" cap="none" spc="0" normalizeH="0" baseline="0" noProof="0" dirty="0">
                <a:ln>
                  <a:noFill/>
                </a:ln>
                <a:solidFill>
                  <a:srgbClr val="5D5D4C"/>
                </a:solidFill>
                <a:effectLst/>
                <a:uLnTx/>
                <a:uFillTx/>
                <a:latin typeface="Arial" charset="0"/>
                <a:ea typeface="MS PGothic" pitchFamily="34" charset="-128"/>
                <a:cs typeface="+mn-cs"/>
              </a:rPr>
              <a:t>Internationellt</a:t>
            </a:r>
          </a:p>
        </p:txBody>
      </p:sp>
      <p:sp>
        <p:nvSpPr>
          <p:cNvPr id="72"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800" b="0" i="0" u="none" strike="noStrike" kern="1200" cap="none" spc="0" normalizeH="0" baseline="0" noProof="0" dirty="0">
                <a:ln>
                  <a:noFill/>
                </a:ln>
                <a:solidFill>
                  <a:srgbClr val="5D5D4C"/>
                </a:solidFill>
                <a:effectLst/>
                <a:uLnTx/>
                <a:uFillTx/>
                <a:latin typeface="Arial" charset="0"/>
                <a:ea typeface="MS PGothic" pitchFamily="34" charset="-128"/>
                <a:cs typeface="+mn-cs"/>
              </a:rPr>
              <a:t>Problem</a:t>
            </a:r>
          </a:p>
        </p:txBody>
      </p:sp>
      <p:sp>
        <p:nvSpPr>
          <p:cNvPr id="73"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800" b="1" i="0" u="sng" strike="noStrike" kern="1200" cap="none" spc="0" normalizeH="0" baseline="0" noProof="0" dirty="0">
                <a:ln>
                  <a:noFill/>
                </a:ln>
                <a:solidFill>
                  <a:srgbClr val="5D5D4C"/>
                </a:solidFill>
                <a:effectLst/>
                <a:uLnTx/>
                <a:uFillTx/>
                <a:latin typeface="Arial" charset="0"/>
                <a:ea typeface="MS PGothic" pitchFamily="34" charset="-128"/>
                <a:cs typeface="+mn-cs"/>
              </a:rPr>
              <a:t>PEGASUS</a:t>
            </a:r>
          </a:p>
        </p:txBody>
      </p:sp>
      <p:sp>
        <p:nvSpPr>
          <p:cNvPr id="74"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800" b="0" i="0" u="none" strike="noStrike" kern="1200" cap="none" spc="0" normalizeH="0" baseline="0" noProof="0" dirty="0">
                <a:ln>
                  <a:noFill/>
                </a:ln>
                <a:solidFill>
                  <a:srgbClr val="5D5D4C"/>
                </a:solidFill>
                <a:effectLst/>
                <a:uLnTx/>
                <a:uFillTx/>
                <a:latin typeface="Arial" charset="0"/>
                <a:ea typeface="MS PGothic" pitchFamily="34" charset="-128"/>
                <a:cs typeface="+mn-cs"/>
              </a:rPr>
              <a:t>NAILED</a:t>
            </a:r>
          </a:p>
        </p:txBody>
      </p:sp>
      <p:grpSp>
        <p:nvGrpSpPr>
          <p:cNvPr id="76" name="Group 75"/>
          <p:cNvGrpSpPr/>
          <p:nvPr/>
        </p:nvGrpSpPr>
        <p:grpSpPr>
          <a:xfrm>
            <a:off x="4151110" y="34542"/>
            <a:ext cx="1050221" cy="332844"/>
            <a:chOff x="4593871" y="1468705"/>
            <a:chExt cx="1050221" cy="332844"/>
          </a:xfrm>
        </p:grpSpPr>
        <p:pic>
          <p:nvPicPr>
            <p:cNvPr id="77" name="Picture 76"/>
            <p:cNvPicPr>
              <a:picLocks noChangeAspect="1"/>
            </p:cNvPicPr>
            <p:nvPr/>
          </p:nvPicPr>
          <p:blipFill>
            <a:blip r:embed="rId12"/>
            <a:stretch>
              <a:fillRect/>
            </a:stretch>
          </p:blipFill>
          <p:spPr>
            <a:xfrm>
              <a:off x="4659864" y="1479052"/>
              <a:ext cx="879733" cy="266700"/>
            </a:xfrm>
            <a:prstGeom prst="rect">
              <a:avLst/>
            </a:prstGeom>
          </p:spPr>
        </p:pic>
        <p:sp>
          <p:nvSpPr>
            <p:cNvPr id="78"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200" b="0" i="0" u="none" strike="noStrike" kern="1200" cap="none" spc="0" normalizeH="0" baseline="0" noProof="0" dirty="0">
                  <a:ln>
                    <a:noFill/>
                  </a:ln>
                  <a:solidFill>
                    <a:srgbClr val="000000">
                      <a:lumMod val="65000"/>
                      <a:lumOff val="35000"/>
                    </a:srgbClr>
                  </a:solidFill>
                  <a:effectLst/>
                  <a:uLnTx/>
                  <a:uFillTx/>
                  <a:latin typeface="Arial"/>
                  <a:ea typeface="MS PGothic"/>
                  <a:cs typeface="Arial" charset="0"/>
                </a:rPr>
                <a:t>Bedömning</a:t>
              </a:r>
            </a:p>
          </p:txBody>
        </p:sp>
      </p:grpSp>
      <p:grpSp>
        <p:nvGrpSpPr>
          <p:cNvPr id="68" name="Group 67"/>
          <p:cNvGrpSpPr/>
          <p:nvPr/>
        </p:nvGrpSpPr>
        <p:grpSpPr>
          <a:xfrm>
            <a:off x="11881377" y="1948037"/>
            <a:ext cx="276225" cy="1257300"/>
            <a:chOff x="11881377" y="1948037"/>
            <a:chExt cx="276225" cy="1257300"/>
          </a:xfrm>
        </p:grpSpPr>
        <p:pic>
          <p:nvPicPr>
            <p:cNvPr id="75" name="Picture 74"/>
            <p:cNvPicPr>
              <a:picLocks noChangeAspect="1"/>
            </p:cNvPicPr>
            <p:nvPr/>
          </p:nvPicPr>
          <p:blipFill>
            <a:blip r:embed="rId14"/>
            <a:stretch>
              <a:fillRect/>
            </a:stretch>
          </p:blipFill>
          <p:spPr>
            <a:xfrm>
              <a:off x="11881377" y="1948037"/>
              <a:ext cx="276225" cy="1257300"/>
            </a:xfrm>
            <a:prstGeom prst="rect">
              <a:avLst/>
            </a:prstGeom>
          </p:spPr>
        </p:pic>
        <p:sp>
          <p:nvSpPr>
            <p:cNvPr id="81" name="Rectangle 8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82" name="TextBox 81"/>
          <p:cNvSpPr txBox="1"/>
          <p:nvPr/>
        </p:nvSpPr>
        <p:spPr>
          <a:xfrm>
            <a:off x="434823" y="1555613"/>
            <a:ext cx="9914341" cy="586484"/>
          </a:xfrm>
          <a:prstGeom prst="rect">
            <a:avLst/>
          </a:prstGeom>
          <a:noFill/>
          <a:ln>
            <a:noFill/>
          </a:ln>
        </p:spPr>
        <p:txBody>
          <a:bodyPr wrap="square" lIns="36000" rtlCol="0">
            <a:no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defRPr/>
            </a:pP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Patienter</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≤2 </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år</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från</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index MI </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eller</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≤1 </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år</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från</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avslutad</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ADP-</a:t>
            </a:r>
            <a:r>
              <a:rPr kumimoji="0" lang="en-US" sz="1600" b="0" i="0" u="none" strike="noStrike" kern="0" cap="none" spc="0" normalizeH="0" baseline="0" noProof="0" dirty="0" err="1">
                <a:ln>
                  <a:noFill/>
                </a:ln>
                <a:solidFill>
                  <a:srgbClr val="005970"/>
                </a:solidFill>
                <a:effectLst/>
                <a:uLnTx/>
                <a:uFillTx/>
                <a:latin typeface="Arial" panose="020B0604020202020204" pitchFamily="34" charset="0"/>
                <a:ea typeface="MS PGothic"/>
                <a:cs typeface="Arial" panose="020B0604020202020204" pitchFamily="34" charset="0"/>
              </a:rPr>
              <a:t>receptorhämmarbehandling</a:t>
            </a:r>
            <a:r>
              <a:rPr kumimoji="0" lang="en-US"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 (efficacy cohort)</a:t>
            </a:r>
            <a:endParaRPr kumimoji="0" lang="en-GB" sz="16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endParaRPr>
          </a:p>
        </p:txBody>
      </p:sp>
      <p:graphicFrame>
        <p:nvGraphicFramePr>
          <p:cNvPr id="83" name="Table 82">
            <a:extLst/>
          </p:cNvPr>
          <p:cNvGraphicFramePr>
            <a:graphicFrameLocks noGrp="1"/>
          </p:cNvGraphicFramePr>
          <p:nvPr>
            <p:extLst/>
          </p:nvPr>
        </p:nvGraphicFramePr>
        <p:xfrm>
          <a:off x="423722" y="2407766"/>
          <a:ext cx="8279458" cy="2107367"/>
        </p:xfrm>
        <a:graphic>
          <a:graphicData uri="http://schemas.openxmlformats.org/drawingml/2006/table">
            <a:tbl>
              <a:tblPr firstRow="1">
                <a:tableStyleId>{3B4B98B0-60AC-42C2-AFA5-B58CD77FA1E5}</a:tableStyleId>
              </a:tblPr>
              <a:tblGrid>
                <a:gridCol w="2298355">
                  <a:extLst>
                    <a:ext uri="{9D8B030D-6E8A-4147-A177-3AD203B41FA5}">
                      <a16:colId xmlns:a16="http://schemas.microsoft.com/office/drawing/2014/main" val="20000"/>
                    </a:ext>
                  </a:extLst>
                </a:gridCol>
                <a:gridCol w="943193">
                  <a:extLst>
                    <a:ext uri="{9D8B030D-6E8A-4147-A177-3AD203B41FA5}">
                      <a16:colId xmlns:a16="http://schemas.microsoft.com/office/drawing/2014/main" val="20001"/>
                    </a:ext>
                  </a:extLst>
                </a:gridCol>
                <a:gridCol w="943193">
                  <a:extLst>
                    <a:ext uri="{9D8B030D-6E8A-4147-A177-3AD203B41FA5}">
                      <a16:colId xmlns:a16="http://schemas.microsoft.com/office/drawing/2014/main" val="20002"/>
                    </a:ext>
                  </a:extLst>
                </a:gridCol>
                <a:gridCol w="943193">
                  <a:extLst>
                    <a:ext uri="{9D8B030D-6E8A-4147-A177-3AD203B41FA5}">
                      <a16:colId xmlns:a16="http://schemas.microsoft.com/office/drawing/2014/main" val="20003"/>
                    </a:ext>
                  </a:extLst>
                </a:gridCol>
                <a:gridCol w="943193">
                  <a:extLst>
                    <a:ext uri="{9D8B030D-6E8A-4147-A177-3AD203B41FA5}">
                      <a16:colId xmlns:a16="http://schemas.microsoft.com/office/drawing/2014/main" val="1447070864"/>
                    </a:ext>
                  </a:extLst>
                </a:gridCol>
                <a:gridCol w="1448548">
                  <a:extLst>
                    <a:ext uri="{9D8B030D-6E8A-4147-A177-3AD203B41FA5}">
                      <a16:colId xmlns:a16="http://schemas.microsoft.com/office/drawing/2014/main" val="1730735848"/>
                    </a:ext>
                  </a:extLst>
                </a:gridCol>
                <a:gridCol w="759783">
                  <a:extLst>
                    <a:ext uri="{9D8B030D-6E8A-4147-A177-3AD203B41FA5}">
                      <a16:colId xmlns:a16="http://schemas.microsoft.com/office/drawing/2014/main" val="2441211126"/>
                    </a:ext>
                  </a:extLst>
                </a:gridCol>
              </a:tblGrid>
              <a:tr h="465713">
                <a:tc rowSpan="2">
                  <a:txBody>
                    <a:bodyPr/>
                    <a:lstStyle/>
                    <a:p>
                      <a:pPr algn="l">
                        <a:spcAft>
                          <a:spcPts val="0"/>
                        </a:spcAft>
                      </a:pPr>
                      <a:r>
                        <a:rPr lang="en-US" sz="1200" b="1" dirty="0">
                          <a:solidFill>
                            <a:schemeClr val="tx1"/>
                          </a:solidFill>
                          <a:latin typeface="+mn-lt"/>
                          <a:ea typeface="+mn-ea"/>
                        </a:rPr>
                        <a:t>Outcome Efficacy</a:t>
                      </a:r>
                      <a:endParaRPr lang="en-GB" sz="1200" b="1" dirty="0">
                        <a:solidFill>
                          <a:schemeClr val="tx1"/>
                        </a:solidFill>
                        <a:latin typeface="+mn-lt"/>
                        <a:ea typeface="MS Mincho"/>
                      </a:endParaRPr>
                    </a:p>
                  </a:txBody>
                  <a:tcPr marL="73025" marR="73025" marT="0" marB="0" anchor="ctr">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gridSpan="2">
                  <a:txBody>
                    <a:bodyPr/>
                    <a:lstStyle/>
                    <a:p>
                      <a:pPr algn="ctr">
                        <a:spcAft>
                          <a:spcPts val="0"/>
                        </a:spcAft>
                      </a:pPr>
                      <a:r>
                        <a:rPr lang="en-US" sz="1200" dirty="0" err="1">
                          <a:solidFill>
                            <a:schemeClr val="tx1"/>
                          </a:solidFill>
                        </a:rPr>
                        <a:t>Tikagrelor</a:t>
                      </a:r>
                      <a:r>
                        <a:rPr lang="en-US" sz="1200" dirty="0">
                          <a:solidFill>
                            <a:schemeClr val="tx1"/>
                          </a:solidFill>
                        </a:rPr>
                        <a:t> 60 mg bid</a:t>
                      </a:r>
                      <a:endParaRPr lang="en-GB" sz="1200" dirty="0">
                        <a:solidFill>
                          <a:schemeClr val="tx1"/>
                        </a:solidFill>
                      </a:endParaRPr>
                    </a:p>
                    <a:p>
                      <a:pPr algn="ctr">
                        <a:spcAft>
                          <a:spcPts val="0"/>
                        </a:spcAft>
                      </a:pPr>
                      <a:r>
                        <a:rPr lang="en-US" sz="1200" dirty="0">
                          <a:solidFill>
                            <a:schemeClr val="tx1"/>
                          </a:solidFill>
                        </a:rPr>
                        <a:t>N=5388</a:t>
                      </a:r>
                      <a:endParaRPr lang="en-GB" sz="1200" b="1" dirty="0">
                        <a:solidFill>
                          <a:schemeClr val="tx1"/>
                        </a:solidFill>
                        <a:latin typeface="+mn-lt"/>
                        <a:ea typeface="MS Mincho"/>
                      </a:endParaRPr>
                    </a:p>
                  </a:txBody>
                  <a:tcPr marL="73025" marR="73025"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hMerge="1">
                  <a:txBody>
                    <a:bodyPr/>
                    <a:lstStyle/>
                    <a:p>
                      <a:pPr algn="ctr">
                        <a:spcAft>
                          <a:spcPts val="0"/>
                        </a:spcAft>
                      </a:pPr>
                      <a:endParaRPr lang="en-GB" sz="1200" b="1" dirty="0">
                        <a:solidFill>
                          <a:srgbClr val="99CCFF"/>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gridSpan="2">
                  <a:txBody>
                    <a:bodyPr/>
                    <a:lstStyle/>
                    <a:p>
                      <a:pPr algn="ctr">
                        <a:spcAft>
                          <a:spcPts val="0"/>
                        </a:spcAft>
                      </a:pPr>
                      <a:r>
                        <a:rPr lang="en-US" sz="1200" dirty="0">
                          <a:solidFill>
                            <a:schemeClr val="tx1"/>
                          </a:solidFill>
                        </a:rPr>
                        <a:t>Placebo</a:t>
                      </a:r>
                      <a:endParaRPr lang="en-GB" sz="1200" dirty="0">
                        <a:solidFill>
                          <a:schemeClr val="tx1"/>
                        </a:solidFill>
                      </a:endParaRPr>
                    </a:p>
                    <a:p>
                      <a:pPr algn="ctr">
                        <a:spcAft>
                          <a:spcPts val="0"/>
                        </a:spcAft>
                      </a:pPr>
                      <a:r>
                        <a:rPr lang="en-US" sz="1200" dirty="0">
                          <a:solidFill>
                            <a:schemeClr val="tx1"/>
                          </a:solidFill>
                        </a:rPr>
                        <a:t>N=5391</a:t>
                      </a:r>
                      <a:endParaRPr lang="en-GB" sz="1200" b="1" dirty="0">
                        <a:solidFill>
                          <a:schemeClr val="tx1"/>
                        </a:solidFill>
                        <a:latin typeface="+mn-lt"/>
                        <a:ea typeface="MS Mincho"/>
                      </a:endParaRPr>
                    </a:p>
                  </a:txBody>
                  <a:tcPr marL="73025" marR="73025"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hMerge="1">
                  <a:txBody>
                    <a:bodyPr/>
                    <a:lstStyle/>
                    <a:p>
                      <a:pPr algn="ctr">
                        <a:spcAft>
                          <a:spcPts val="0"/>
                        </a:spcAft>
                      </a:pPr>
                      <a:endParaRPr lang="en-GB" sz="1200" b="1" dirty="0">
                        <a:solidFill>
                          <a:schemeClr val="bg2"/>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rowSpan="2">
                  <a:txBody>
                    <a:bodyPr/>
                    <a:lstStyle/>
                    <a:p>
                      <a:pPr algn="ctr">
                        <a:spcAft>
                          <a:spcPts val="0"/>
                        </a:spcAft>
                      </a:pPr>
                      <a:r>
                        <a:rPr lang="en-GB" sz="1200" b="1" kern="1200" dirty="0">
                          <a:solidFill>
                            <a:schemeClr val="tx1"/>
                          </a:solidFill>
                          <a:latin typeface="+mn-lt"/>
                          <a:ea typeface="+mn-ea"/>
                          <a:cs typeface="+mn-cs"/>
                        </a:rPr>
                        <a:t>Hazard ratio </a:t>
                      </a:r>
                      <a:br>
                        <a:rPr lang="en-GB" sz="1200" b="1" kern="1200" dirty="0">
                          <a:solidFill>
                            <a:schemeClr val="tx1"/>
                          </a:solidFill>
                          <a:latin typeface="+mn-lt"/>
                          <a:ea typeface="+mn-ea"/>
                          <a:cs typeface="+mn-cs"/>
                        </a:rPr>
                      </a:br>
                      <a:r>
                        <a:rPr lang="en-GB" sz="1200" b="1" kern="1200" dirty="0">
                          <a:solidFill>
                            <a:schemeClr val="tx1"/>
                          </a:solidFill>
                          <a:latin typeface="+mn-lt"/>
                          <a:ea typeface="+mn-ea"/>
                          <a:cs typeface="+mn-cs"/>
                        </a:rPr>
                        <a:t>(95% CI)</a:t>
                      </a:r>
                    </a:p>
                  </a:txBody>
                  <a:tcPr marL="73025" marR="73025" marT="0" marB="0" anchor="ctr">
                    <a:lnL w="3175"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rowSpan="2">
                  <a:txBody>
                    <a:bodyPr/>
                    <a:lstStyle/>
                    <a:p>
                      <a:pPr algn="ctr">
                        <a:spcAft>
                          <a:spcPts val="0"/>
                        </a:spcAft>
                      </a:pPr>
                      <a:r>
                        <a:rPr lang="en-GB" sz="1200" b="1" i="1" kern="1200" dirty="0">
                          <a:solidFill>
                            <a:schemeClr val="tx1"/>
                          </a:solidFill>
                          <a:latin typeface="+mn-lt"/>
                          <a:ea typeface="+mn-ea"/>
                          <a:cs typeface="+mn-cs"/>
                        </a:rPr>
                        <a:t>P</a:t>
                      </a:r>
                      <a:r>
                        <a:rPr lang="en-GB" sz="1200" b="1" kern="1200" dirty="0">
                          <a:solidFill>
                            <a:schemeClr val="tx1"/>
                          </a:solidFill>
                          <a:latin typeface="+mn-lt"/>
                          <a:ea typeface="+mn-ea"/>
                          <a:cs typeface="+mn-cs"/>
                        </a:rPr>
                        <a:t> value</a:t>
                      </a:r>
                    </a:p>
                  </a:txBody>
                  <a:tcPr marL="73025" marR="73025" marT="0" marB="0"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68362">
                <a:tc vMerge="1">
                  <a:txBody>
                    <a:bodyPr/>
                    <a:lstStyle/>
                    <a:p>
                      <a:endParaRPr lang="en-GB"/>
                    </a:p>
                  </a:txBody>
                  <a:tcPr/>
                </a:tc>
                <a:tc>
                  <a:txBody>
                    <a:bodyPr/>
                    <a:lstStyle/>
                    <a:p>
                      <a:pPr algn="ctr">
                        <a:spcAft>
                          <a:spcPts val="0"/>
                        </a:spcAft>
                      </a:pPr>
                      <a:r>
                        <a:rPr lang="en-GB" sz="1200" b="1" dirty="0">
                          <a:solidFill>
                            <a:schemeClr val="tx1"/>
                          </a:solidFill>
                          <a:latin typeface="+mn-lt"/>
                          <a:ea typeface="MS Mincho"/>
                        </a:rPr>
                        <a:t>n</a:t>
                      </a:r>
                    </a:p>
                  </a:txBody>
                  <a:tcPr marL="73025" marR="73025" marT="0" marB="0" anchor="ctr">
                    <a:lnL w="3175" cap="flat" cmpd="sng" algn="ctr">
                      <a:noFill/>
                      <a:prstDash val="solid"/>
                      <a:round/>
                      <a:headEnd type="none" w="med" len="med"/>
                      <a:tailEnd type="none" w="med" len="med"/>
                    </a:lnL>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Aft>
                          <a:spcPts val="0"/>
                        </a:spcAft>
                      </a:pPr>
                      <a:r>
                        <a:rPr lang="en-GB" sz="1200" b="1" kern="1200" dirty="0">
                          <a:solidFill>
                            <a:schemeClr val="tx1"/>
                          </a:solidFill>
                          <a:latin typeface="+mn-lt"/>
                          <a:ea typeface="MS Mincho"/>
                          <a:cs typeface="+mn-cs"/>
                        </a:rPr>
                        <a:t>3 year KM%</a:t>
                      </a:r>
                    </a:p>
                  </a:txBody>
                  <a:tcPr marL="73025" marR="73025" marT="0" marB="0" anchor="ctr">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Aft>
                          <a:spcPts val="0"/>
                        </a:spcAft>
                      </a:pPr>
                      <a:r>
                        <a:rPr lang="en-GB" sz="1200" b="1" kern="1200" dirty="0">
                          <a:solidFill>
                            <a:schemeClr val="tx1"/>
                          </a:solidFill>
                          <a:latin typeface="+mn-lt"/>
                          <a:ea typeface="MS Mincho"/>
                          <a:cs typeface="+mn-cs"/>
                        </a:rPr>
                        <a:t>n</a:t>
                      </a:r>
                    </a:p>
                  </a:txBody>
                  <a:tcPr marL="73025" marR="73025" marT="0" marB="0" anchor="ctr">
                    <a:lnL w="3175" cap="flat" cmpd="sng" algn="ctr">
                      <a:noFill/>
                      <a:prstDash val="solid"/>
                      <a:round/>
                      <a:headEnd type="none" w="med" len="med"/>
                      <a:tailEnd type="none" w="med" len="med"/>
                    </a:lnL>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a:spcAft>
                          <a:spcPts val="0"/>
                        </a:spcAft>
                      </a:pPr>
                      <a:r>
                        <a:rPr lang="en-GB" sz="1200" b="1" dirty="0">
                          <a:solidFill>
                            <a:schemeClr val="tx1"/>
                          </a:solidFill>
                          <a:latin typeface="+mn-lt"/>
                          <a:ea typeface="MS Mincho"/>
                        </a:rPr>
                        <a:t>3 year KM%</a:t>
                      </a:r>
                    </a:p>
                  </a:txBody>
                  <a:tcPr marL="73025" marR="73025" marT="0" marB="0" anchor="ctr">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38003757"/>
                  </a:ext>
                </a:extLst>
              </a:tr>
              <a:tr h="322316">
                <a:tc>
                  <a:txBody>
                    <a:bodyPr/>
                    <a:lstStyle/>
                    <a:p>
                      <a:pPr marL="0" indent="0">
                        <a:lnSpc>
                          <a:spcPct val="100000"/>
                        </a:lnSpc>
                        <a:spcAft>
                          <a:spcPts val="0"/>
                        </a:spcAft>
                      </a:pPr>
                      <a:r>
                        <a:rPr lang="en-US" sz="1100" dirty="0">
                          <a:solidFill>
                            <a:schemeClr val="tx1"/>
                          </a:solidFill>
                        </a:rPr>
                        <a:t>Composite</a:t>
                      </a:r>
                      <a:r>
                        <a:rPr lang="en-US" sz="1100" baseline="0" dirty="0">
                          <a:solidFill>
                            <a:schemeClr val="tx1"/>
                          </a:solidFill>
                        </a:rPr>
                        <a:t> of CV death, MI or stroke</a:t>
                      </a:r>
                      <a:endParaRPr lang="en-GB" sz="1100" dirty="0">
                        <a:solidFill>
                          <a:schemeClr val="tx1"/>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US" sz="1100" dirty="0">
                          <a:solidFill>
                            <a:schemeClr val="tx1"/>
                          </a:solidFill>
                        </a:rPr>
                        <a:t>373</a:t>
                      </a:r>
                      <a:endParaRPr lang="en-GB" sz="1100" dirty="0">
                        <a:solidFill>
                          <a:schemeClr val="tx1"/>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7.9</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463</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9.6</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0.80 (0.70–0.91)</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0.001</a:t>
                      </a:r>
                    </a:p>
                  </a:txBody>
                  <a:tcPr marL="73025" marR="73025" marT="0" marB="0" anchor="ctr">
                    <a:lnT w="190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2"/>
                  </a:ext>
                </a:extLst>
              </a:tr>
              <a:tr h="234503">
                <a:tc>
                  <a:txBody>
                    <a:bodyPr/>
                    <a:lstStyle/>
                    <a:p>
                      <a:pPr>
                        <a:lnSpc>
                          <a:spcPct val="100000"/>
                        </a:lnSpc>
                        <a:spcAft>
                          <a:spcPts val="0"/>
                        </a:spcAft>
                      </a:pPr>
                      <a:r>
                        <a:rPr lang="en-US" sz="1100" dirty="0">
                          <a:solidFill>
                            <a:schemeClr val="tx1"/>
                          </a:solidFill>
                        </a:rPr>
                        <a:t>   CV death</a:t>
                      </a:r>
                      <a:endParaRPr lang="en-GB" sz="1100" dirty="0">
                        <a:solidFill>
                          <a:schemeClr val="tx1"/>
                        </a:solidFill>
                        <a:latin typeface="+mn-lt"/>
                        <a:ea typeface="MS Mincho"/>
                      </a:endParaRP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119</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2.6</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167</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3.6</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0.71 (0.56–0.90)</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0.0041</a:t>
                      </a:r>
                    </a:p>
                  </a:txBody>
                  <a:tcPr marL="73025" marR="73025" marT="0" marB="0" anchor="ctr"/>
                </a:tc>
                <a:extLst>
                  <a:ext uri="{0D108BD9-81ED-4DB2-BD59-A6C34878D82A}">
                    <a16:rowId xmlns:a16="http://schemas.microsoft.com/office/drawing/2014/main" val="10003"/>
                  </a:ext>
                </a:extLst>
              </a:tr>
              <a:tr h="234503">
                <a:tc>
                  <a:txBody>
                    <a:bodyPr/>
                    <a:lstStyle/>
                    <a:p>
                      <a:pPr>
                        <a:lnSpc>
                          <a:spcPct val="100000"/>
                        </a:lnSpc>
                        <a:spcAft>
                          <a:spcPts val="0"/>
                        </a:spcAft>
                      </a:pPr>
                      <a:r>
                        <a:rPr lang="en-US" sz="1100" dirty="0">
                          <a:solidFill>
                            <a:schemeClr val="tx1"/>
                          </a:solidFill>
                        </a:rPr>
                        <a:t>   MI</a:t>
                      </a:r>
                      <a:endParaRPr lang="en-GB" sz="1100" dirty="0">
                        <a:solidFill>
                          <a:schemeClr val="tx1"/>
                        </a:solidFill>
                        <a:latin typeface="+mn-lt"/>
                        <a:ea typeface="MS Mincho"/>
                      </a:endParaRP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230</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4.8</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274</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5.6</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0.83 (0.70–0.99)</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0.041</a:t>
                      </a:r>
                    </a:p>
                  </a:txBody>
                  <a:tcPr marL="73025" marR="73025" marT="0" marB="0" anchor="ctr"/>
                </a:tc>
                <a:extLst>
                  <a:ext uri="{0D108BD9-81ED-4DB2-BD59-A6C34878D82A}">
                    <a16:rowId xmlns:a16="http://schemas.microsoft.com/office/drawing/2014/main" val="10004"/>
                  </a:ext>
                </a:extLst>
              </a:tr>
              <a:tr h="234503">
                <a:tc>
                  <a:txBody>
                    <a:bodyPr/>
                    <a:lstStyle/>
                    <a:p>
                      <a:pPr>
                        <a:lnSpc>
                          <a:spcPct val="100000"/>
                        </a:lnSpc>
                        <a:spcAft>
                          <a:spcPts val="0"/>
                        </a:spcAft>
                      </a:pPr>
                      <a:r>
                        <a:rPr lang="en-US" sz="1100" dirty="0">
                          <a:solidFill>
                            <a:schemeClr val="tx1"/>
                          </a:solidFill>
                        </a:rPr>
                        <a:t>   Stroke</a:t>
                      </a:r>
                      <a:endParaRPr lang="en-GB" sz="1100" dirty="0">
                        <a:solidFill>
                          <a:schemeClr val="tx1"/>
                        </a:solidFill>
                        <a:latin typeface="+mn-lt"/>
                        <a:ea typeface="MS Mincho"/>
                      </a:endParaRP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71</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1.5</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95</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2.0</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0.74 (0.55–1.01)</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0.058</a:t>
                      </a:r>
                    </a:p>
                  </a:txBody>
                  <a:tcPr marL="73025" marR="73025" marT="0" marB="0" anchor="ctr"/>
                </a:tc>
                <a:extLst>
                  <a:ext uri="{0D108BD9-81ED-4DB2-BD59-A6C34878D82A}">
                    <a16:rowId xmlns:a16="http://schemas.microsoft.com/office/drawing/2014/main" val="10005"/>
                  </a:ext>
                </a:extLst>
              </a:tr>
              <a:tr h="234503">
                <a:tc>
                  <a:txBody>
                    <a:bodyPr/>
                    <a:lstStyle/>
                    <a:p>
                      <a:pPr>
                        <a:lnSpc>
                          <a:spcPct val="100000"/>
                        </a:lnSpc>
                        <a:spcAft>
                          <a:spcPts val="0"/>
                        </a:spcAft>
                      </a:pPr>
                      <a:r>
                        <a:rPr lang="en-US" sz="1100" dirty="0">
                          <a:solidFill>
                            <a:schemeClr val="tx1"/>
                          </a:solidFill>
                          <a:latin typeface="+mn-lt"/>
                          <a:ea typeface="+mn-ea"/>
                        </a:rPr>
                        <a:t>All-cause</a:t>
                      </a:r>
                      <a:r>
                        <a:rPr lang="en-US" sz="1100" baseline="0" dirty="0">
                          <a:solidFill>
                            <a:schemeClr val="tx1"/>
                          </a:solidFill>
                          <a:latin typeface="+mn-lt"/>
                          <a:ea typeface="+mn-ea"/>
                        </a:rPr>
                        <a:t> mortality</a:t>
                      </a:r>
                      <a:endParaRPr lang="en-GB" sz="1100" dirty="0">
                        <a:solidFill>
                          <a:schemeClr val="tx1"/>
                        </a:solidFill>
                        <a:latin typeface="+mn-lt"/>
                        <a:ea typeface="MS Mincho"/>
                      </a:endParaRP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206</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4.4</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256</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5.4</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0.80 (0.67–0.96)</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0.018</a:t>
                      </a:r>
                    </a:p>
                  </a:txBody>
                  <a:tcPr marL="73025" marR="73025" marT="0" marB="0" anchor="ctr"/>
                </a:tc>
                <a:extLst>
                  <a:ext uri="{0D108BD9-81ED-4DB2-BD59-A6C34878D82A}">
                    <a16:rowId xmlns:a16="http://schemas.microsoft.com/office/drawing/2014/main" val="10007"/>
                  </a:ext>
                </a:extLst>
              </a:tr>
            </a:tbl>
          </a:graphicData>
        </a:graphic>
      </p:graphicFrame>
      <p:graphicFrame>
        <p:nvGraphicFramePr>
          <p:cNvPr id="84" name="Table 83">
            <a:extLst/>
          </p:cNvPr>
          <p:cNvGraphicFramePr>
            <a:graphicFrameLocks noGrp="1"/>
          </p:cNvGraphicFramePr>
          <p:nvPr>
            <p:extLst/>
          </p:nvPr>
        </p:nvGraphicFramePr>
        <p:xfrm>
          <a:off x="423722" y="4879124"/>
          <a:ext cx="8279458" cy="1234080"/>
        </p:xfrm>
        <a:graphic>
          <a:graphicData uri="http://schemas.openxmlformats.org/drawingml/2006/table">
            <a:tbl>
              <a:tblPr firstRow="1">
                <a:tableStyleId>{3B4B98B0-60AC-42C2-AFA5-B58CD77FA1E5}</a:tableStyleId>
              </a:tblPr>
              <a:tblGrid>
                <a:gridCol w="2298355">
                  <a:extLst>
                    <a:ext uri="{9D8B030D-6E8A-4147-A177-3AD203B41FA5}">
                      <a16:colId xmlns:a16="http://schemas.microsoft.com/office/drawing/2014/main" val="20000"/>
                    </a:ext>
                  </a:extLst>
                </a:gridCol>
                <a:gridCol w="943193">
                  <a:extLst>
                    <a:ext uri="{9D8B030D-6E8A-4147-A177-3AD203B41FA5}">
                      <a16:colId xmlns:a16="http://schemas.microsoft.com/office/drawing/2014/main" val="20001"/>
                    </a:ext>
                  </a:extLst>
                </a:gridCol>
                <a:gridCol w="943193">
                  <a:extLst>
                    <a:ext uri="{9D8B030D-6E8A-4147-A177-3AD203B41FA5}">
                      <a16:colId xmlns:a16="http://schemas.microsoft.com/office/drawing/2014/main" val="20002"/>
                    </a:ext>
                  </a:extLst>
                </a:gridCol>
                <a:gridCol w="943193">
                  <a:extLst>
                    <a:ext uri="{9D8B030D-6E8A-4147-A177-3AD203B41FA5}">
                      <a16:colId xmlns:a16="http://schemas.microsoft.com/office/drawing/2014/main" val="20003"/>
                    </a:ext>
                  </a:extLst>
                </a:gridCol>
                <a:gridCol w="943193">
                  <a:extLst>
                    <a:ext uri="{9D8B030D-6E8A-4147-A177-3AD203B41FA5}">
                      <a16:colId xmlns:a16="http://schemas.microsoft.com/office/drawing/2014/main" val="1447070864"/>
                    </a:ext>
                  </a:extLst>
                </a:gridCol>
                <a:gridCol w="1448548">
                  <a:extLst>
                    <a:ext uri="{9D8B030D-6E8A-4147-A177-3AD203B41FA5}">
                      <a16:colId xmlns:a16="http://schemas.microsoft.com/office/drawing/2014/main" val="1730735848"/>
                    </a:ext>
                  </a:extLst>
                </a:gridCol>
                <a:gridCol w="759783">
                  <a:extLst>
                    <a:ext uri="{9D8B030D-6E8A-4147-A177-3AD203B41FA5}">
                      <a16:colId xmlns:a16="http://schemas.microsoft.com/office/drawing/2014/main" val="2441211126"/>
                    </a:ext>
                  </a:extLst>
                </a:gridCol>
              </a:tblGrid>
              <a:tr h="379853">
                <a:tc rowSpan="2">
                  <a:txBody>
                    <a:bodyPr/>
                    <a:lstStyle/>
                    <a:p>
                      <a:pPr algn="l">
                        <a:spcAft>
                          <a:spcPts val="0"/>
                        </a:spcAft>
                      </a:pPr>
                      <a:r>
                        <a:rPr lang="en-US" sz="1400" b="1" dirty="0">
                          <a:solidFill>
                            <a:schemeClr val="tx1"/>
                          </a:solidFill>
                          <a:latin typeface="+mn-lt"/>
                          <a:ea typeface="+mn-ea"/>
                        </a:rPr>
                        <a:t>Outcome Safety</a:t>
                      </a:r>
                      <a:endParaRPr lang="en-GB" sz="1200" b="1" dirty="0">
                        <a:solidFill>
                          <a:schemeClr val="tx1"/>
                        </a:solidFill>
                        <a:latin typeface="+mn-lt"/>
                        <a:ea typeface="MS Mincho"/>
                      </a:endParaRPr>
                    </a:p>
                  </a:txBody>
                  <a:tcPr marL="73025" marR="73025" marT="0" marB="0" anchor="ctr">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gridSpan="2">
                  <a:txBody>
                    <a:bodyPr/>
                    <a:lstStyle/>
                    <a:p>
                      <a:pPr algn="ctr">
                        <a:spcAft>
                          <a:spcPts val="0"/>
                        </a:spcAft>
                      </a:pPr>
                      <a:r>
                        <a:rPr lang="en-US" sz="1200" dirty="0" err="1">
                          <a:solidFill>
                            <a:schemeClr val="tx1"/>
                          </a:solidFill>
                        </a:rPr>
                        <a:t>Tikagrelor</a:t>
                      </a:r>
                      <a:r>
                        <a:rPr lang="en-US" sz="1200" dirty="0">
                          <a:solidFill>
                            <a:schemeClr val="tx1"/>
                          </a:solidFill>
                        </a:rPr>
                        <a:t> 60 mg bid</a:t>
                      </a:r>
                      <a:endParaRPr lang="en-GB" sz="1200" dirty="0">
                        <a:solidFill>
                          <a:schemeClr val="tx1"/>
                        </a:solidFill>
                      </a:endParaRPr>
                    </a:p>
                    <a:p>
                      <a:pPr algn="ctr">
                        <a:spcAft>
                          <a:spcPts val="0"/>
                        </a:spcAft>
                      </a:pPr>
                      <a:r>
                        <a:rPr lang="en-US" sz="1200" dirty="0">
                          <a:solidFill>
                            <a:schemeClr val="tx1"/>
                          </a:solidFill>
                        </a:rPr>
                        <a:t>N=5322</a:t>
                      </a:r>
                      <a:endParaRPr lang="en-GB" sz="1200" b="1" dirty="0">
                        <a:solidFill>
                          <a:schemeClr val="tx1"/>
                        </a:solidFill>
                        <a:latin typeface="+mn-lt"/>
                        <a:ea typeface="MS Mincho"/>
                      </a:endParaRPr>
                    </a:p>
                  </a:txBody>
                  <a:tcPr marL="73025" marR="73025"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hMerge="1">
                  <a:txBody>
                    <a:bodyPr/>
                    <a:lstStyle/>
                    <a:p>
                      <a:pPr algn="ctr">
                        <a:spcAft>
                          <a:spcPts val="0"/>
                        </a:spcAft>
                      </a:pPr>
                      <a:endParaRPr lang="en-GB" sz="1200" b="1" dirty="0">
                        <a:solidFill>
                          <a:srgbClr val="99CCFF"/>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gridSpan="2">
                  <a:txBody>
                    <a:bodyPr/>
                    <a:lstStyle/>
                    <a:p>
                      <a:pPr algn="ctr">
                        <a:spcAft>
                          <a:spcPts val="0"/>
                        </a:spcAft>
                      </a:pPr>
                      <a:r>
                        <a:rPr lang="en-US" sz="1200" dirty="0">
                          <a:solidFill>
                            <a:schemeClr val="tx1"/>
                          </a:solidFill>
                        </a:rPr>
                        <a:t>Placebo</a:t>
                      </a:r>
                      <a:endParaRPr lang="en-GB" sz="1200" dirty="0">
                        <a:solidFill>
                          <a:schemeClr val="tx1"/>
                        </a:solidFill>
                      </a:endParaRPr>
                    </a:p>
                    <a:p>
                      <a:pPr algn="ctr">
                        <a:spcAft>
                          <a:spcPts val="0"/>
                        </a:spcAft>
                      </a:pPr>
                      <a:r>
                        <a:rPr lang="en-US" sz="1200" dirty="0">
                          <a:solidFill>
                            <a:schemeClr val="tx1"/>
                          </a:solidFill>
                        </a:rPr>
                        <a:t>N=5331</a:t>
                      </a:r>
                      <a:endParaRPr lang="en-GB" sz="1200" b="1" dirty="0">
                        <a:solidFill>
                          <a:schemeClr val="tx1"/>
                        </a:solidFill>
                        <a:latin typeface="+mn-lt"/>
                        <a:ea typeface="MS Mincho"/>
                      </a:endParaRPr>
                    </a:p>
                  </a:txBody>
                  <a:tcPr marL="73025" marR="73025"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tcPr>
                </a:tc>
                <a:tc hMerge="1">
                  <a:txBody>
                    <a:bodyPr/>
                    <a:lstStyle/>
                    <a:p>
                      <a:pPr algn="ctr">
                        <a:spcAft>
                          <a:spcPts val="0"/>
                        </a:spcAft>
                      </a:pPr>
                      <a:endParaRPr lang="en-GB" sz="1200" b="1" dirty="0">
                        <a:solidFill>
                          <a:schemeClr val="bg2"/>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rowSpan="2">
                  <a:txBody>
                    <a:bodyPr/>
                    <a:lstStyle/>
                    <a:p>
                      <a:pPr algn="ctr">
                        <a:spcAft>
                          <a:spcPts val="0"/>
                        </a:spcAft>
                      </a:pPr>
                      <a:r>
                        <a:rPr lang="en-GB" sz="1200" b="1" kern="1200" dirty="0">
                          <a:solidFill>
                            <a:schemeClr val="tx1"/>
                          </a:solidFill>
                          <a:latin typeface="+mn-lt"/>
                          <a:ea typeface="+mn-ea"/>
                          <a:cs typeface="+mn-cs"/>
                        </a:rPr>
                        <a:t>Hazard ratio </a:t>
                      </a:r>
                      <a:br>
                        <a:rPr lang="en-GB" sz="1200" b="1" kern="1200" dirty="0">
                          <a:solidFill>
                            <a:schemeClr val="tx1"/>
                          </a:solidFill>
                          <a:latin typeface="+mn-lt"/>
                          <a:ea typeface="+mn-ea"/>
                          <a:cs typeface="+mn-cs"/>
                        </a:rPr>
                      </a:br>
                      <a:r>
                        <a:rPr lang="en-GB" sz="1200" b="1" kern="1200" dirty="0">
                          <a:solidFill>
                            <a:schemeClr val="tx1"/>
                          </a:solidFill>
                          <a:latin typeface="+mn-lt"/>
                          <a:ea typeface="+mn-ea"/>
                          <a:cs typeface="+mn-cs"/>
                        </a:rPr>
                        <a:t>(95% CI)</a:t>
                      </a:r>
                    </a:p>
                  </a:txBody>
                  <a:tcPr marL="73025" marR="73025" marT="0" marB="0" anchor="ctr">
                    <a:lnL w="3175"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rowSpan="2">
                  <a:txBody>
                    <a:bodyPr/>
                    <a:lstStyle/>
                    <a:p>
                      <a:pPr algn="ctr">
                        <a:spcAft>
                          <a:spcPts val="0"/>
                        </a:spcAft>
                      </a:pPr>
                      <a:r>
                        <a:rPr lang="en-GB" sz="1200" b="1" i="1" kern="1200" dirty="0">
                          <a:solidFill>
                            <a:schemeClr val="tx1"/>
                          </a:solidFill>
                          <a:latin typeface="+mn-lt"/>
                          <a:ea typeface="+mn-ea"/>
                          <a:cs typeface="+mn-cs"/>
                        </a:rPr>
                        <a:t>P</a:t>
                      </a:r>
                      <a:r>
                        <a:rPr lang="en-GB" sz="1200" b="1" kern="1200" dirty="0">
                          <a:solidFill>
                            <a:schemeClr val="tx1"/>
                          </a:solidFill>
                          <a:latin typeface="+mn-lt"/>
                          <a:ea typeface="+mn-ea"/>
                          <a:cs typeface="+mn-cs"/>
                        </a:rPr>
                        <a:t> value</a:t>
                      </a:r>
                    </a:p>
                  </a:txBody>
                  <a:tcPr marL="73025" marR="73025" marT="0" marB="0"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79853">
                <a:tc vMerge="1">
                  <a:txBody>
                    <a:bodyPr/>
                    <a:lstStyle/>
                    <a:p>
                      <a:endParaRPr lang="en-GB"/>
                    </a:p>
                  </a:txBody>
                  <a:tcPr/>
                </a:tc>
                <a:tc>
                  <a:txBody>
                    <a:bodyPr/>
                    <a:lstStyle/>
                    <a:p>
                      <a:pPr algn="ctr">
                        <a:spcAft>
                          <a:spcPts val="0"/>
                        </a:spcAft>
                      </a:pPr>
                      <a:r>
                        <a:rPr lang="en-GB" sz="1200" b="1" dirty="0">
                          <a:solidFill>
                            <a:schemeClr val="tx1"/>
                          </a:solidFill>
                          <a:latin typeface="+mn-lt"/>
                          <a:ea typeface="MS Mincho"/>
                        </a:rPr>
                        <a:t>n</a:t>
                      </a:r>
                    </a:p>
                  </a:txBody>
                  <a:tcPr marL="73025" marR="73025" marT="0" marB="0" anchor="ctr">
                    <a:lnL w="3175" cap="flat" cmpd="sng" algn="ctr">
                      <a:noFill/>
                      <a:prstDash val="solid"/>
                      <a:round/>
                      <a:headEnd type="none" w="med" len="med"/>
                      <a:tailEnd type="none" w="med" len="med"/>
                    </a:lnL>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Aft>
                          <a:spcPts val="0"/>
                        </a:spcAft>
                      </a:pPr>
                      <a:r>
                        <a:rPr lang="en-GB" sz="1200" b="1" kern="1200" dirty="0">
                          <a:solidFill>
                            <a:schemeClr val="tx1"/>
                          </a:solidFill>
                          <a:latin typeface="+mn-lt"/>
                          <a:ea typeface="MS Mincho"/>
                          <a:cs typeface="+mn-cs"/>
                        </a:rPr>
                        <a:t>3 year KM%</a:t>
                      </a:r>
                    </a:p>
                  </a:txBody>
                  <a:tcPr marL="73025" marR="73025" marT="0" marB="0" anchor="ctr">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Aft>
                          <a:spcPts val="0"/>
                        </a:spcAft>
                      </a:pPr>
                      <a:r>
                        <a:rPr lang="en-GB" sz="1200" b="1" kern="1200" dirty="0">
                          <a:solidFill>
                            <a:schemeClr val="tx1"/>
                          </a:solidFill>
                          <a:latin typeface="+mn-lt"/>
                          <a:ea typeface="MS Mincho"/>
                          <a:cs typeface="+mn-cs"/>
                        </a:rPr>
                        <a:t>n</a:t>
                      </a:r>
                    </a:p>
                  </a:txBody>
                  <a:tcPr marL="73025" marR="73025" marT="0" marB="0" anchor="ctr">
                    <a:lnL w="3175" cap="flat" cmpd="sng" algn="ctr">
                      <a:noFill/>
                      <a:prstDash val="solid"/>
                      <a:round/>
                      <a:headEnd type="none" w="med" len="med"/>
                      <a:tailEnd type="none" w="med" len="med"/>
                    </a:lnL>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a:spcAft>
                          <a:spcPts val="0"/>
                        </a:spcAft>
                      </a:pPr>
                      <a:r>
                        <a:rPr lang="en-GB" sz="1200" b="1" dirty="0">
                          <a:solidFill>
                            <a:schemeClr val="tx1"/>
                          </a:solidFill>
                          <a:latin typeface="+mn-lt"/>
                          <a:ea typeface="MS Mincho"/>
                        </a:rPr>
                        <a:t>3 year KM%</a:t>
                      </a:r>
                    </a:p>
                  </a:txBody>
                  <a:tcPr marL="73025" marR="73025" marT="0" marB="0" anchor="ctr">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38003757"/>
                  </a:ext>
                </a:extLst>
              </a:tr>
              <a:tr h="237187">
                <a:tc>
                  <a:txBody>
                    <a:bodyPr/>
                    <a:lstStyle/>
                    <a:p>
                      <a:pPr marL="0" indent="0">
                        <a:lnSpc>
                          <a:spcPct val="100000"/>
                        </a:lnSpc>
                        <a:spcAft>
                          <a:spcPts val="0"/>
                        </a:spcAft>
                      </a:pPr>
                      <a:r>
                        <a:rPr lang="en-US" sz="1100" dirty="0">
                          <a:solidFill>
                            <a:schemeClr val="tx1"/>
                          </a:solidFill>
                        </a:rPr>
                        <a:t>TIMI major bleeding</a:t>
                      </a:r>
                      <a:endParaRPr lang="en-GB" sz="1100" dirty="0">
                        <a:solidFill>
                          <a:schemeClr val="tx1"/>
                        </a:solidFill>
                        <a:latin typeface="+mn-lt"/>
                        <a:ea typeface="MS Mincho"/>
                      </a:endParaRP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94</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2.5</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43</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algn="ctr">
                        <a:lnSpc>
                          <a:spcPct val="100000"/>
                        </a:lnSpc>
                        <a:spcAft>
                          <a:spcPts val="0"/>
                        </a:spcAft>
                      </a:pPr>
                      <a:r>
                        <a:rPr lang="en-GB" sz="1100" dirty="0">
                          <a:solidFill>
                            <a:schemeClr val="tx1"/>
                          </a:solidFill>
                          <a:latin typeface="+mn-lt"/>
                          <a:ea typeface="MS Mincho"/>
                        </a:rPr>
                        <a:t>1.1</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2.36 (1.65–3.39)</a:t>
                      </a:r>
                    </a:p>
                  </a:txBody>
                  <a:tcPr marL="73025" marR="73025" marT="0" marB="0" anchor="ctr">
                    <a:lnT w="1905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&lt;0.0001</a:t>
                      </a:r>
                    </a:p>
                  </a:txBody>
                  <a:tcPr marL="73025" marR="73025" marT="0" marB="0" anchor="ctr">
                    <a:lnT w="190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2"/>
                  </a:ext>
                </a:extLst>
              </a:tr>
              <a:tr h="237187">
                <a:tc>
                  <a:txBody>
                    <a:bodyPr/>
                    <a:lstStyle/>
                    <a:p>
                      <a:pPr>
                        <a:lnSpc>
                          <a:spcPct val="100000"/>
                        </a:lnSpc>
                        <a:spcAft>
                          <a:spcPts val="0"/>
                        </a:spcAft>
                      </a:pPr>
                      <a:r>
                        <a:rPr lang="en-US" sz="1100" dirty="0">
                          <a:solidFill>
                            <a:schemeClr val="tx1"/>
                          </a:solidFill>
                          <a:latin typeface="+mn-lt"/>
                          <a:ea typeface="+mn-ea"/>
                        </a:rPr>
                        <a:t>Fatal or</a:t>
                      </a:r>
                      <a:r>
                        <a:rPr lang="en-US" sz="1100" baseline="0" dirty="0">
                          <a:solidFill>
                            <a:schemeClr val="tx1"/>
                          </a:solidFill>
                          <a:latin typeface="+mn-lt"/>
                          <a:ea typeface="+mn-ea"/>
                        </a:rPr>
                        <a:t> intracranial bleeding</a:t>
                      </a:r>
                      <a:endParaRPr lang="en-GB" sz="1100" dirty="0">
                        <a:solidFill>
                          <a:schemeClr val="tx1"/>
                        </a:solidFill>
                        <a:latin typeface="+mn-lt"/>
                        <a:ea typeface="MS Mincho"/>
                      </a:endParaRP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27</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0.8</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25</a:t>
                      </a:r>
                    </a:p>
                  </a:txBody>
                  <a:tcPr marL="73025" marR="73025" marT="0" marB="0" anchor="ctr"/>
                </a:tc>
                <a:tc>
                  <a:txBody>
                    <a:bodyPr/>
                    <a:lstStyle/>
                    <a:p>
                      <a:pPr algn="ctr">
                        <a:lnSpc>
                          <a:spcPct val="100000"/>
                        </a:lnSpc>
                        <a:spcAft>
                          <a:spcPts val="0"/>
                        </a:spcAft>
                      </a:pPr>
                      <a:r>
                        <a:rPr lang="en-GB" sz="1100" dirty="0">
                          <a:solidFill>
                            <a:schemeClr val="tx1"/>
                          </a:solidFill>
                          <a:latin typeface="+mn-lt"/>
                          <a:ea typeface="MS Mincho"/>
                        </a:rPr>
                        <a:t>0.7</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1.17 (0.68–2.01)</a:t>
                      </a:r>
                    </a:p>
                  </a:txBody>
                  <a:tcPr marL="73025" marR="730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S Mincho"/>
                          <a:cs typeface="+mn-cs"/>
                        </a:rPr>
                        <a:t>0.58</a:t>
                      </a:r>
                    </a:p>
                  </a:txBody>
                  <a:tcPr marL="73025" marR="73025" marT="0" marB="0" anchor="ctr"/>
                </a:tc>
                <a:extLst>
                  <a:ext uri="{0D108BD9-81ED-4DB2-BD59-A6C34878D82A}">
                    <a16:rowId xmlns:a16="http://schemas.microsoft.com/office/drawing/2014/main" val="10007"/>
                  </a:ext>
                </a:extLst>
              </a:tr>
            </a:tbl>
          </a:graphicData>
        </a:graphic>
      </p:graphicFrame>
      <p:sp>
        <p:nvSpPr>
          <p:cNvPr id="85" name="Rectangle 2"/>
          <p:cNvSpPr txBox="1">
            <a:spLocks/>
          </p:cNvSpPr>
          <p:nvPr/>
        </p:nvSpPr>
        <p:spPr bwMode="auto">
          <a:xfrm>
            <a:off x="434824" y="1100834"/>
            <a:ext cx="8647888" cy="59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pPr marL="0" marR="0" lvl="0" indent="0" algn="l" defTabSz="914400" rtl="0" eaLnBrk="1" fontAlgn="base" latinLnBrk="0" hangingPunct="1">
              <a:lnSpc>
                <a:spcPts val="3200"/>
              </a:lnSpc>
              <a:spcBef>
                <a:spcPct val="0"/>
              </a:spcBef>
              <a:spcAft>
                <a:spcPct val="0"/>
              </a:spcAft>
              <a:buClrTx/>
              <a:buSzTx/>
              <a:buFontTx/>
              <a:buNone/>
              <a:tabLst/>
              <a:defRPr/>
            </a:pPr>
            <a:r>
              <a:rPr kumimoji="0" lang="sv-SE" sz="30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rPr>
              <a:t>PEGASUS-TIMI 54 – EU </a:t>
            </a:r>
            <a:r>
              <a:rPr kumimoji="0" lang="sv-SE" sz="3000" b="0" i="0" u="none" strike="noStrike" kern="0" cap="none" spc="0" normalizeH="0" baseline="0" noProof="0" err="1">
                <a:ln>
                  <a:noFill/>
                </a:ln>
                <a:solidFill>
                  <a:srgbClr val="005970"/>
                </a:solidFill>
                <a:effectLst/>
                <a:uLnTx/>
                <a:uFillTx/>
                <a:latin typeface="Arial" panose="020B0604020202020204" pitchFamily="34" charset="0"/>
                <a:ea typeface="MS PGothic"/>
                <a:cs typeface="Arial" panose="020B0604020202020204" pitchFamily="34" charset="0"/>
              </a:rPr>
              <a:t>label</a:t>
            </a:r>
            <a:r>
              <a:rPr kumimoji="0" lang="sv-SE" sz="3000" b="0" i="0" u="none" strike="noStrike" kern="0" cap="none" spc="0" normalizeH="0" baseline="0" noProof="0">
                <a:ln>
                  <a:noFill/>
                </a:ln>
                <a:solidFill>
                  <a:srgbClr val="005970"/>
                </a:solidFill>
                <a:effectLst/>
                <a:uLnTx/>
                <a:uFillTx/>
                <a:latin typeface="Arial" panose="020B0604020202020204" pitchFamily="34" charset="0"/>
                <a:ea typeface="MS PGothic"/>
                <a:cs typeface="Arial" panose="020B0604020202020204" pitchFamily="34" charset="0"/>
              </a:rPr>
              <a:t> population</a:t>
            </a:r>
            <a:endParaRPr kumimoji="0" lang="sv-SE" sz="3000" b="0" i="0" u="none" strike="noStrike" kern="0" cap="none" spc="0" normalizeH="0" baseline="0" noProof="0" dirty="0">
              <a:ln>
                <a:noFill/>
              </a:ln>
              <a:solidFill>
                <a:srgbClr val="005970"/>
              </a:solidFill>
              <a:effectLst/>
              <a:uLnTx/>
              <a:uFillTx/>
              <a:latin typeface="Arial" panose="020B0604020202020204" pitchFamily="34" charset="0"/>
              <a:ea typeface="MS PGothic"/>
              <a:cs typeface="Arial" panose="020B0604020202020204" pitchFamily="34" charset="0"/>
            </a:endParaRPr>
          </a:p>
        </p:txBody>
      </p:sp>
      <p:sp>
        <p:nvSpPr>
          <p:cNvPr id="86" name="TextBox 85"/>
          <p:cNvSpPr txBox="1"/>
          <p:nvPr/>
        </p:nvSpPr>
        <p:spPr>
          <a:xfrm>
            <a:off x="278922" y="6351600"/>
            <a:ext cx="950214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lumMod val="65000"/>
                    <a:lumOff val="35000"/>
                  </a:srgbClr>
                </a:solidFill>
                <a:effectLst/>
                <a:uLnTx/>
                <a:uFillTx/>
                <a:latin typeface="Arial" charset="0"/>
                <a:ea typeface="MS PGothic" pitchFamily="34" charset="-128"/>
                <a:cs typeface="+mn-cs"/>
              </a:rPr>
              <a:t>Ref: </a:t>
            </a:r>
            <a:r>
              <a:rPr kumimoji="0" lang="nb-NO" sz="1000" b="0" i="1" u="none" strike="noStrike" kern="1200" cap="none" spc="0" normalizeH="0" baseline="0" noProof="0" dirty="0">
                <a:ln>
                  <a:noFill/>
                </a:ln>
                <a:solidFill>
                  <a:srgbClr val="000000">
                    <a:lumMod val="65000"/>
                    <a:lumOff val="35000"/>
                  </a:srgbClr>
                </a:solidFill>
                <a:effectLst/>
                <a:uLnTx/>
                <a:uFillTx/>
                <a:latin typeface="Arial" charset="0"/>
                <a:ea typeface="MS PGothic" pitchFamily="34" charset="-128"/>
                <a:cs typeface="+mn-cs"/>
              </a:rPr>
              <a:t>Dellborg M et al. </a:t>
            </a:r>
            <a:r>
              <a:rPr kumimoji="0" lang="nb-NO" sz="1000" b="0" i="1" u="none" strike="noStrike" kern="1200" cap="none" spc="0" normalizeH="0" baseline="0" noProof="0" dirty="0" err="1">
                <a:ln>
                  <a:noFill/>
                </a:ln>
                <a:solidFill>
                  <a:srgbClr val="000000">
                    <a:lumMod val="65000"/>
                    <a:lumOff val="35000"/>
                  </a:srgbClr>
                </a:solidFill>
                <a:effectLst/>
                <a:uLnTx/>
                <a:uFillTx/>
                <a:latin typeface="Arial" charset="0"/>
                <a:ea typeface="MS PGothic" pitchFamily="34" charset="-128"/>
                <a:cs typeface="+mn-cs"/>
              </a:rPr>
              <a:t>Presented</a:t>
            </a:r>
            <a:r>
              <a:rPr kumimoji="0" lang="nb-NO" sz="1000" b="0" i="1" u="none" strike="noStrike" kern="1200" cap="none" spc="0" normalizeH="0" baseline="0" noProof="0" dirty="0">
                <a:ln>
                  <a:noFill/>
                </a:ln>
                <a:solidFill>
                  <a:srgbClr val="000000">
                    <a:lumMod val="65000"/>
                    <a:lumOff val="35000"/>
                  </a:srgbClr>
                </a:solidFill>
                <a:effectLst/>
                <a:uLnTx/>
                <a:uFillTx/>
                <a:latin typeface="Arial" charset="0"/>
                <a:ea typeface="MS PGothic" pitchFamily="34" charset="-128"/>
                <a:cs typeface="+mn-cs"/>
              </a:rPr>
              <a:t> at ESC </a:t>
            </a:r>
            <a:r>
              <a:rPr kumimoji="0" lang="nb-NO" sz="1000" b="0" i="1" u="none" strike="noStrike" kern="1200" cap="none" spc="0" normalizeH="0" baseline="0" noProof="0" dirty="0" err="1">
                <a:ln>
                  <a:noFill/>
                </a:ln>
                <a:solidFill>
                  <a:srgbClr val="000000">
                    <a:lumMod val="65000"/>
                    <a:lumOff val="35000"/>
                  </a:srgbClr>
                </a:solidFill>
                <a:effectLst/>
                <a:uLnTx/>
                <a:uFillTx/>
                <a:latin typeface="Arial" charset="0"/>
                <a:ea typeface="MS PGothic" pitchFamily="34" charset="-128"/>
                <a:cs typeface="+mn-cs"/>
              </a:rPr>
              <a:t>congress</a:t>
            </a:r>
            <a:r>
              <a:rPr kumimoji="0" lang="nb-NO" sz="1000" b="0" i="1" u="none" strike="noStrike" kern="1200" cap="none" spc="0" normalizeH="0" baseline="0" noProof="0" dirty="0">
                <a:ln>
                  <a:noFill/>
                </a:ln>
                <a:solidFill>
                  <a:srgbClr val="000000">
                    <a:lumMod val="65000"/>
                    <a:lumOff val="35000"/>
                  </a:srgbClr>
                </a:solidFill>
                <a:effectLst/>
                <a:uLnTx/>
                <a:uFillTx/>
                <a:latin typeface="Arial" charset="0"/>
                <a:ea typeface="MS PGothic" pitchFamily="34" charset="-128"/>
                <a:cs typeface="+mn-cs"/>
              </a:rPr>
              <a:t> 27 August 2017, Barcelona, P3670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1" u="none" strike="noStrike" kern="1200" cap="none" spc="0" normalizeH="0" baseline="0" noProof="0" dirty="0">
              <a:ln>
                <a:noFill/>
              </a:ln>
              <a:solidFill>
                <a:srgbClr val="000000">
                  <a:lumMod val="65000"/>
                  <a:lumOff val="35000"/>
                </a:srgbClr>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879704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24">
            <a:hlinkClick r:id="rId3"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79878" name="Text Box 48">
            <a:hlinkClick r:id="rId4"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79880" name="Text Box 48">
            <a:hlinkClick r:id="rId4"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Internationellt</a:t>
            </a:r>
          </a:p>
        </p:txBody>
      </p:sp>
      <p:sp>
        <p:nvSpPr>
          <p:cNvPr id="79887" name="Rectangle 15">
            <a:hlinkClick r:id="rId5"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7" name="Text Box 48">
            <a:hlinkClick r:id="rId6"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18" name="Text Box 48">
            <a:hlinkClick r:id="rId7"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PEGASUS</a:t>
            </a:r>
          </a:p>
        </p:txBody>
      </p:sp>
      <p:sp>
        <p:nvSpPr>
          <p:cNvPr id="20" name="Text Box 48">
            <a:hlinkClick r:id="rId8"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NAILED</a:t>
            </a:r>
          </a:p>
        </p:txBody>
      </p:sp>
      <p:sp>
        <p:nvSpPr>
          <p:cNvPr id="65" name="Content Placeholder 2"/>
          <p:cNvSpPr>
            <a:spLocks noGrp="1"/>
          </p:cNvSpPr>
          <p:nvPr/>
        </p:nvSpPr>
        <p:spPr bwMode="auto">
          <a:xfrm>
            <a:off x="641839" y="1790876"/>
            <a:ext cx="8837918" cy="355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Clr>
                <a:srgbClr val="FFCC00"/>
              </a:buClr>
              <a:buChar char="•"/>
              <a:defRPr sz="2000">
                <a:solidFill>
                  <a:schemeClr val="bg1"/>
                </a:solidFill>
                <a:latin typeface="+mn-lt"/>
                <a:ea typeface="MS PGothic" panose="020B0600070205080204" pitchFamily="34" charset="-128"/>
                <a:cs typeface="MS PGothic"/>
              </a:defRPr>
            </a:lvl1pPr>
            <a:lvl2pPr marL="742950" indent="-285750" algn="l" rtl="0" eaLnBrk="0" fontAlgn="base" hangingPunct="0">
              <a:spcBef>
                <a:spcPts val="1200"/>
              </a:spcBef>
              <a:spcAft>
                <a:spcPct val="0"/>
              </a:spcAft>
              <a:buChar char="–"/>
              <a:defRPr sz="1600">
                <a:solidFill>
                  <a:schemeClr val="bg1"/>
                </a:solidFill>
                <a:latin typeface="+mn-lt"/>
                <a:ea typeface="MS PGothic" panose="020B0600070205080204" pitchFamily="34" charset="-128"/>
                <a:cs typeface="MS PGothic"/>
              </a:defRPr>
            </a:lvl2pPr>
            <a:lvl3pPr marL="1143000" indent="-228600" algn="l" rtl="0" eaLnBrk="0" fontAlgn="base" hangingPunct="0">
              <a:spcBef>
                <a:spcPts val="1200"/>
              </a:spcBef>
              <a:spcAft>
                <a:spcPct val="0"/>
              </a:spcAft>
              <a:buChar char="•"/>
              <a:defRPr sz="1400">
                <a:solidFill>
                  <a:schemeClr val="bg1"/>
                </a:solidFill>
                <a:latin typeface="+mn-lt"/>
                <a:ea typeface="MS PGothic" panose="020B0600070205080204" pitchFamily="34" charset="-128"/>
                <a:cs typeface="MS PGothic"/>
              </a:defRPr>
            </a:lvl3pPr>
            <a:lvl4pPr marL="1600200" indent="-228600" algn="l" rtl="0" eaLnBrk="0" fontAlgn="base" hangingPunct="0">
              <a:spcBef>
                <a:spcPts val="1200"/>
              </a:spcBef>
              <a:spcAft>
                <a:spcPct val="0"/>
              </a:spcAft>
              <a:buChar char="–"/>
              <a:defRPr sz="1400">
                <a:solidFill>
                  <a:schemeClr val="bg1"/>
                </a:solidFill>
                <a:latin typeface="+mn-lt"/>
                <a:ea typeface="MS PGothic" panose="020B0600070205080204" pitchFamily="34" charset="-128"/>
                <a:cs typeface="MS PGothic"/>
              </a:defRPr>
            </a:lvl4pPr>
            <a:lvl5pPr marL="2057400" indent="-228600" algn="l" rtl="0" eaLnBrk="0" fontAlgn="base" hangingPunct="0">
              <a:spcBef>
                <a:spcPts val="1200"/>
              </a:spcBef>
              <a:spcAft>
                <a:spcPct val="0"/>
              </a:spcAft>
              <a:buChar char="»"/>
              <a:defRPr sz="1400">
                <a:solidFill>
                  <a:schemeClr val="bg1"/>
                </a:solidFill>
                <a:latin typeface="+mn-lt"/>
                <a:ea typeface="MS PGothic" panose="020B0600070205080204" pitchFamily="34" charset="-128"/>
                <a:cs typeface="MS PGothic"/>
              </a:defRPr>
            </a:lvl5pPr>
            <a:lvl6pPr marL="2514600" indent="-228600" algn="l" rtl="0" fontAlgn="base">
              <a:spcBef>
                <a:spcPct val="20000"/>
              </a:spcBef>
              <a:spcAft>
                <a:spcPct val="0"/>
              </a:spcAft>
              <a:buChar char="»"/>
              <a:defRPr sz="1300">
                <a:solidFill>
                  <a:schemeClr val="bg1"/>
                </a:solidFill>
                <a:latin typeface="+mn-lt"/>
              </a:defRPr>
            </a:lvl6pPr>
            <a:lvl7pPr marL="2971800" indent="-228600" algn="l" rtl="0" fontAlgn="base">
              <a:spcBef>
                <a:spcPct val="20000"/>
              </a:spcBef>
              <a:spcAft>
                <a:spcPct val="0"/>
              </a:spcAft>
              <a:buChar char="»"/>
              <a:defRPr sz="1300">
                <a:solidFill>
                  <a:schemeClr val="bg1"/>
                </a:solidFill>
                <a:latin typeface="+mn-lt"/>
              </a:defRPr>
            </a:lvl7pPr>
            <a:lvl8pPr marL="3429000" indent="-228600" algn="l" rtl="0" fontAlgn="base">
              <a:spcBef>
                <a:spcPct val="20000"/>
              </a:spcBef>
              <a:spcAft>
                <a:spcPct val="0"/>
              </a:spcAft>
              <a:buChar char="»"/>
              <a:defRPr sz="1300">
                <a:solidFill>
                  <a:schemeClr val="bg1"/>
                </a:solidFill>
                <a:latin typeface="+mn-lt"/>
              </a:defRPr>
            </a:lvl8pPr>
            <a:lvl9pPr marL="3886200" indent="-228600" algn="l" rtl="0" fontAlgn="base">
              <a:spcBef>
                <a:spcPct val="20000"/>
              </a:spcBef>
              <a:spcAft>
                <a:spcPct val="0"/>
              </a:spcAft>
              <a:buChar char="»"/>
              <a:defRPr sz="1300">
                <a:solidFill>
                  <a:schemeClr val="bg1"/>
                </a:solidFill>
                <a:latin typeface="+mn-lt"/>
              </a:defRPr>
            </a:lvl9pPr>
          </a:lstStyle>
          <a:p>
            <a:pPr marL="457200" indent="-457200">
              <a:buClr>
                <a:schemeClr val="accent1"/>
              </a:buClr>
            </a:pPr>
            <a:r>
              <a:rPr lang="en-US" altLang="sv-SE" sz="1600" dirty="0" err="1">
                <a:solidFill>
                  <a:schemeClr val="accent2"/>
                </a:solidFill>
                <a:ea typeface="+mn-ea"/>
              </a:rPr>
              <a:t>Behandlingsstopp</a:t>
            </a:r>
            <a:r>
              <a:rPr lang="en-US" altLang="sv-SE" sz="1600" dirty="0">
                <a:solidFill>
                  <a:schemeClr val="accent2"/>
                </a:solidFill>
                <a:ea typeface="+mn-ea"/>
              </a:rPr>
              <a:t> </a:t>
            </a:r>
            <a:r>
              <a:rPr lang="en-US" altLang="sv-SE" sz="1600" dirty="0" err="1">
                <a:solidFill>
                  <a:schemeClr val="accent2"/>
                </a:solidFill>
                <a:ea typeface="+mn-ea"/>
              </a:rPr>
              <a:t>av</a:t>
            </a:r>
            <a:r>
              <a:rPr lang="en-US" altLang="sv-SE" sz="1600" dirty="0">
                <a:solidFill>
                  <a:schemeClr val="accent2"/>
                </a:solidFill>
                <a:ea typeface="+mn-ea"/>
              </a:rPr>
              <a:t> P2Y12-hämmare </a:t>
            </a:r>
            <a:r>
              <a:rPr lang="en-US" altLang="sv-SE" sz="1600" dirty="0" err="1">
                <a:solidFill>
                  <a:schemeClr val="accent2"/>
                </a:solidFill>
                <a:ea typeface="+mn-ea"/>
              </a:rPr>
              <a:t>förefaller</a:t>
            </a:r>
            <a:r>
              <a:rPr lang="en-US" altLang="sv-SE" sz="1600" dirty="0">
                <a:solidFill>
                  <a:schemeClr val="accent2"/>
                </a:solidFill>
                <a:ea typeface="+mn-ea"/>
              </a:rPr>
              <a:t> </a:t>
            </a:r>
            <a:r>
              <a:rPr lang="en-US" altLang="sv-SE" sz="1600" dirty="0" err="1">
                <a:solidFill>
                  <a:schemeClr val="accent2"/>
                </a:solidFill>
                <a:ea typeface="+mn-ea"/>
              </a:rPr>
              <a:t>ge</a:t>
            </a:r>
            <a:r>
              <a:rPr lang="en-US" altLang="sv-SE" sz="1600" dirty="0">
                <a:solidFill>
                  <a:schemeClr val="accent2"/>
                </a:solidFill>
                <a:ea typeface="+mn-ea"/>
              </a:rPr>
              <a:t> </a:t>
            </a:r>
            <a:r>
              <a:rPr lang="en-US" altLang="sv-SE" sz="1600" dirty="0" err="1">
                <a:solidFill>
                  <a:schemeClr val="accent2"/>
                </a:solidFill>
                <a:ea typeface="+mn-ea"/>
              </a:rPr>
              <a:t>en</a:t>
            </a:r>
            <a:r>
              <a:rPr lang="en-US" altLang="sv-SE" sz="1600" dirty="0">
                <a:solidFill>
                  <a:schemeClr val="accent2"/>
                </a:solidFill>
                <a:ea typeface="+mn-ea"/>
              </a:rPr>
              <a:t> </a:t>
            </a:r>
            <a:r>
              <a:rPr lang="en-US" altLang="sv-SE" sz="1600" dirty="0" err="1">
                <a:solidFill>
                  <a:schemeClr val="accent2"/>
                </a:solidFill>
                <a:ea typeface="+mn-ea"/>
              </a:rPr>
              <a:t>ökad</a:t>
            </a:r>
            <a:r>
              <a:rPr lang="en-US" altLang="sv-SE" sz="1600" dirty="0">
                <a:solidFill>
                  <a:schemeClr val="accent2"/>
                </a:solidFill>
                <a:ea typeface="+mn-ea"/>
              </a:rPr>
              <a:t> </a:t>
            </a:r>
            <a:r>
              <a:rPr lang="en-US" altLang="sv-SE" sz="1600" dirty="0" err="1">
                <a:solidFill>
                  <a:schemeClr val="accent2"/>
                </a:solidFill>
                <a:ea typeface="+mn-ea"/>
              </a:rPr>
              <a:t>långtidsrisk</a:t>
            </a:r>
            <a:r>
              <a:rPr lang="en-US" altLang="sv-SE" sz="1600" dirty="0">
                <a:solidFill>
                  <a:schemeClr val="accent2"/>
                </a:solidFill>
                <a:ea typeface="+mn-ea"/>
              </a:rPr>
              <a:t> </a:t>
            </a:r>
            <a:r>
              <a:rPr lang="en-US" altLang="sv-SE" sz="1600" dirty="0" err="1">
                <a:solidFill>
                  <a:schemeClr val="accent2"/>
                </a:solidFill>
                <a:ea typeface="+mn-ea"/>
              </a:rPr>
              <a:t>för</a:t>
            </a:r>
            <a:r>
              <a:rPr lang="en-US" altLang="sv-SE" sz="1600" dirty="0">
                <a:solidFill>
                  <a:schemeClr val="accent2"/>
                </a:solidFill>
                <a:ea typeface="+mn-ea"/>
              </a:rPr>
              <a:t> </a:t>
            </a:r>
            <a:r>
              <a:rPr lang="en-US" altLang="sv-SE" sz="1600" dirty="0" err="1">
                <a:solidFill>
                  <a:schemeClr val="accent2"/>
                </a:solidFill>
                <a:ea typeface="+mn-ea"/>
              </a:rPr>
              <a:t>aterotrombotiska</a:t>
            </a:r>
            <a:r>
              <a:rPr lang="en-US" altLang="sv-SE" sz="1600" dirty="0">
                <a:solidFill>
                  <a:schemeClr val="accent2"/>
                </a:solidFill>
                <a:ea typeface="+mn-ea"/>
              </a:rPr>
              <a:t> </a:t>
            </a:r>
            <a:r>
              <a:rPr lang="en-US" altLang="sv-SE" sz="1600" dirty="0" err="1">
                <a:solidFill>
                  <a:schemeClr val="accent2"/>
                </a:solidFill>
                <a:ea typeface="+mn-ea"/>
              </a:rPr>
              <a:t>händelser</a:t>
            </a:r>
            <a:r>
              <a:rPr lang="en-US" altLang="sv-SE" sz="1600" dirty="0">
                <a:solidFill>
                  <a:schemeClr val="accent2"/>
                </a:solidFill>
                <a:ea typeface="+mn-ea"/>
              </a:rPr>
              <a:t> i </a:t>
            </a:r>
            <a:r>
              <a:rPr lang="en-US" altLang="sv-SE" sz="1600" dirty="0" err="1">
                <a:solidFill>
                  <a:schemeClr val="accent2"/>
                </a:solidFill>
                <a:ea typeface="+mn-ea"/>
              </a:rPr>
              <a:t>en</a:t>
            </a:r>
            <a:r>
              <a:rPr lang="en-US" altLang="sv-SE" sz="1600" dirty="0">
                <a:solidFill>
                  <a:schemeClr val="accent2"/>
                </a:solidFill>
                <a:ea typeface="+mn-ea"/>
              </a:rPr>
              <a:t> population </a:t>
            </a:r>
            <a:r>
              <a:rPr lang="en-US" altLang="sv-SE" sz="1600" dirty="0" err="1">
                <a:solidFill>
                  <a:schemeClr val="accent2"/>
                </a:solidFill>
                <a:ea typeface="+mn-ea"/>
              </a:rPr>
              <a:t>av</a:t>
            </a:r>
            <a:r>
              <a:rPr lang="en-US" altLang="sv-SE" sz="1600" dirty="0">
                <a:solidFill>
                  <a:schemeClr val="accent2"/>
                </a:solidFill>
                <a:ea typeface="+mn-ea"/>
              </a:rPr>
              <a:t> </a:t>
            </a:r>
            <a:r>
              <a:rPr lang="en-US" altLang="sv-SE" sz="1600" dirty="0" err="1">
                <a:solidFill>
                  <a:schemeClr val="accent2"/>
                </a:solidFill>
                <a:ea typeface="+mn-ea"/>
              </a:rPr>
              <a:t>patienter</a:t>
            </a:r>
            <a:r>
              <a:rPr lang="en-US" altLang="sv-SE" sz="1600" dirty="0">
                <a:solidFill>
                  <a:schemeClr val="accent2"/>
                </a:solidFill>
                <a:ea typeface="+mn-ea"/>
              </a:rPr>
              <a:t> med </a:t>
            </a:r>
            <a:r>
              <a:rPr lang="en-US" altLang="sv-SE" sz="1600" dirty="0" err="1">
                <a:solidFill>
                  <a:schemeClr val="accent2"/>
                </a:solidFill>
                <a:ea typeface="+mn-ea"/>
              </a:rPr>
              <a:t>förhöjd</a:t>
            </a:r>
            <a:r>
              <a:rPr lang="en-US" altLang="sv-SE" sz="1600" dirty="0">
                <a:solidFill>
                  <a:schemeClr val="accent2"/>
                </a:solidFill>
                <a:ea typeface="+mn-ea"/>
              </a:rPr>
              <a:t> risk </a:t>
            </a:r>
            <a:r>
              <a:rPr lang="en-US" altLang="sv-SE" sz="1600" dirty="0" err="1">
                <a:solidFill>
                  <a:schemeClr val="accent2"/>
                </a:solidFill>
                <a:ea typeface="+mn-ea"/>
              </a:rPr>
              <a:t>för</a:t>
            </a:r>
            <a:r>
              <a:rPr lang="en-US" altLang="sv-SE" sz="1600" dirty="0">
                <a:solidFill>
                  <a:schemeClr val="accent2"/>
                </a:solidFill>
                <a:ea typeface="+mn-ea"/>
              </a:rPr>
              <a:t> </a:t>
            </a:r>
            <a:r>
              <a:rPr lang="en-US" altLang="sv-SE" sz="1600" dirty="0" err="1">
                <a:solidFill>
                  <a:schemeClr val="accent2"/>
                </a:solidFill>
                <a:ea typeface="+mn-ea"/>
              </a:rPr>
              <a:t>nya</a:t>
            </a:r>
            <a:r>
              <a:rPr lang="en-US" altLang="sv-SE" sz="1600" dirty="0">
                <a:solidFill>
                  <a:schemeClr val="accent2"/>
                </a:solidFill>
                <a:ea typeface="+mn-ea"/>
              </a:rPr>
              <a:t> </a:t>
            </a:r>
            <a:r>
              <a:rPr lang="en-US" altLang="sv-SE" sz="1600" dirty="0" err="1">
                <a:solidFill>
                  <a:schemeClr val="accent2"/>
                </a:solidFill>
                <a:ea typeface="+mn-ea"/>
              </a:rPr>
              <a:t>händelser</a:t>
            </a:r>
            <a:r>
              <a:rPr lang="en-US" altLang="sv-SE" sz="1600" dirty="0">
                <a:solidFill>
                  <a:schemeClr val="accent2"/>
                </a:solidFill>
                <a:ea typeface="+mn-ea"/>
              </a:rPr>
              <a:t> </a:t>
            </a:r>
          </a:p>
          <a:p>
            <a:pPr marL="457200" indent="-457200">
              <a:buClr>
                <a:schemeClr val="accent1"/>
              </a:buClr>
            </a:pPr>
            <a:r>
              <a:rPr lang="en-US" altLang="sv-SE" sz="1600" dirty="0" err="1">
                <a:solidFill>
                  <a:schemeClr val="accent2"/>
                </a:solidFill>
                <a:ea typeface="+mn-ea"/>
              </a:rPr>
              <a:t>Större</a:t>
            </a:r>
            <a:r>
              <a:rPr lang="en-US" altLang="sv-SE" sz="1600" dirty="0">
                <a:solidFill>
                  <a:schemeClr val="accent2"/>
                </a:solidFill>
                <a:ea typeface="+mn-ea"/>
              </a:rPr>
              <a:t> </a:t>
            </a:r>
            <a:r>
              <a:rPr lang="en-US" altLang="sv-SE" sz="1600" dirty="0" err="1">
                <a:solidFill>
                  <a:schemeClr val="accent2"/>
                </a:solidFill>
                <a:ea typeface="+mn-ea"/>
              </a:rPr>
              <a:t>försiktighet</a:t>
            </a:r>
            <a:r>
              <a:rPr lang="en-US" altLang="sv-SE" sz="1600" dirty="0">
                <a:solidFill>
                  <a:schemeClr val="accent2"/>
                </a:solidFill>
                <a:ea typeface="+mn-ea"/>
              </a:rPr>
              <a:t> </a:t>
            </a:r>
            <a:r>
              <a:rPr lang="en-US" altLang="sv-SE" sz="1600" dirty="0" err="1">
                <a:solidFill>
                  <a:schemeClr val="accent2"/>
                </a:solidFill>
                <a:ea typeface="+mn-ea"/>
              </a:rPr>
              <a:t>bör</a:t>
            </a:r>
            <a:r>
              <a:rPr lang="en-US" altLang="sv-SE" sz="1600" dirty="0">
                <a:solidFill>
                  <a:schemeClr val="accent2"/>
                </a:solidFill>
                <a:ea typeface="+mn-ea"/>
              </a:rPr>
              <a:t> </a:t>
            </a:r>
            <a:r>
              <a:rPr lang="en-US" altLang="sv-SE" sz="1600" dirty="0" err="1">
                <a:solidFill>
                  <a:schemeClr val="accent2"/>
                </a:solidFill>
                <a:ea typeface="+mn-ea"/>
              </a:rPr>
              <a:t>användas</a:t>
            </a:r>
            <a:r>
              <a:rPr lang="en-US" altLang="sv-SE" sz="1600" dirty="0">
                <a:solidFill>
                  <a:schemeClr val="accent2"/>
                </a:solidFill>
                <a:ea typeface="+mn-ea"/>
              </a:rPr>
              <a:t> </a:t>
            </a:r>
            <a:r>
              <a:rPr lang="en-US" altLang="sv-SE" sz="1600" dirty="0" err="1">
                <a:solidFill>
                  <a:schemeClr val="accent2"/>
                </a:solidFill>
                <a:ea typeface="+mn-ea"/>
              </a:rPr>
              <a:t>innan</a:t>
            </a:r>
            <a:r>
              <a:rPr lang="en-US" altLang="sv-SE" sz="1600" dirty="0">
                <a:solidFill>
                  <a:schemeClr val="accent2"/>
                </a:solidFill>
                <a:ea typeface="+mn-ea"/>
              </a:rPr>
              <a:t> </a:t>
            </a:r>
            <a:r>
              <a:rPr lang="en-US" altLang="sv-SE" sz="1600" dirty="0" err="1">
                <a:solidFill>
                  <a:schemeClr val="accent2"/>
                </a:solidFill>
                <a:ea typeface="+mn-ea"/>
              </a:rPr>
              <a:t>behandling</a:t>
            </a:r>
            <a:r>
              <a:rPr lang="en-US" altLang="sv-SE" sz="1600" dirty="0">
                <a:solidFill>
                  <a:schemeClr val="accent2"/>
                </a:solidFill>
                <a:ea typeface="+mn-ea"/>
              </a:rPr>
              <a:t> med </a:t>
            </a:r>
            <a:r>
              <a:rPr lang="en-US" altLang="sv-SE" sz="1600" dirty="0" err="1">
                <a:solidFill>
                  <a:schemeClr val="accent2"/>
                </a:solidFill>
                <a:ea typeface="+mn-ea"/>
              </a:rPr>
              <a:t>dubbel</a:t>
            </a:r>
            <a:r>
              <a:rPr lang="en-US" altLang="sv-SE" sz="1600" dirty="0">
                <a:solidFill>
                  <a:schemeClr val="accent2"/>
                </a:solidFill>
                <a:ea typeface="+mn-ea"/>
              </a:rPr>
              <a:t> </a:t>
            </a:r>
            <a:r>
              <a:rPr lang="en-US" altLang="sv-SE" sz="1600" dirty="0" err="1">
                <a:solidFill>
                  <a:schemeClr val="accent2"/>
                </a:solidFill>
                <a:ea typeface="+mn-ea"/>
              </a:rPr>
              <a:t>trombocythämning</a:t>
            </a:r>
            <a:r>
              <a:rPr lang="en-US" altLang="sv-SE" sz="1600" dirty="0">
                <a:solidFill>
                  <a:schemeClr val="accent2"/>
                </a:solidFill>
                <a:ea typeface="+mn-ea"/>
              </a:rPr>
              <a:t> </a:t>
            </a:r>
            <a:r>
              <a:rPr lang="en-US" altLang="sv-SE" sz="1600" dirty="0" err="1">
                <a:solidFill>
                  <a:schemeClr val="accent2"/>
                </a:solidFill>
                <a:ea typeface="+mn-ea"/>
              </a:rPr>
              <a:t>avslutas</a:t>
            </a:r>
            <a:r>
              <a:rPr lang="en-US" altLang="sv-SE" sz="1600" dirty="0">
                <a:solidFill>
                  <a:schemeClr val="accent2"/>
                </a:solidFill>
                <a:ea typeface="+mn-ea"/>
              </a:rPr>
              <a:t> hos </a:t>
            </a:r>
            <a:r>
              <a:rPr lang="en-US" altLang="sv-SE" sz="1600" dirty="0" err="1">
                <a:solidFill>
                  <a:schemeClr val="accent2"/>
                </a:solidFill>
                <a:ea typeface="+mn-ea"/>
              </a:rPr>
              <a:t>hjärtinfarktpatienter</a:t>
            </a:r>
            <a:r>
              <a:rPr lang="en-US" altLang="sv-SE" sz="1600" dirty="0">
                <a:solidFill>
                  <a:schemeClr val="accent2"/>
                </a:solidFill>
                <a:ea typeface="+mn-ea"/>
              </a:rPr>
              <a:t> med </a:t>
            </a:r>
            <a:r>
              <a:rPr lang="en-US" altLang="sv-SE" sz="1600" dirty="0" err="1">
                <a:solidFill>
                  <a:schemeClr val="accent2"/>
                </a:solidFill>
                <a:ea typeface="+mn-ea"/>
              </a:rPr>
              <a:t>hög</a:t>
            </a:r>
            <a:r>
              <a:rPr lang="en-US" altLang="sv-SE" sz="1600" dirty="0">
                <a:solidFill>
                  <a:schemeClr val="accent2"/>
                </a:solidFill>
                <a:ea typeface="+mn-ea"/>
              </a:rPr>
              <a:t> risk </a:t>
            </a:r>
          </a:p>
          <a:p>
            <a:pPr marL="457200" indent="-457200">
              <a:buClr>
                <a:schemeClr val="accent1"/>
              </a:buClr>
            </a:pPr>
            <a:r>
              <a:rPr lang="en-US" altLang="sv-SE" sz="1600" dirty="0" err="1">
                <a:solidFill>
                  <a:schemeClr val="accent2"/>
                </a:solidFill>
                <a:ea typeface="+mn-ea"/>
              </a:rPr>
              <a:t>Nyttan</a:t>
            </a:r>
            <a:r>
              <a:rPr lang="en-US" altLang="sv-SE" sz="1600" dirty="0">
                <a:solidFill>
                  <a:schemeClr val="accent2"/>
                </a:solidFill>
                <a:ea typeface="+mn-ea"/>
              </a:rPr>
              <a:t> med </a:t>
            </a:r>
            <a:r>
              <a:rPr lang="en-US" altLang="sv-SE" sz="1600" dirty="0" err="1">
                <a:solidFill>
                  <a:schemeClr val="accent2"/>
                </a:solidFill>
                <a:ea typeface="+mn-ea"/>
              </a:rPr>
              <a:t>tikagrelor</a:t>
            </a:r>
            <a:r>
              <a:rPr lang="en-US" altLang="sv-SE" sz="1600" dirty="0">
                <a:solidFill>
                  <a:schemeClr val="accent2"/>
                </a:solidFill>
                <a:ea typeface="+mn-ea"/>
              </a:rPr>
              <a:t> </a:t>
            </a:r>
            <a:r>
              <a:rPr lang="en-US" altLang="sv-SE" sz="1600" dirty="0" err="1">
                <a:solidFill>
                  <a:schemeClr val="accent2"/>
                </a:solidFill>
                <a:ea typeface="+mn-ea"/>
              </a:rPr>
              <a:t>är</a:t>
            </a:r>
            <a:r>
              <a:rPr lang="en-US" altLang="sv-SE" sz="1600" dirty="0">
                <a:solidFill>
                  <a:schemeClr val="accent2"/>
                </a:solidFill>
                <a:ea typeface="+mn-ea"/>
              </a:rPr>
              <a:t> </a:t>
            </a:r>
            <a:r>
              <a:rPr lang="en-US" altLang="sv-SE" sz="1600" dirty="0" err="1">
                <a:solidFill>
                  <a:schemeClr val="accent2"/>
                </a:solidFill>
                <a:ea typeface="+mn-ea"/>
              </a:rPr>
              <a:t>definierad</a:t>
            </a:r>
            <a:r>
              <a:rPr lang="en-US" altLang="sv-SE" sz="1600" dirty="0">
                <a:solidFill>
                  <a:schemeClr val="accent2"/>
                </a:solidFill>
                <a:ea typeface="+mn-ea"/>
              </a:rPr>
              <a:t> hos </a:t>
            </a:r>
            <a:r>
              <a:rPr lang="en-US" altLang="sv-SE" sz="1600" dirty="0" err="1">
                <a:solidFill>
                  <a:schemeClr val="accent2"/>
                </a:solidFill>
                <a:ea typeface="+mn-ea"/>
              </a:rPr>
              <a:t>högriskpatienter</a:t>
            </a:r>
            <a:r>
              <a:rPr lang="en-US" altLang="sv-SE" sz="1600" dirty="0">
                <a:solidFill>
                  <a:schemeClr val="accent2"/>
                </a:solidFill>
                <a:ea typeface="+mn-ea"/>
              </a:rPr>
              <a:t> med </a:t>
            </a:r>
            <a:r>
              <a:rPr lang="en-US" altLang="sv-SE" sz="1600" dirty="0" err="1">
                <a:solidFill>
                  <a:schemeClr val="accent2"/>
                </a:solidFill>
                <a:ea typeface="+mn-ea"/>
              </a:rPr>
              <a:t>ett</a:t>
            </a:r>
            <a:r>
              <a:rPr lang="en-US" altLang="sv-SE" sz="1600" dirty="0">
                <a:solidFill>
                  <a:schemeClr val="accent2"/>
                </a:solidFill>
                <a:ea typeface="+mn-ea"/>
              </a:rPr>
              <a:t> </a:t>
            </a:r>
            <a:r>
              <a:rPr lang="en-US" altLang="sv-SE" sz="1600" dirty="0" err="1">
                <a:solidFill>
                  <a:schemeClr val="accent2"/>
                </a:solidFill>
                <a:ea typeface="+mn-ea"/>
              </a:rPr>
              <a:t>behandlingsavbrott</a:t>
            </a:r>
            <a:r>
              <a:rPr lang="en-US" altLang="sv-SE" sz="1600" dirty="0">
                <a:solidFill>
                  <a:schemeClr val="accent2"/>
                </a:solidFill>
                <a:ea typeface="+mn-ea"/>
              </a:rPr>
              <a:t> </a:t>
            </a:r>
            <a:r>
              <a:rPr lang="en-US" altLang="sv-SE" sz="1600" dirty="0" err="1">
                <a:solidFill>
                  <a:schemeClr val="accent2"/>
                </a:solidFill>
                <a:ea typeface="+mn-ea"/>
              </a:rPr>
              <a:t>på</a:t>
            </a:r>
            <a:r>
              <a:rPr lang="en-US" altLang="sv-SE" sz="1600" dirty="0">
                <a:solidFill>
                  <a:schemeClr val="accent2"/>
                </a:solidFill>
                <a:ea typeface="+mn-ea"/>
              </a:rPr>
              <a:t> </a:t>
            </a:r>
            <a:r>
              <a:rPr lang="en-US" altLang="sv-SE" sz="1600" dirty="0" err="1">
                <a:solidFill>
                  <a:schemeClr val="accent2"/>
                </a:solidFill>
                <a:ea typeface="+mn-ea"/>
              </a:rPr>
              <a:t>upp</a:t>
            </a:r>
            <a:r>
              <a:rPr lang="en-US" altLang="sv-SE" sz="1600" dirty="0">
                <a:solidFill>
                  <a:schemeClr val="accent2"/>
                </a:solidFill>
                <a:ea typeface="+mn-ea"/>
              </a:rPr>
              <a:t> till 30 </a:t>
            </a:r>
            <a:r>
              <a:rPr lang="en-US" altLang="sv-SE" sz="1600" dirty="0" err="1">
                <a:solidFill>
                  <a:schemeClr val="accent2"/>
                </a:solidFill>
                <a:ea typeface="+mn-ea"/>
              </a:rPr>
              <a:t>dagar</a:t>
            </a:r>
            <a:r>
              <a:rPr lang="en-US" altLang="sv-SE" sz="1600" dirty="0">
                <a:solidFill>
                  <a:schemeClr val="accent2"/>
                </a:solidFill>
                <a:ea typeface="+mn-ea"/>
              </a:rPr>
              <a:t> </a:t>
            </a:r>
            <a:r>
              <a:rPr lang="en-US" altLang="sv-SE" sz="1600" dirty="0" err="1">
                <a:solidFill>
                  <a:schemeClr val="accent2"/>
                </a:solidFill>
                <a:ea typeface="+mn-ea"/>
              </a:rPr>
              <a:t>från</a:t>
            </a:r>
            <a:r>
              <a:rPr lang="en-US" altLang="sv-SE" sz="1600" dirty="0">
                <a:solidFill>
                  <a:schemeClr val="accent2"/>
                </a:solidFill>
                <a:ea typeface="+mn-ea"/>
              </a:rPr>
              <a:t> </a:t>
            </a:r>
            <a:r>
              <a:rPr lang="en-US" altLang="sv-SE" sz="1600" dirty="0" err="1">
                <a:solidFill>
                  <a:schemeClr val="accent2"/>
                </a:solidFill>
                <a:ea typeface="+mn-ea"/>
              </a:rPr>
              <a:t>tidigare</a:t>
            </a:r>
            <a:r>
              <a:rPr lang="en-US" altLang="sv-SE" sz="1600" dirty="0">
                <a:solidFill>
                  <a:schemeClr val="accent2"/>
                </a:solidFill>
                <a:ea typeface="+mn-ea"/>
              </a:rPr>
              <a:t> P2Y12-hämmarbehanling</a:t>
            </a:r>
          </a:p>
          <a:p>
            <a:pPr marL="457200" indent="-457200">
              <a:buClr>
                <a:schemeClr val="accent1"/>
              </a:buClr>
            </a:pPr>
            <a:r>
              <a:rPr lang="en-US" altLang="sv-SE" sz="1600" dirty="0" err="1">
                <a:solidFill>
                  <a:schemeClr val="accent2"/>
                </a:solidFill>
                <a:ea typeface="+mn-ea"/>
              </a:rPr>
              <a:t>Dessa</a:t>
            </a:r>
            <a:r>
              <a:rPr lang="en-US" altLang="sv-SE" sz="1600" dirty="0">
                <a:solidFill>
                  <a:schemeClr val="accent2"/>
                </a:solidFill>
                <a:ea typeface="+mn-ea"/>
              </a:rPr>
              <a:t> data </a:t>
            </a:r>
            <a:r>
              <a:rPr lang="en-US" altLang="sv-SE" sz="1600" dirty="0" err="1">
                <a:solidFill>
                  <a:schemeClr val="accent2"/>
                </a:solidFill>
                <a:ea typeface="+mn-ea"/>
              </a:rPr>
              <a:t>stärker</a:t>
            </a:r>
            <a:r>
              <a:rPr lang="en-US" altLang="sv-SE" sz="1600" dirty="0">
                <a:solidFill>
                  <a:schemeClr val="accent2"/>
                </a:solidFill>
                <a:ea typeface="+mn-ea"/>
              </a:rPr>
              <a:t> </a:t>
            </a:r>
            <a:r>
              <a:rPr lang="en-US" altLang="sv-SE" sz="1600" dirty="0" err="1">
                <a:solidFill>
                  <a:schemeClr val="accent2"/>
                </a:solidFill>
                <a:ea typeface="+mn-ea"/>
              </a:rPr>
              <a:t>fortsatt</a:t>
            </a:r>
            <a:r>
              <a:rPr lang="en-US" altLang="sv-SE" sz="1600" dirty="0">
                <a:solidFill>
                  <a:schemeClr val="accent2"/>
                </a:solidFill>
                <a:ea typeface="+mn-ea"/>
              </a:rPr>
              <a:t> </a:t>
            </a:r>
            <a:r>
              <a:rPr lang="en-US" altLang="sv-SE" sz="1600" dirty="0" err="1">
                <a:solidFill>
                  <a:schemeClr val="accent2"/>
                </a:solidFill>
                <a:ea typeface="+mn-ea"/>
              </a:rPr>
              <a:t>dubbel</a:t>
            </a:r>
            <a:r>
              <a:rPr lang="en-US" altLang="sv-SE" sz="1600" dirty="0">
                <a:solidFill>
                  <a:schemeClr val="accent2"/>
                </a:solidFill>
                <a:ea typeface="+mn-ea"/>
              </a:rPr>
              <a:t> </a:t>
            </a:r>
            <a:r>
              <a:rPr lang="en-US" altLang="sv-SE" sz="1600" dirty="0" err="1">
                <a:solidFill>
                  <a:schemeClr val="accent2"/>
                </a:solidFill>
                <a:ea typeface="+mn-ea"/>
              </a:rPr>
              <a:t>trombocythämning</a:t>
            </a:r>
            <a:r>
              <a:rPr lang="en-US" altLang="sv-SE" sz="1600" dirty="0">
                <a:solidFill>
                  <a:schemeClr val="accent2"/>
                </a:solidFill>
                <a:ea typeface="+mn-ea"/>
              </a:rPr>
              <a:t> med </a:t>
            </a:r>
            <a:r>
              <a:rPr lang="en-US" altLang="sv-SE" sz="1600" dirty="0" err="1">
                <a:solidFill>
                  <a:schemeClr val="accent2"/>
                </a:solidFill>
                <a:ea typeface="+mn-ea"/>
              </a:rPr>
              <a:t>tikagrelor</a:t>
            </a:r>
            <a:r>
              <a:rPr lang="en-US" altLang="sv-SE" sz="1600" dirty="0">
                <a:solidFill>
                  <a:schemeClr val="accent2"/>
                </a:solidFill>
                <a:ea typeface="+mn-ea"/>
              </a:rPr>
              <a:t> plus </a:t>
            </a:r>
            <a:r>
              <a:rPr lang="en-US" altLang="sv-SE" sz="1600" dirty="0" err="1">
                <a:solidFill>
                  <a:schemeClr val="accent2"/>
                </a:solidFill>
                <a:ea typeface="+mn-ea"/>
              </a:rPr>
              <a:t>asa</a:t>
            </a:r>
            <a:r>
              <a:rPr lang="en-US" altLang="sv-SE" sz="1600" dirty="0">
                <a:solidFill>
                  <a:schemeClr val="accent2"/>
                </a:solidFill>
                <a:ea typeface="+mn-ea"/>
              </a:rPr>
              <a:t> </a:t>
            </a:r>
            <a:r>
              <a:rPr lang="en-US" altLang="sv-SE" sz="1600" dirty="0" err="1">
                <a:solidFill>
                  <a:schemeClr val="accent2"/>
                </a:solidFill>
                <a:ea typeface="+mn-ea"/>
              </a:rPr>
              <a:t>bortom</a:t>
            </a:r>
            <a:r>
              <a:rPr lang="en-US" altLang="sv-SE" sz="1600" dirty="0">
                <a:solidFill>
                  <a:schemeClr val="accent2"/>
                </a:solidFill>
                <a:ea typeface="+mn-ea"/>
              </a:rPr>
              <a:t> </a:t>
            </a:r>
            <a:r>
              <a:rPr lang="en-US" altLang="sv-SE" sz="1600" dirty="0" err="1">
                <a:solidFill>
                  <a:schemeClr val="accent2"/>
                </a:solidFill>
                <a:ea typeface="+mn-ea"/>
              </a:rPr>
              <a:t>år</a:t>
            </a:r>
            <a:r>
              <a:rPr lang="en-US" altLang="sv-SE" sz="1600" dirty="0">
                <a:solidFill>
                  <a:schemeClr val="accent2"/>
                </a:solidFill>
                <a:ea typeface="+mn-ea"/>
              </a:rPr>
              <a:t> 1 </a:t>
            </a:r>
            <a:r>
              <a:rPr lang="en-US" altLang="sv-SE" sz="1600" dirty="0" err="1">
                <a:solidFill>
                  <a:schemeClr val="accent2"/>
                </a:solidFill>
                <a:ea typeface="+mn-ea"/>
              </a:rPr>
              <a:t>efter</a:t>
            </a:r>
            <a:r>
              <a:rPr lang="en-US" altLang="sv-SE" sz="1600" dirty="0">
                <a:solidFill>
                  <a:schemeClr val="accent2"/>
                </a:solidFill>
                <a:ea typeface="+mn-ea"/>
              </a:rPr>
              <a:t> </a:t>
            </a:r>
            <a:r>
              <a:rPr lang="en-US" altLang="sv-SE" sz="1600" dirty="0" err="1">
                <a:solidFill>
                  <a:schemeClr val="accent2"/>
                </a:solidFill>
                <a:ea typeface="+mn-ea"/>
              </a:rPr>
              <a:t>hjärtinfarkt</a:t>
            </a:r>
            <a:r>
              <a:rPr lang="en-US" altLang="sv-SE" sz="1600" dirty="0">
                <a:solidFill>
                  <a:schemeClr val="accent2"/>
                </a:solidFill>
                <a:ea typeface="+mn-ea"/>
              </a:rPr>
              <a:t> hos </a:t>
            </a:r>
            <a:r>
              <a:rPr lang="en-US" altLang="sv-SE" sz="1600" dirty="0" err="1">
                <a:solidFill>
                  <a:schemeClr val="accent2"/>
                </a:solidFill>
                <a:ea typeface="+mn-ea"/>
              </a:rPr>
              <a:t>högrisk</a:t>
            </a:r>
            <a:r>
              <a:rPr lang="en-US" altLang="sv-SE" sz="1600" dirty="0">
                <a:solidFill>
                  <a:schemeClr val="accent2"/>
                </a:solidFill>
                <a:ea typeface="+mn-ea"/>
              </a:rPr>
              <a:t> </a:t>
            </a:r>
            <a:r>
              <a:rPr lang="en-US" altLang="sv-SE" sz="1600" dirty="0" err="1">
                <a:solidFill>
                  <a:schemeClr val="accent2"/>
                </a:solidFill>
                <a:ea typeface="+mn-ea"/>
              </a:rPr>
              <a:t>hjärtinfarktspatienter</a:t>
            </a:r>
            <a:r>
              <a:rPr lang="en-US" altLang="sv-SE" sz="1600" dirty="0">
                <a:solidFill>
                  <a:schemeClr val="accent2"/>
                </a:solidFill>
                <a:ea typeface="+mn-ea"/>
              </a:rPr>
              <a:t>, </a:t>
            </a:r>
            <a:r>
              <a:rPr lang="en-US" altLang="sv-SE" sz="1600" dirty="0" err="1">
                <a:solidFill>
                  <a:schemeClr val="accent2"/>
                </a:solidFill>
                <a:ea typeface="+mn-ea"/>
              </a:rPr>
              <a:t>för</a:t>
            </a:r>
            <a:r>
              <a:rPr lang="en-US" altLang="sv-SE" sz="1600" dirty="0">
                <a:solidFill>
                  <a:schemeClr val="accent2"/>
                </a:solidFill>
                <a:ea typeface="+mn-ea"/>
              </a:rPr>
              <a:t> </a:t>
            </a:r>
            <a:r>
              <a:rPr lang="en-US" altLang="sv-SE" sz="1600" dirty="0" err="1">
                <a:solidFill>
                  <a:schemeClr val="accent2"/>
                </a:solidFill>
                <a:ea typeface="+mn-ea"/>
              </a:rPr>
              <a:t>att</a:t>
            </a:r>
            <a:r>
              <a:rPr lang="en-US" altLang="sv-SE" sz="1600" dirty="0">
                <a:solidFill>
                  <a:schemeClr val="accent2"/>
                </a:solidFill>
                <a:ea typeface="+mn-ea"/>
              </a:rPr>
              <a:t> </a:t>
            </a:r>
            <a:r>
              <a:rPr lang="en-US" altLang="sv-SE" sz="1600" dirty="0" err="1">
                <a:solidFill>
                  <a:schemeClr val="accent2"/>
                </a:solidFill>
                <a:ea typeface="+mn-ea"/>
              </a:rPr>
              <a:t>reducera</a:t>
            </a:r>
            <a:r>
              <a:rPr lang="en-US" altLang="sv-SE" sz="1600" dirty="0">
                <a:solidFill>
                  <a:schemeClr val="accent2"/>
                </a:solidFill>
                <a:ea typeface="+mn-ea"/>
              </a:rPr>
              <a:t> </a:t>
            </a:r>
            <a:r>
              <a:rPr lang="en-US" altLang="sv-SE" sz="1600" dirty="0" err="1">
                <a:solidFill>
                  <a:schemeClr val="accent2"/>
                </a:solidFill>
                <a:ea typeface="+mn-ea"/>
              </a:rPr>
              <a:t>risken</a:t>
            </a:r>
            <a:r>
              <a:rPr lang="en-US" altLang="sv-SE" sz="1600" dirty="0">
                <a:solidFill>
                  <a:schemeClr val="accent2"/>
                </a:solidFill>
                <a:ea typeface="+mn-ea"/>
              </a:rPr>
              <a:t> </a:t>
            </a:r>
            <a:r>
              <a:rPr lang="en-US" altLang="sv-SE" sz="1600" dirty="0" err="1">
                <a:solidFill>
                  <a:schemeClr val="accent2"/>
                </a:solidFill>
                <a:ea typeface="+mn-ea"/>
              </a:rPr>
              <a:t>för</a:t>
            </a:r>
            <a:r>
              <a:rPr lang="en-US" altLang="sv-SE" sz="1600" dirty="0">
                <a:solidFill>
                  <a:schemeClr val="accent2"/>
                </a:solidFill>
                <a:ea typeface="+mn-ea"/>
              </a:rPr>
              <a:t> </a:t>
            </a:r>
            <a:r>
              <a:rPr lang="en-US" altLang="sv-SE" sz="1600" dirty="0" err="1">
                <a:solidFill>
                  <a:schemeClr val="accent2"/>
                </a:solidFill>
                <a:ea typeface="+mn-ea"/>
              </a:rPr>
              <a:t>aterotrombotiska</a:t>
            </a:r>
            <a:r>
              <a:rPr lang="en-US" altLang="sv-SE" sz="1600" dirty="0">
                <a:solidFill>
                  <a:schemeClr val="accent2"/>
                </a:solidFill>
                <a:ea typeface="+mn-ea"/>
              </a:rPr>
              <a:t> </a:t>
            </a:r>
            <a:r>
              <a:rPr lang="en-US" altLang="sv-SE" sz="1600" dirty="0" err="1">
                <a:solidFill>
                  <a:schemeClr val="accent2"/>
                </a:solidFill>
                <a:ea typeface="+mn-ea"/>
              </a:rPr>
              <a:t>händelser</a:t>
            </a:r>
            <a:r>
              <a:rPr lang="en-US" altLang="sv-SE" sz="1600" dirty="0">
                <a:solidFill>
                  <a:schemeClr val="accent2"/>
                </a:solidFill>
                <a:ea typeface="+mn-ea"/>
              </a:rPr>
              <a:t> </a:t>
            </a:r>
          </a:p>
          <a:p>
            <a:pPr marL="457200" indent="-457200">
              <a:buClr>
                <a:schemeClr val="accent1"/>
              </a:buClr>
            </a:pPr>
            <a:r>
              <a:rPr lang="en-US" altLang="sv-SE" sz="1600" dirty="0" err="1">
                <a:solidFill>
                  <a:schemeClr val="accent2"/>
                </a:solidFill>
                <a:ea typeface="+mn-ea"/>
              </a:rPr>
              <a:t>Kliniker</a:t>
            </a:r>
            <a:r>
              <a:rPr lang="en-US" altLang="sv-SE" sz="1600" dirty="0">
                <a:solidFill>
                  <a:schemeClr val="accent2"/>
                </a:solidFill>
                <a:ea typeface="+mn-ea"/>
              </a:rPr>
              <a:t> </a:t>
            </a:r>
            <a:r>
              <a:rPr lang="en-US" altLang="sv-SE" sz="1600" dirty="0" err="1">
                <a:solidFill>
                  <a:schemeClr val="accent2"/>
                </a:solidFill>
                <a:ea typeface="+mn-ea"/>
              </a:rPr>
              <a:t>bör</a:t>
            </a:r>
            <a:r>
              <a:rPr lang="en-US" altLang="sv-SE" sz="1600" dirty="0">
                <a:solidFill>
                  <a:schemeClr val="accent2"/>
                </a:solidFill>
                <a:ea typeface="+mn-ea"/>
              </a:rPr>
              <a:t> </a:t>
            </a:r>
            <a:r>
              <a:rPr lang="en-US" altLang="sv-SE" sz="1600" dirty="0" err="1">
                <a:solidFill>
                  <a:schemeClr val="accent2"/>
                </a:solidFill>
                <a:ea typeface="+mn-ea"/>
              </a:rPr>
              <a:t>sammanväga</a:t>
            </a:r>
            <a:r>
              <a:rPr lang="en-US" altLang="sv-SE" sz="1600" dirty="0">
                <a:solidFill>
                  <a:schemeClr val="accent2"/>
                </a:solidFill>
                <a:ea typeface="+mn-ea"/>
              </a:rPr>
              <a:t> </a:t>
            </a:r>
            <a:r>
              <a:rPr lang="en-US" altLang="sv-SE" sz="1600" dirty="0" err="1">
                <a:solidFill>
                  <a:schemeClr val="accent2"/>
                </a:solidFill>
                <a:ea typeface="+mn-ea"/>
              </a:rPr>
              <a:t>både</a:t>
            </a:r>
            <a:r>
              <a:rPr lang="en-US" altLang="sv-SE" sz="1600" dirty="0">
                <a:solidFill>
                  <a:schemeClr val="accent2"/>
                </a:solidFill>
                <a:ea typeface="+mn-ea"/>
              </a:rPr>
              <a:t> </a:t>
            </a:r>
            <a:r>
              <a:rPr lang="en-US" altLang="sv-SE" sz="1600" dirty="0" err="1">
                <a:solidFill>
                  <a:schemeClr val="accent2"/>
                </a:solidFill>
                <a:ea typeface="+mn-ea"/>
              </a:rPr>
              <a:t>ischemisk</a:t>
            </a:r>
            <a:r>
              <a:rPr lang="en-US" altLang="sv-SE" sz="1600" dirty="0">
                <a:solidFill>
                  <a:schemeClr val="accent2"/>
                </a:solidFill>
                <a:ea typeface="+mn-ea"/>
              </a:rPr>
              <a:t>- och </a:t>
            </a:r>
            <a:r>
              <a:rPr lang="en-US" altLang="sv-SE" sz="1600" dirty="0" err="1">
                <a:solidFill>
                  <a:schemeClr val="accent2"/>
                </a:solidFill>
                <a:ea typeface="+mn-ea"/>
              </a:rPr>
              <a:t>blödningsrisk</a:t>
            </a:r>
            <a:r>
              <a:rPr lang="en-US" altLang="sv-SE" sz="1600" dirty="0">
                <a:solidFill>
                  <a:schemeClr val="accent2"/>
                </a:solidFill>
                <a:ea typeface="+mn-ea"/>
              </a:rPr>
              <a:t> vid </a:t>
            </a:r>
            <a:r>
              <a:rPr lang="en-US" altLang="sv-SE" sz="1600" dirty="0" err="1">
                <a:solidFill>
                  <a:schemeClr val="accent2"/>
                </a:solidFill>
                <a:ea typeface="+mn-ea"/>
              </a:rPr>
              <a:t>val</a:t>
            </a:r>
            <a:r>
              <a:rPr lang="en-US" altLang="sv-SE" sz="1600" dirty="0">
                <a:solidFill>
                  <a:schemeClr val="accent2"/>
                </a:solidFill>
                <a:ea typeface="+mn-ea"/>
              </a:rPr>
              <a:t> </a:t>
            </a:r>
            <a:r>
              <a:rPr lang="en-US" altLang="sv-SE" sz="1600" dirty="0" err="1">
                <a:solidFill>
                  <a:schemeClr val="accent2"/>
                </a:solidFill>
                <a:ea typeface="+mn-ea"/>
              </a:rPr>
              <a:t>av</a:t>
            </a:r>
            <a:r>
              <a:rPr lang="en-US" altLang="sv-SE" sz="1600" dirty="0">
                <a:solidFill>
                  <a:schemeClr val="accent2"/>
                </a:solidFill>
                <a:ea typeface="+mn-ea"/>
              </a:rPr>
              <a:t> </a:t>
            </a:r>
            <a:r>
              <a:rPr lang="en-US" altLang="sv-SE" sz="1600" dirty="0" err="1">
                <a:solidFill>
                  <a:schemeClr val="accent2"/>
                </a:solidFill>
                <a:ea typeface="+mn-ea"/>
              </a:rPr>
              <a:t>lämpliga</a:t>
            </a:r>
            <a:r>
              <a:rPr lang="en-US" altLang="sv-SE" sz="1600" dirty="0">
                <a:solidFill>
                  <a:schemeClr val="accent2"/>
                </a:solidFill>
                <a:ea typeface="+mn-ea"/>
              </a:rPr>
              <a:t> </a:t>
            </a:r>
            <a:r>
              <a:rPr lang="en-US" altLang="sv-SE" sz="1600" dirty="0" err="1">
                <a:solidFill>
                  <a:schemeClr val="accent2"/>
                </a:solidFill>
                <a:ea typeface="+mn-ea"/>
              </a:rPr>
              <a:t>patienter</a:t>
            </a:r>
            <a:r>
              <a:rPr lang="en-US" altLang="sv-SE" sz="1600" dirty="0">
                <a:solidFill>
                  <a:schemeClr val="accent2"/>
                </a:solidFill>
                <a:ea typeface="+mn-ea"/>
              </a:rPr>
              <a:t>, </a:t>
            </a:r>
            <a:r>
              <a:rPr lang="en-US" altLang="sv-SE" sz="1600" dirty="0" err="1">
                <a:solidFill>
                  <a:schemeClr val="accent2"/>
                </a:solidFill>
                <a:ea typeface="+mn-ea"/>
              </a:rPr>
              <a:t>för</a:t>
            </a:r>
            <a:r>
              <a:rPr lang="en-US" altLang="sv-SE" sz="1600" dirty="0">
                <a:solidFill>
                  <a:schemeClr val="accent2"/>
                </a:solidFill>
                <a:ea typeface="+mn-ea"/>
              </a:rPr>
              <a:t> </a:t>
            </a:r>
            <a:r>
              <a:rPr lang="en-US" altLang="sv-SE" sz="1600" dirty="0" err="1">
                <a:solidFill>
                  <a:schemeClr val="accent2"/>
                </a:solidFill>
                <a:ea typeface="+mn-ea"/>
              </a:rPr>
              <a:t>längre</a:t>
            </a:r>
            <a:r>
              <a:rPr lang="en-US" altLang="sv-SE" sz="1600" dirty="0">
                <a:solidFill>
                  <a:schemeClr val="accent2"/>
                </a:solidFill>
                <a:ea typeface="+mn-ea"/>
              </a:rPr>
              <a:t> </a:t>
            </a:r>
            <a:r>
              <a:rPr lang="en-US" altLang="sv-SE" sz="1600" dirty="0" err="1">
                <a:solidFill>
                  <a:schemeClr val="accent2"/>
                </a:solidFill>
                <a:ea typeface="+mn-ea"/>
              </a:rPr>
              <a:t>behandling</a:t>
            </a:r>
            <a:r>
              <a:rPr lang="en-US" altLang="sv-SE" sz="1600" dirty="0">
                <a:solidFill>
                  <a:schemeClr val="accent2"/>
                </a:solidFill>
                <a:ea typeface="+mn-ea"/>
              </a:rPr>
              <a:t> med </a:t>
            </a:r>
            <a:r>
              <a:rPr lang="en-US" altLang="sv-SE" sz="1600" dirty="0" err="1">
                <a:solidFill>
                  <a:schemeClr val="accent2"/>
                </a:solidFill>
                <a:ea typeface="+mn-ea"/>
              </a:rPr>
              <a:t>tikagrelor</a:t>
            </a:r>
            <a:r>
              <a:rPr lang="en-US" altLang="sv-SE" sz="1600" dirty="0">
                <a:solidFill>
                  <a:schemeClr val="accent2"/>
                </a:solidFill>
                <a:ea typeface="+mn-ea"/>
              </a:rPr>
              <a:t> och </a:t>
            </a:r>
            <a:r>
              <a:rPr lang="en-US" altLang="sv-SE" sz="1600" dirty="0" err="1">
                <a:solidFill>
                  <a:schemeClr val="accent2"/>
                </a:solidFill>
                <a:ea typeface="+mn-ea"/>
              </a:rPr>
              <a:t>asa</a:t>
            </a:r>
            <a:r>
              <a:rPr lang="en-US" altLang="sv-SE" sz="1600" dirty="0">
                <a:solidFill>
                  <a:schemeClr val="accent2"/>
                </a:solidFill>
                <a:ea typeface="+mn-ea"/>
              </a:rPr>
              <a:t>. </a:t>
            </a:r>
            <a:r>
              <a:rPr lang="en-US" altLang="sv-SE" sz="1600" dirty="0" err="1">
                <a:solidFill>
                  <a:schemeClr val="accent2"/>
                </a:solidFill>
                <a:ea typeface="+mn-ea"/>
              </a:rPr>
              <a:t>Detta</a:t>
            </a:r>
            <a:r>
              <a:rPr lang="en-US" altLang="sv-SE" sz="1600" dirty="0">
                <a:solidFill>
                  <a:schemeClr val="accent2"/>
                </a:solidFill>
                <a:ea typeface="+mn-ea"/>
              </a:rPr>
              <a:t> </a:t>
            </a:r>
            <a:r>
              <a:rPr lang="en-US" altLang="sv-SE" sz="1600" dirty="0" err="1">
                <a:solidFill>
                  <a:schemeClr val="accent2"/>
                </a:solidFill>
                <a:ea typeface="+mn-ea"/>
              </a:rPr>
              <a:t>för</a:t>
            </a:r>
            <a:r>
              <a:rPr lang="en-US" altLang="sv-SE" sz="1600" dirty="0">
                <a:solidFill>
                  <a:schemeClr val="accent2"/>
                </a:solidFill>
                <a:ea typeface="+mn-ea"/>
              </a:rPr>
              <a:t> </a:t>
            </a:r>
            <a:r>
              <a:rPr lang="en-US" altLang="sv-SE" sz="1600" dirty="0" err="1">
                <a:solidFill>
                  <a:schemeClr val="accent2"/>
                </a:solidFill>
                <a:ea typeface="+mn-ea"/>
              </a:rPr>
              <a:t>att</a:t>
            </a:r>
            <a:r>
              <a:rPr lang="en-US" altLang="sv-SE" sz="1600" dirty="0">
                <a:solidFill>
                  <a:schemeClr val="accent2"/>
                </a:solidFill>
                <a:ea typeface="+mn-ea"/>
              </a:rPr>
              <a:t> </a:t>
            </a:r>
            <a:r>
              <a:rPr lang="en-US" altLang="sv-SE" sz="1600" dirty="0" err="1">
                <a:solidFill>
                  <a:schemeClr val="accent2"/>
                </a:solidFill>
                <a:ea typeface="+mn-ea"/>
              </a:rPr>
              <a:t>hitta</a:t>
            </a:r>
            <a:r>
              <a:rPr lang="en-US" altLang="sv-SE" sz="1600" dirty="0">
                <a:solidFill>
                  <a:schemeClr val="accent2"/>
                </a:solidFill>
                <a:ea typeface="+mn-ea"/>
              </a:rPr>
              <a:t> de </a:t>
            </a:r>
            <a:r>
              <a:rPr lang="en-US" altLang="sv-SE" sz="1600" dirty="0" err="1">
                <a:solidFill>
                  <a:schemeClr val="accent2"/>
                </a:solidFill>
                <a:ea typeface="+mn-ea"/>
              </a:rPr>
              <a:t>patienter</a:t>
            </a:r>
            <a:r>
              <a:rPr lang="en-US" altLang="sv-SE" sz="1600" dirty="0">
                <a:solidFill>
                  <a:schemeClr val="accent2"/>
                </a:solidFill>
                <a:ea typeface="+mn-ea"/>
              </a:rPr>
              <a:t> </a:t>
            </a:r>
            <a:r>
              <a:rPr lang="en-US" altLang="sv-SE" sz="1600" dirty="0" err="1">
                <a:solidFill>
                  <a:schemeClr val="accent2"/>
                </a:solidFill>
                <a:ea typeface="+mn-ea"/>
              </a:rPr>
              <a:t>som</a:t>
            </a:r>
            <a:r>
              <a:rPr lang="en-US" altLang="sv-SE" sz="1600" dirty="0">
                <a:solidFill>
                  <a:schemeClr val="accent2"/>
                </a:solidFill>
                <a:ea typeface="+mn-ea"/>
              </a:rPr>
              <a:t> </a:t>
            </a:r>
            <a:r>
              <a:rPr lang="en-US" altLang="sv-SE" sz="1600" dirty="0" err="1">
                <a:solidFill>
                  <a:schemeClr val="accent2"/>
                </a:solidFill>
                <a:ea typeface="+mn-ea"/>
              </a:rPr>
              <a:t>har</a:t>
            </a:r>
            <a:r>
              <a:rPr lang="en-US" altLang="sv-SE" sz="1600" dirty="0">
                <a:solidFill>
                  <a:schemeClr val="accent2"/>
                </a:solidFill>
                <a:ea typeface="+mn-ea"/>
              </a:rPr>
              <a:t> </a:t>
            </a:r>
            <a:r>
              <a:rPr lang="en-US" altLang="sv-SE" sz="1600" dirty="0" err="1">
                <a:solidFill>
                  <a:schemeClr val="accent2"/>
                </a:solidFill>
                <a:ea typeface="+mn-ea"/>
              </a:rPr>
              <a:t>störst</a:t>
            </a:r>
            <a:r>
              <a:rPr lang="en-US" altLang="sv-SE" sz="1600" dirty="0">
                <a:solidFill>
                  <a:schemeClr val="accent2"/>
                </a:solidFill>
                <a:ea typeface="+mn-ea"/>
              </a:rPr>
              <a:t> </a:t>
            </a:r>
            <a:r>
              <a:rPr lang="en-US" altLang="sv-SE" sz="1600" dirty="0" err="1">
                <a:solidFill>
                  <a:schemeClr val="accent2"/>
                </a:solidFill>
                <a:ea typeface="+mn-ea"/>
              </a:rPr>
              <a:t>klinisk</a:t>
            </a:r>
            <a:r>
              <a:rPr lang="en-US" altLang="sv-SE" sz="1600" dirty="0">
                <a:solidFill>
                  <a:schemeClr val="accent2"/>
                </a:solidFill>
                <a:ea typeface="+mn-ea"/>
              </a:rPr>
              <a:t> </a:t>
            </a:r>
            <a:r>
              <a:rPr lang="en-US" altLang="sv-SE" sz="1600" dirty="0" err="1">
                <a:solidFill>
                  <a:schemeClr val="accent2"/>
                </a:solidFill>
                <a:ea typeface="+mn-ea"/>
              </a:rPr>
              <a:t>nytta</a:t>
            </a:r>
            <a:r>
              <a:rPr lang="en-US" altLang="sv-SE" sz="1600" dirty="0">
                <a:solidFill>
                  <a:schemeClr val="accent2"/>
                </a:solidFill>
                <a:ea typeface="+mn-ea"/>
              </a:rPr>
              <a:t> </a:t>
            </a:r>
            <a:r>
              <a:rPr lang="en-US" altLang="sv-SE" sz="1600" dirty="0" err="1">
                <a:solidFill>
                  <a:schemeClr val="accent2"/>
                </a:solidFill>
                <a:ea typeface="+mn-ea"/>
              </a:rPr>
              <a:t>av</a:t>
            </a:r>
            <a:r>
              <a:rPr lang="en-US" altLang="sv-SE" sz="1600" dirty="0">
                <a:solidFill>
                  <a:schemeClr val="accent2"/>
                </a:solidFill>
                <a:ea typeface="+mn-ea"/>
              </a:rPr>
              <a:t> </a:t>
            </a:r>
            <a:r>
              <a:rPr lang="en-US" altLang="sv-SE" sz="1600" dirty="0" err="1">
                <a:solidFill>
                  <a:schemeClr val="accent2"/>
                </a:solidFill>
                <a:ea typeface="+mn-ea"/>
              </a:rPr>
              <a:t>förlängd</a:t>
            </a:r>
            <a:r>
              <a:rPr lang="en-US" altLang="sv-SE" sz="1600" dirty="0">
                <a:solidFill>
                  <a:schemeClr val="accent2"/>
                </a:solidFill>
                <a:ea typeface="+mn-ea"/>
              </a:rPr>
              <a:t> </a:t>
            </a:r>
            <a:r>
              <a:rPr lang="en-US" altLang="sv-SE" sz="1600" dirty="0" err="1">
                <a:solidFill>
                  <a:schemeClr val="accent2"/>
                </a:solidFill>
                <a:ea typeface="+mn-ea"/>
              </a:rPr>
              <a:t>terapi</a:t>
            </a:r>
            <a:r>
              <a:rPr lang="en-US" altLang="sv-SE" sz="1600" dirty="0">
                <a:solidFill>
                  <a:schemeClr val="accent2"/>
                </a:solidFill>
                <a:ea typeface="+mn-ea"/>
              </a:rPr>
              <a:t>. </a:t>
            </a:r>
            <a:endParaRPr lang="en-GB" altLang="sv-SE" sz="1600" dirty="0">
              <a:solidFill>
                <a:schemeClr val="accent2"/>
              </a:solidFill>
              <a:ea typeface="+mn-ea"/>
            </a:endParaRPr>
          </a:p>
        </p:txBody>
      </p:sp>
      <p:sp>
        <p:nvSpPr>
          <p:cNvPr id="19" name="Rectangle 37">
            <a:hlinkClick r:id="rId9"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Rectangle 38">
            <a:hlinkClick r:id="rId10"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3" name="Rectangle 39">
            <a:hlinkClick r:id="rId11"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4" name="Rectangle 41">
            <a:hlinkClick r:id="rId3"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22" name="Group 21"/>
          <p:cNvGrpSpPr/>
          <p:nvPr/>
        </p:nvGrpSpPr>
        <p:grpSpPr>
          <a:xfrm>
            <a:off x="4151110" y="34542"/>
            <a:ext cx="1050221" cy="332844"/>
            <a:chOff x="4593871" y="1468705"/>
            <a:chExt cx="1050221" cy="332844"/>
          </a:xfrm>
        </p:grpSpPr>
        <p:pic>
          <p:nvPicPr>
            <p:cNvPr id="26" name="Picture 25"/>
            <p:cNvPicPr>
              <a:picLocks noChangeAspect="1"/>
            </p:cNvPicPr>
            <p:nvPr/>
          </p:nvPicPr>
          <p:blipFill>
            <a:blip r:embed="rId12"/>
            <a:stretch>
              <a:fillRect/>
            </a:stretch>
          </p:blipFill>
          <p:spPr>
            <a:xfrm>
              <a:off x="4659864" y="1479052"/>
              <a:ext cx="879733" cy="266700"/>
            </a:xfrm>
            <a:prstGeom prst="rect">
              <a:avLst/>
            </a:prstGeom>
          </p:spPr>
        </p:pic>
        <p:sp>
          <p:nvSpPr>
            <p:cNvPr id="27"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8" name="Title 1"/>
          <p:cNvSpPr txBox="1">
            <a:spLocks/>
          </p:cNvSpPr>
          <p:nvPr/>
        </p:nvSpPr>
        <p:spPr bwMode="auto">
          <a:xfrm>
            <a:off x="297641" y="971796"/>
            <a:ext cx="8229600" cy="5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Konklusion</a:t>
            </a:r>
            <a:endParaRPr lang="en-US" kern="0" dirty="0"/>
          </a:p>
        </p:txBody>
      </p:sp>
      <p:sp>
        <p:nvSpPr>
          <p:cNvPr id="29" name="TextBox 28"/>
          <p:cNvSpPr txBox="1"/>
          <p:nvPr/>
        </p:nvSpPr>
        <p:spPr>
          <a:xfrm>
            <a:off x="346708" y="6448473"/>
            <a:ext cx="9502143" cy="246221"/>
          </a:xfrm>
          <a:prstGeom prst="rect">
            <a:avLst/>
          </a:prstGeom>
          <a:noFill/>
        </p:spPr>
        <p:txBody>
          <a:bodyPr wrap="square" rtlCol="0">
            <a:spAutoFit/>
          </a:bodyPr>
          <a:lstStyle/>
          <a:p>
            <a:r>
              <a:rPr lang="da-DK" sz="1000" dirty="0">
                <a:solidFill>
                  <a:schemeClr val="tx1">
                    <a:lumMod val="65000"/>
                    <a:lumOff val="35000"/>
                  </a:schemeClr>
                </a:solidFill>
              </a:rPr>
              <a:t>Bonaca MP et al. Eur Heart J 2015:doi:10.1093/eurheartj/ehv531</a:t>
            </a:r>
          </a:p>
        </p:txBody>
      </p:sp>
      <p:grpSp>
        <p:nvGrpSpPr>
          <p:cNvPr id="25" name="Group 24"/>
          <p:cNvGrpSpPr/>
          <p:nvPr/>
        </p:nvGrpSpPr>
        <p:grpSpPr>
          <a:xfrm>
            <a:off x="11881377" y="1948037"/>
            <a:ext cx="276225" cy="1257300"/>
            <a:chOff x="11881377" y="1948037"/>
            <a:chExt cx="276225" cy="1257300"/>
          </a:xfrm>
        </p:grpSpPr>
        <p:pic>
          <p:nvPicPr>
            <p:cNvPr id="30" name="Picture 29"/>
            <p:cNvPicPr>
              <a:picLocks noChangeAspect="1"/>
            </p:cNvPicPr>
            <p:nvPr/>
          </p:nvPicPr>
          <p:blipFill>
            <a:blip r:embed="rId14"/>
            <a:stretch>
              <a:fillRect/>
            </a:stretch>
          </p:blipFill>
          <p:spPr>
            <a:xfrm>
              <a:off x="11881377" y="1948037"/>
              <a:ext cx="276225" cy="1257300"/>
            </a:xfrm>
            <a:prstGeom prst="rect">
              <a:avLst/>
            </a:prstGeom>
          </p:spPr>
        </p:pic>
        <p:sp>
          <p:nvSpPr>
            <p:cNvPr id="31" name="Rectangle 3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488834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pic>
        <p:nvPicPr>
          <p:cNvPr id="20" name="Platshållare för innehåll 3"/>
          <p:cNvPicPr>
            <a:picLocks noChangeAspect="1"/>
          </p:cNvPicPr>
          <p:nvPr/>
        </p:nvPicPr>
        <p:blipFill>
          <a:blip r:embed="rId4"/>
          <a:stretch>
            <a:fillRect/>
          </a:stretch>
        </p:blipFill>
        <p:spPr bwMode="auto">
          <a:xfrm>
            <a:off x="3582826" y="1372522"/>
            <a:ext cx="4969732" cy="475603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8"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9"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3"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4"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Internationellt</a:t>
            </a:r>
          </a:p>
        </p:txBody>
      </p:sp>
      <p:sp>
        <p:nvSpPr>
          <p:cNvPr id="35"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6"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7"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3"/>
            <a:stretch>
              <a:fillRect/>
            </a:stretch>
          </p:blipFill>
          <p:spPr>
            <a:xfrm>
              <a:off x="4659864" y="1479052"/>
              <a:ext cx="879733" cy="266700"/>
            </a:xfrm>
            <a:prstGeom prst="rect">
              <a:avLst/>
            </a:prstGeom>
          </p:spPr>
        </p:pic>
        <p:sp>
          <p:nvSpPr>
            <p:cNvPr id="21"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2" name="TextBox 21"/>
          <p:cNvSpPr txBox="1"/>
          <p:nvPr/>
        </p:nvSpPr>
        <p:spPr>
          <a:xfrm>
            <a:off x="346708" y="6259632"/>
            <a:ext cx="9840280" cy="584775"/>
          </a:xfrm>
          <a:prstGeom prst="rect">
            <a:avLst/>
          </a:prstGeom>
          <a:noFill/>
        </p:spPr>
        <p:txBody>
          <a:bodyPr wrap="square" rtlCol="0">
            <a:spAutoFit/>
          </a:bodyPr>
          <a:lstStyle/>
          <a:p>
            <a:r>
              <a:rPr lang="da-DK" sz="800" dirty="0">
                <a:solidFill>
                  <a:schemeClr val="tx1">
                    <a:lumMod val="65000"/>
                    <a:lumOff val="35000"/>
                  </a:schemeClr>
                </a:solidFill>
              </a:rPr>
              <a:t>Mooe T, Bergström L, Irewall A-L, Ögren J. The NAILED stroke risk factor trial (Nurse based Age independent Intervention to Limit Evolution of Disease after stroke): study protocol for a randomized controlled trial. Trials 2013; 14:5.</a:t>
            </a:r>
          </a:p>
          <a:p>
            <a:r>
              <a:rPr lang="da-DK" sz="800" dirty="0">
                <a:solidFill>
                  <a:schemeClr val="tx1">
                    <a:lumMod val="65000"/>
                    <a:lumOff val="35000"/>
                  </a:schemeClr>
                </a:solidFill>
              </a:rPr>
              <a:t>Mooe T, Björklund F, Graipe, A, Huber D, Jakobsson S, Kajermo U, Strömvall A, Ulvenstam A. The NAILED ACS risk factor trial (Nurse based Age independent Intervention to Limit Evolution of Disease after Acute Coronary Syndrome): study protocol for a randomized controlled trial. JMIR Res Protoc 2014:3:e42. </a:t>
            </a:r>
          </a:p>
        </p:txBody>
      </p:sp>
      <p:sp>
        <p:nvSpPr>
          <p:cNvPr id="23" name="Title 1"/>
          <p:cNvSpPr>
            <a:spLocks noGrp="1"/>
          </p:cNvSpPr>
          <p:nvPr>
            <p:ph type="title"/>
          </p:nvPr>
        </p:nvSpPr>
        <p:spPr>
          <a:xfrm>
            <a:off x="297641" y="971796"/>
            <a:ext cx="8229600" cy="449500"/>
          </a:xfrm>
        </p:spPr>
        <p:txBody>
          <a:bodyPr/>
          <a:lstStyle/>
          <a:p>
            <a:r>
              <a:rPr lang="sv-SE" dirty="0"/>
              <a:t>NAILED - metod</a:t>
            </a:r>
          </a:p>
        </p:txBody>
      </p:sp>
      <p:grpSp>
        <p:nvGrpSpPr>
          <p:cNvPr id="24" name="Group 23"/>
          <p:cNvGrpSpPr/>
          <p:nvPr/>
        </p:nvGrpSpPr>
        <p:grpSpPr>
          <a:xfrm>
            <a:off x="11881377" y="1948037"/>
            <a:ext cx="276225" cy="1257300"/>
            <a:chOff x="11881377" y="1948037"/>
            <a:chExt cx="276225" cy="1257300"/>
          </a:xfrm>
        </p:grpSpPr>
        <p:pic>
          <p:nvPicPr>
            <p:cNvPr id="25" name="Picture 24"/>
            <p:cNvPicPr>
              <a:picLocks noChangeAspect="1"/>
            </p:cNvPicPr>
            <p:nvPr/>
          </p:nvPicPr>
          <p:blipFill>
            <a:blip r:embed="rId15"/>
            <a:stretch>
              <a:fillRect/>
            </a:stretch>
          </p:blipFill>
          <p:spPr>
            <a:xfrm>
              <a:off x="11881377" y="1948037"/>
              <a:ext cx="276225" cy="1257300"/>
            </a:xfrm>
            <a:prstGeom prst="rect">
              <a:avLst/>
            </a:prstGeom>
          </p:spPr>
        </p:pic>
        <p:sp>
          <p:nvSpPr>
            <p:cNvPr id="26" name="Rectangle 2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896027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grpSp>
        <p:nvGrpSpPr>
          <p:cNvPr id="19" name="Grupp 3"/>
          <p:cNvGrpSpPr>
            <a:grpSpLocks/>
          </p:cNvGrpSpPr>
          <p:nvPr/>
        </p:nvGrpSpPr>
        <p:grpSpPr bwMode="auto">
          <a:xfrm>
            <a:off x="5503590" y="1697193"/>
            <a:ext cx="4845575" cy="4511253"/>
            <a:chOff x="-293" y="0"/>
            <a:chExt cx="51728" cy="59212"/>
          </a:xfrm>
        </p:grpSpPr>
        <p:sp>
          <p:nvSpPr>
            <p:cNvPr id="21" name="Textruta 4"/>
            <p:cNvSpPr txBox="1">
              <a:spLocks noChangeArrowheads="1"/>
            </p:cNvSpPr>
            <p:nvPr/>
          </p:nvSpPr>
          <p:spPr bwMode="auto">
            <a:xfrm>
              <a:off x="17145" y="0"/>
              <a:ext cx="17145" cy="5715"/>
            </a:xfrm>
            <a:prstGeom prst="rect">
              <a:avLst/>
            </a:prstGeom>
            <a:solidFill>
              <a:schemeClr val="lt1">
                <a:lumMod val="100000"/>
                <a:lumOff val="0"/>
              </a:schemeClr>
            </a:solidFill>
            <a:ln w="25400">
              <a:solidFill>
                <a:schemeClr val="bg1">
                  <a:lumMod val="75000"/>
                  <a:lumOff val="0"/>
                </a:schemeClr>
              </a:solidFill>
              <a:miter lim="800000"/>
              <a:headEnd/>
              <a:tailEnd/>
            </a:ln>
          </p:spPr>
          <p:txBody>
            <a:bodyPr rot="0" vert="horz" wrap="square" lIns="91440" tIns="45720" rIns="91440" bIns="45720" anchor="ctr" anchorCtr="0" upright="1">
              <a:noAutofit/>
            </a:bodyPr>
            <a:lstStyle/>
            <a:p>
              <a:pPr algn="ctr">
                <a:spcAft>
                  <a:spcPts val="1000"/>
                </a:spcAft>
              </a:pPr>
              <a:r>
                <a:rPr lang="en-GB" sz="1000" b="1" dirty="0">
                  <a:effectLst/>
                  <a:latin typeface="Cambria"/>
                  <a:ea typeface="ＭＳ 明朝"/>
                  <a:cs typeface="Times New Roman"/>
                </a:rPr>
                <a:t>961</a:t>
              </a:r>
              <a:r>
                <a:rPr lang="en-GB" sz="1000" dirty="0">
                  <a:effectLst/>
                  <a:latin typeface="Cambria"/>
                  <a:ea typeface="ＭＳ 明朝"/>
                  <a:cs typeface="Times New Roman"/>
                </a:rPr>
                <a:t> patients screened</a:t>
              </a:r>
              <a:endParaRPr sz="1200" dirty="0">
                <a:effectLst/>
                <a:latin typeface="Cambria"/>
                <a:ea typeface="ＭＳ 明朝"/>
                <a:cs typeface="Times New Roman"/>
              </a:endParaRPr>
            </a:p>
          </p:txBody>
        </p:sp>
        <p:sp>
          <p:nvSpPr>
            <p:cNvPr id="22" name="Textruta 5"/>
            <p:cNvSpPr txBox="1">
              <a:spLocks noChangeArrowheads="1"/>
            </p:cNvSpPr>
            <p:nvPr/>
          </p:nvSpPr>
          <p:spPr bwMode="auto">
            <a:xfrm>
              <a:off x="34290" y="8001"/>
              <a:ext cx="17145" cy="5715"/>
            </a:xfrm>
            <a:prstGeom prst="rect">
              <a:avLst/>
            </a:prstGeom>
            <a:solidFill>
              <a:schemeClr val="lt1">
                <a:lumMod val="100000"/>
                <a:lumOff val="0"/>
              </a:schemeClr>
            </a:solidFill>
            <a:ln w="25400">
              <a:solidFill>
                <a:srgbClr val="BFBFBF"/>
              </a:solidFill>
              <a:miter lim="800000"/>
              <a:headEnd/>
              <a:tailEnd/>
            </a:ln>
          </p:spPr>
          <p:txBody>
            <a:bodyPr rot="0" vert="horz" wrap="square" lIns="91440" tIns="45720" rIns="91440" bIns="45720" anchor="ctr" anchorCtr="0" upright="1">
              <a:noAutofit/>
            </a:bodyPr>
            <a:lstStyle/>
            <a:p>
              <a:pPr algn="ctr">
                <a:spcAft>
                  <a:spcPts val="1000"/>
                </a:spcAft>
              </a:pPr>
              <a:r>
                <a:rPr lang="en-GB" sz="1000" b="1">
                  <a:effectLst/>
                  <a:latin typeface="Cambria"/>
                  <a:ea typeface="ＭＳ 明朝"/>
                  <a:cs typeface="Times New Roman"/>
                </a:rPr>
                <a:t>54</a:t>
              </a:r>
              <a:r>
                <a:rPr lang="en-GB" sz="1000">
                  <a:effectLst/>
                  <a:latin typeface="Cambria"/>
                  <a:ea typeface="ＭＳ 明朝"/>
                  <a:cs typeface="Times New Roman"/>
                </a:rPr>
                <a:t> dead in-hospital</a:t>
              </a:r>
              <a:endParaRPr sz="1200">
                <a:effectLst/>
                <a:latin typeface="Cambria"/>
                <a:ea typeface="ＭＳ 明朝"/>
                <a:cs typeface="Times New Roman"/>
              </a:endParaRPr>
            </a:p>
          </p:txBody>
        </p:sp>
        <p:sp>
          <p:nvSpPr>
            <p:cNvPr id="23" name="Textruta 6"/>
            <p:cNvSpPr txBox="1">
              <a:spLocks noChangeArrowheads="1"/>
            </p:cNvSpPr>
            <p:nvPr/>
          </p:nvSpPr>
          <p:spPr bwMode="auto">
            <a:xfrm>
              <a:off x="17145" y="15931"/>
              <a:ext cx="17145" cy="6858"/>
            </a:xfrm>
            <a:prstGeom prst="rect">
              <a:avLst/>
            </a:prstGeom>
            <a:solidFill>
              <a:schemeClr val="lt1">
                <a:lumMod val="100000"/>
                <a:lumOff val="0"/>
              </a:schemeClr>
            </a:solidFill>
            <a:ln w="25400">
              <a:solidFill>
                <a:srgbClr val="BFBFBF"/>
              </a:solidFill>
              <a:miter lim="800000"/>
              <a:headEnd/>
              <a:tailEnd/>
            </a:ln>
          </p:spPr>
          <p:txBody>
            <a:bodyPr rot="0" vert="horz" wrap="square" lIns="91440" tIns="45720" rIns="91440" bIns="45720" anchor="ctr" anchorCtr="0" upright="1">
              <a:noAutofit/>
            </a:bodyPr>
            <a:lstStyle/>
            <a:p>
              <a:pPr algn="ctr">
                <a:spcAft>
                  <a:spcPts val="1000"/>
                </a:spcAft>
              </a:pPr>
              <a:r>
                <a:rPr lang="en-GB" sz="1000" b="1">
                  <a:effectLst/>
                  <a:latin typeface="Cambria"/>
                  <a:ea typeface="ＭＳ 明朝"/>
                  <a:cs typeface="Times New Roman"/>
                </a:rPr>
                <a:t>907</a:t>
              </a:r>
              <a:r>
                <a:rPr lang="en-GB" sz="1000">
                  <a:effectLst/>
                  <a:latin typeface="Cambria"/>
                  <a:ea typeface="ＭＳ 明朝"/>
                  <a:cs typeface="Times New Roman"/>
                </a:rPr>
                <a:t> patients for initial assessment</a:t>
              </a:r>
              <a:endParaRPr sz="1200">
                <a:effectLst/>
                <a:latin typeface="Cambria"/>
                <a:ea typeface="ＭＳ 明朝"/>
                <a:cs typeface="Times New Roman"/>
              </a:endParaRPr>
            </a:p>
          </p:txBody>
        </p:sp>
        <p:sp>
          <p:nvSpPr>
            <p:cNvPr id="24" name="Textruta 7"/>
            <p:cNvSpPr txBox="1">
              <a:spLocks noChangeArrowheads="1"/>
            </p:cNvSpPr>
            <p:nvPr/>
          </p:nvSpPr>
          <p:spPr bwMode="auto">
            <a:xfrm>
              <a:off x="0" y="27432"/>
              <a:ext cx="17145" cy="9144"/>
            </a:xfrm>
            <a:prstGeom prst="rect">
              <a:avLst/>
            </a:prstGeom>
            <a:solidFill>
              <a:schemeClr val="lt1">
                <a:lumMod val="100000"/>
                <a:lumOff val="0"/>
              </a:schemeClr>
            </a:solidFill>
            <a:ln w="25400">
              <a:solidFill>
                <a:srgbClr val="BFBFBF"/>
              </a:solidFill>
              <a:miter lim="800000"/>
              <a:headEnd/>
              <a:tailEnd/>
            </a:ln>
          </p:spPr>
          <p:txBody>
            <a:bodyPr rot="0" vert="horz" wrap="square" lIns="91440" tIns="45720" rIns="91440" bIns="45720" anchor="ctr" anchorCtr="0" upright="1">
              <a:noAutofit/>
            </a:bodyPr>
            <a:lstStyle/>
            <a:p>
              <a:pPr algn="ctr">
                <a:spcAft>
                  <a:spcPts val="1000"/>
                </a:spcAft>
              </a:pPr>
              <a:r>
                <a:rPr lang="en-GB" sz="1000" b="1">
                  <a:effectLst/>
                  <a:latin typeface="Cambria"/>
                  <a:ea typeface="ＭＳ 明朝"/>
                  <a:cs typeface="Times New Roman"/>
                </a:rPr>
                <a:t>661</a:t>
              </a:r>
              <a:r>
                <a:rPr lang="en-GB" sz="1000">
                  <a:effectLst/>
                  <a:latin typeface="Cambria"/>
                  <a:ea typeface="ＭＳ 明朝"/>
                  <a:cs typeface="Times New Roman"/>
                </a:rPr>
                <a:t> (72.9%) </a:t>
              </a:r>
              <a:r>
                <a:rPr lang="en-GB" sz="1000" b="1">
                  <a:effectLst/>
                  <a:latin typeface="Cambria"/>
                  <a:ea typeface="ＭＳ 明朝"/>
                  <a:cs typeface="Times New Roman"/>
                </a:rPr>
                <a:t>included</a:t>
              </a:r>
              <a:r>
                <a:rPr lang="en-GB" sz="1000">
                  <a:effectLst/>
                  <a:latin typeface="Cambria"/>
                  <a:ea typeface="ＭＳ 明朝"/>
                  <a:cs typeface="Times New Roman"/>
                </a:rPr>
                <a:t> and randomized</a:t>
              </a:r>
              <a:endParaRPr sz="1200">
                <a:effectLst/>
                <a:latin typeface="Cambria"/>
                <a:ea typeface="ＭＳ 明朝"/>
                <a:cs typeface="Times New Roman"/>
              </a:endParaRPr>
            </a:p>
          </p:txBody>
        </p:sp>
        <p:sp>
          <p:nvSpPr>
            <p:cNvPr id="25" name="Textruta 8"/>
            <p:cNvSpPr txBox="1">
              <a:spLocks noChangeArrowheads="1"/>
            </p:cNvSpPr>
            <p:nvPr/>
          </p:nvSpPr>
          <p:spPr bwMode="auto">
            <a:xfrm>
              <a:off x="19431" y="27432"/>
              <a:ext cx="12573" cy="9144"/>
            </a:xfrm>
            <a:prstGeom prst="rect">
              <a:avLst/>
            </a:prstGeom>
            <a:solidFill>
              <a:schemeClr val="lt1">
                <a:lumMod val="100000"/>
                <a:lumOff val="0"/>
              </a:schemeClr>
            </a:solidFill>
            <a:ln w="25400">
              <a:solidFill>
                <a:srgbClr val="BFBFBF"/>
              </a:solidFill>
              <a:miter lim="800000"/>
              <a:headEnd/>
              <a:tailEnd/>
            </a:ln>
          </p:spPr>
          <p:txBody>
            <a:bodyPr rot="0" vert="horz" wrap="square" lIns="91440" tIns="45720" rIns="91440" bIns="45720" anchor="ctr" anchorCtr="0" upright="1">
              <a:noAutofit/>
            </a:bodyPr>
            <a:lstStyle/>
            <a:p>
              <a:pPr algn="ctr">
                <a:spcAft>
                  <a:spcPts val="1000"/>
                </a:spcAft>
              </a:pPr>
              <a:r>
                <a:rPr lang="en-GB" sz="1000" b="1">
                  <a:effectLst/>
                  <a:latin typeface="Cambria"/>
                  <a:ea typeface="ＭＳ 明朝"/>
                  <a:cs typeface="Times New Roman"/>
                </a:rPr>
                <a:t>100</a:t>
              </a:r>
              <a:r>
                <a:rPr lang="en-GB" sz="1000">
                  <a:effectLst/>
                  <a:latin typeface="Cambria"/>
                  <a:ea typeface="ＭＳ 明朝"/>
                  <a:cs typeface="Times New Roman"/>
                </a:rPr>
                <a:t> (11%) </a:t>
              </a:r>
              <a:r>
                <a:rPr lang="en-GB" sz="1000" b="1">
                  <a:effectLst/>
                  <a:latin typeface="Cambria"/>
                  <a:ea typeface="ＭＳ 明朝"/>
                  <a:cs typeface="Times New Roman"/>
                </a:rPr>
                <a:t>declined</a:t>
              </a:r>
              <a:r>
                <a:rPr lang="en-GB" sz="1000">
                  <a:effectLst/>
                  <a:latin typeface="Cambria"/>
                  <a:ea typeface="ＭＳ 明朝"/>
                  <a:cs typeface="Times New Roman"/>
                </a:rPr>
                <a:t> participation</a:t>
              </a:r>
              <a:endParaRPr sz="1200">
                <a:effectLst/>
                <a:latin typeface="Cambria"/>
                <a:ea typeface="ＭＳ 明朝"/>
                <a:cs typeface="Times New Roman"/>
              </a:endParaRPr>
            </a:p>
          </p:txBody>
        </p:sp>
        <p:sp>
          <p:nvSpPr>
            <p:cNvPr id="26" name="Textruta 9"/>
            <p:cNvSpPr txBox="1">
              <a:spLocks noChangeArrowheads="1"/>
            </p:cNvSpPr>
            <p:nvPr/>
          </p:nvSpPr>
          <p:spPr bwMode="auto">
            <a:xfrm>
              <a:off x="34290" y="27432"/>
              <a:ext cx="17145" cy="26591"/>
            </a:xfrm>
            <a:prstGeom prst="rect">
              <a:avLst/>
            </a:prstGeom>
            <a:solidFill>
              <a:schemeClr val="lt1">
                <a:lumMod val="100000"/>
                <a:lumOff val="0"/>
              </a:schemeClr>
            </a:solidFill>
            <a:ln w="25400">
              <a:solidFill>
                <a:srgbClr val="BFBFBF"/>
              </a:solidFill>
              <a:miter lim="800000"/>
              <a:headEnd/>
              <a:tailEnd/>
            </a:ln>
          </p:spPr>
          <p:txBody>
            <a:bodyPr rot="0" vert="horz" wrap="square" lIns="91440" tIns="45720" rIns="91440" bIns="45720" anchor="t" anchorCtr="0" upright="1">
              <a:noAutofit/>
            </a:bodyPr>
            <a:lstStyle/>
            <a:p>
              <a:pPr>
                <a:spcAft>
                  <a:spcPts val="1000"/>
                </a:spcAft>
              </a:pPr>
              <a:r>
                <a:rPr lang="en-GB" sz="1000" b="1" dirty="0">
                  <a:effectLst/>
                  <a:latin typeface="Cambria"/>
                  <a:ea typeface="ＭＳ 明朝"/>
                  <a:cs typeface="Times New Roman"/>
                </a:rPr>
                <a:t>146</a:t>
              </a:r>
              <a:r>
                <a:rPr lang="en-GB" sz="1000" dirty="0">
                  <a:effectLst/>
                  <a:latin typeface="Cambria"/>
                  <a:ea typeface="ＭＳ 明朝"/>
                  <a:cs typeface="Times New Roman"/>
                </a:rPr>
                <a:t> (16.1%) </a:t>
              </a:r>
              <a:r>
                <a:rPr lang="en-GB" sz="1000" b="1" dirty="0">
                  <a:effectLst/>
                  <a:latin typeface="Cambria"/>
                  <a:ea typeface="ＭＳ 明朝"/>
                  <a:cs typeface="Times New Roman"/>
                </a:rPr>
                <a:t>excluded</a:t>
              </a:r>
              <a:endParaRPr sz="1200" dirty="0">
                <a:effectLst/>
                <a:latin typeface="Cambria"/>
                <a:ea typeface="ＭＳ 明朝"/>
                <a:cs typeface="Times New Roman"/>
              </a:endParaRPr>
            </a:p>
            <a:p>
              <a:pPr marL="342900" lvl="0" indent="-342900">
                <a:spcAft>
                  <a:spcPts val="0"/>
                </a:spcAft>
                <a:buFont typeface="Symbol"/>
                <a:buChar char=""/>
              </a:pPr>
              <a:r>
                <a:rPr lang="en-GB" sz="1000" dirty="0">
                  <a:effectLst/>
                  <a:latin typeface="Cambria"/>
                  <a:ea typeface="ＭＳ 明朝"/>
                  <a:cs typeface="Times New Roman"/>
                </a:rPr>
                <a:t>43 in other trial</a:t>
              </a:r>
              <a:endParaRPr sz="1200" dirty="0">
                <a:effectLst/>
                <a:latin typeface="Cambria"/>
                <a:ea typeface="ＭＳ 明朝"/>
                <a:cs typeface="Times New Roman"/>
              </a:endParaRPr>
            </a:p>
            <a:p>
              <a:pPr marL="342900" lvl="0" indent="-342900">
                <a:spcAft>
                  <a:spcPts val="0"/>
                </a:spcAft>
                <a:buFont typeface="Symbol"/>
                <a:buChar char=""/>
              </a:pPr>
              <a:r>
                <a:rPr lang="en-GB" sz="1000" dirty="0">
                  <a:effectLst/>
                  <a:latin typeface="Cambria"/>
                  <a:ea typeface="ＭＳ 明朝"/>
                  <a:cs typeface="Times New Roman"/>
                </a:rPr>
                <a:t>37 dementia</a:t>
              </a:r>
              <a:endParaRPr sz="1200" dirty="0">
                <a:effectLst/>
                <a:latin typeface="Cambria"/>
                <a:ea typeface="ＭＳ 明朝"/>
                <a:cs typeface="Times New Roman"/>
              </a:endParaRPr>
            </a:p>
            <a:p>
              <a:pPr marL="342900" lvl="0" indent="-342900">
                <a:spcAft>
                  <a:spcPts val="0"/>
                </a:spcAft>
                <a:buFont typeface="Symbol"/>
                <a:buChar char=""/>
              </a:pPr>
              <a:r>
                <a:rPr lang="en-GB" sz="1000" dirty="0">
                  <a:effectLst/>
                  <a:latin typeface="Cambria"/>
                  <a:ea typeface="ＭＳ 明朝"/>
                  <a:cs typeface="Times New Roman"/>
                </a:rPr>
                <a:t>35 other advanced disease</a:t>
              </a:r>
              <a:endParaRPr sz="1200" dirty="0">
                <a:effectLst/>
                <a:latin typeface="Cambria"/>
                <a:ea typeface="ＭＳ 明朝"/>
                <a:cs typeface="Times New Roman"/>
              </a:endParaRPr>
            </a:p>
            <a:p>
              <a:pPr marL="342900" lvl="0" indent="-342900">
                <a:spcAft>
                  <a:spcPts val="0"/>
                </a:spcAft>
                <a:buFont typeface="Symbol"/>
                <a:buChar char=""/>
              </a:pPr>
              <a:r>
                <a:rPr lang="en-GB" sz="1000" dirty="0">
                  <a:effectLst/>
                  <a:latin typeface="Cambria"/>
                  <a:ea typeface="ＭＳ 明朝"/>
                  <a:cs typeface="Times New Roman"/>
                </a:rPr>
                <a:t>14 deafness</a:t>
              </a:r>
              <a:endParaRPr sz="1200" dirty="0">
                <a:effectLst/>
                <a:latin typeface="Cambria"/>
                <a:ea typeface="ＭＳ 明朝"/>
                <a:cs typeface="Times New Roman"/>
              </a:endParaRPr>
            </a:p>
            <a:p>
              <a:pPr marL="342900" lvl="0" indent="-342900">
                <a:spcAft>
                  <a:spcPts val="0"/>
                </a:spcAft>
                <a:buFont typeface="Symbol"/>
                <a:buChar char=""/>
              </a:pPr>
              <a:r>
                <a:rPr lang="en-GB" sz="1000" dirty="0">
                  <a:effectLst/>
                  <a:latin typeface="Cambria"/>
                  <a:ea typeface="ＭＳ 明朝"/>
                  <a:cs typeface="Times New Roman"/>
                </a:rPr>
                <a:t>7 advanced heart disease</a:t>
              </a:r>
              <a:endParaRPr sz="1200" dirty="0">
                <a:effectLst/>
                <a:latin typeface="Cambria"/>
                <a:ea typeface="ＭＳ 明朝"/>
                <a:cs typeface="Times New Roman"/>
              </a:endParaRPr>
            </a:p>
            <a:p>
              <a:pPr marL="342900" lvl="0" indent="-342900">
                <a:spcAft>
                  <a:spcPts val="0"/>
                </a:spcAft>
                <a:buFont typeface="Symbol"/>
                <a:buChar char=""/>
              </a:pPr>
              <a:r>
                <a:rPr lang="en-GB" sz="1000" dirty="0">
                  <a:effectLst/>
                  <a:latin typeface="Cambria"/>
                  <a:ea typeface="ＭＳ 明朝"/>
                  <a:cs typeface="Times New Roman"/>
                </a:rPr>
                <a:t>6 advanced stroke disease</a:t>
              </a:r>
              <a:endParaRPr sz="1200" dirty="0">
                <a:effectLst/>
                <a:latin typeface="Cambria"/>
                <a:ea typeface="ＭＳ 明朝"/>
                <a:cs typeface="Times New Roman"/>
              </a:endParaRPr>
            </a:p>
            <a:p>
              <a:pPr marL="342900" lvl="0" indent="-342900">
                <a:spcAft>
                  <a:spcPts val="0"/>
                </a:spcAft>
                <a:buFont typeface="Symbol"/>
                <a:buChar char=""/>
              </a:pPr>
              <a:r>
                <a:rPr lang="en-US" sz="1000" dirty="0">
                  <a:effectLst/>
                  <a:latin typeface="Cambria"/>
                  <a:ea typeface="ＭＳ 明朝"/>
                  <a:cs typeface="Times New Roman"/>
                </a:rPr>
                <a:t>1 aphasia</a:t>
              </a:r>
              <a:endParaRPr sz="1200" dirty="0">
                <a:effectLst/>
                <a:latin typeface="Cambria"/>
                <a:ea typeface="ＭＳ 明朝"/>
                <a:cs typeface="Times New Roman"/>
              </a:endParaRPr>
            </a:p>
            <a:p>
              <a:pPr marL="342900" lvl="0" indent="-342900">
                <a:spcAft>
                  <a:spcPts val="0"/>
                </a:spcAft>
                <a:buFont typeface="Symbol"/>
                <a:buChar char=""/>
              </a:pPr>
              <a:r>
                <a:rPr lang="en-US" sz="1000" dirty="0">
                  <a:effectLst/>
                  <a:latin typeface="Cambria"/>
                  <a:ea typeface="ＭＳ 明朝"/>
                  <a:cs typeface="Times New Roman"/>
                </a:rPr>
                <a:t>3 other reason</a:t>
              </a:r>
              <a:endParaRPr sz="1200" dirty="0">
                <a:effectLst/>
                <a:latin typeface="Cambria"/>
                <a:ea typeface="ＭＳ 明朝"/>
                <a:cs typeface="Times New Roman"/>
              </a:endParaRPr>
            </a:p>
          </p:txBody>
        </p:sp>
        <p:cxnSp>
          <p:nvCxnSpPr>
            <p:cNvPr id="27" name="Rak pil 10"/>
            <p:cNvCxnSpPr>
              <a:cxnSpLocks noChangeShapeType="1"/>
            </p:cNvCxnSpPr>
            <p:nvPr/>
          </p:nvCxnSpPr>
          <p:spPr bwMode="auto">
            <a:xfrm>
              <a:off x="26289" y="5715"/>
              <a:ext cx="0" cy="9144"/>
            </a:xfrm>
            <a:prstGeom prst="straightConnector1">
              <a:avLst/>
            </a:prstGeom>
            <a:noFill/>
            <a:ln w="25400">
              <a:solidFill>
                <a:schemeClr val="accent1">
                  <a:lumMod val="100000"/>
                  <a:lumOff val="0"/>
                </a:schemeClr>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8" name="Rak pil 11"/>
            <p:cNvCxnSpPr>
              <a:cxnSpLocks noChangeShapeType="1"/>
            </p:cNvCxnSpPr>
            <p:nvPr/>
          </p:nvCxnSpPr>
          <p:spPr bwMode="auto">
            <a:xfrm>
              <a:off x="26289" y="10287"/>
              <a:ext cx="6858" cy="0"/>
            </a:xfrm>
            <a:prstGeom prst="straightConnector1">
              <a:avLst/>
            </a:prstGeom>
            <a:noFill/>
            <a:ln w="25400">
              <a:solidFill>
                <a:schemeClr val="accent1">
                  <a:lumMod val="100000"/>
                  <a:lumOff val="0"/>
                </a:schemeClr>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9" name="Rak pil 12"/>
            <p:cNvCxnSpPr>
              <a:cxnSpLocks noChangeShapeType="1"/>
            </p:cNvCxnSpPr>
            <p:nvPr/>
          </p:nvCxnSpPr>
          <p:spPr bwMode="auto">
            <a:xfrm flipH="1">
              <a:off x="13716" y="22860"/>
              <a:ext cx="8001" cy="3429"/>
            </a:xfrm>
            <a:prstGeom prst="straightConnector1">
              <a:avLst/>
            </a:prstGeom>
            <a:noFill/>
            <a:ln w="25400">
              <a:solidFill>
                <a:schemeClr val="accent1">
                  <a:lumMod val="100000"/>
                  <a:lumOff val="0"/>
                </a:schemeClr>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0" name="Rak pil 13"/>
            <p:cNvCxnSpPr>
              <a:cxnSpLocks noChangeShapeType="1"/>
            </p:cNvCxnSpPr>
            <p:nvPr/>
          </p:nvCxnSpPr>
          <p:spPr bwMode="auto">
            <a:xfrm>
              <a:off x="26289" y="22860"/>
              <a:ext cx="0" cy="3429"/>
            </a:xfrm>
            <a:prstGeom prst="straightConnector1">
              <a:avLst/>
            </a:prstGeom>
            <a:noFill/>
            <a:ln w="25400">
              <a:solidFill>
                <a:schemeClr val="accent1">
                  <a:lumMod val="100000"/>
                  <a:lumOff val="0"/>
                </a:schemeClr>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1" name="Rak pil 14"/>
            <p:cNvCxnSpPr>
              <a:cxnSpLocks noChangeShapeType="1"/>
            </p:cNvCxnSpPr>
            <p:nvPr/>
          </p:nvCxnSpPr>
          <p:spPr bwMode="auto">
            <a:xfrm>
              <a:off x="30861" y="22860"/>
              <a:ext cx="9144" cy="3429"/>
            </a:xfrm>
            <a:prstGeom prst="straightConnector1">
              <a:avLst/>
            </a:prstGeom>
            <a:noFill/>
            <a:ln w="25400">
              <a:solidFill>
                <a:schemeClr val="accent1">
                  <a:lumMod val="100000"/>
                  <a:lumOff val="0"/>
                </a:schemeClr>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2" name="Textruta 15"/>
            <p:cNvSpPr txBox="1">
              <a:spLocks noChangeArrowheads="1"/>
            </p:cNvSpPr>
            <p:nvPr/>
          </p:nvSpPr>
          <p:spPr bwMode="auto">
            <a:xfrm>
              <a:off x="-293" y="54026"/>
              <a:ext cx="51435" cy="5186"/>
            </a:xfrm>
            <a:prstGeom prst="rect">
              <a:avLst/>
            </a:prstGeom>
            <a:solidFill>
              <a:schemeClr val="lt1">
                <a:lumMod val="100000"/>
                <a:lumOff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1000"/>
                </a:spcAft>
              </a:pPr>
              <a:r>
                <a:rPr sz="1200" b="1">
                  <a:effectLst/>
                  <a:latin typeface="Cambria"/>
                  <a:ea typeface="ＭＳ 明朝"/>
                  <a:cs typeface="Times New Roman"/>
                </a:rPr>
                <a:t>Figure 1. </a:t>
              </a:r>
              <a:r>
                <a:rPr lang="en-GB" sz="1200">
                  <a:effectLst/>
                  <a:latin typeface="Cambria"/>
                  <a:ea typeface="ＭＳ 明朝"/>
                  <a:cs typeface="Times New Roman"/>
                </a:rPr>
                <a:t>Study flow chart.</a:t>
              </a:r>
              <a:endParaRPr sz="1200">
                <a:effectLst/>
                <a:latin typeface="Cambria"/>
                <a:ea typeface="ＭＳ 明朝"/>
                <a:cs typeface="Times New Roman"/>
              </a:endParaRPr>
            </a:p>
          </p:txBody>
        </p:sp>
      </p:grpSp>
      <p:sp>
        <p:nvSpPr>
          <p:cNvPr id="34" name="textruta 16"/>
          <p:cNvSpPr txBox="1"/>
          <p:nvPr/>
        </p:nvSpPr>
        <p:spPr>
          <a:xfrm>
            <a:off x="464241" y="2480059"/>
            <a:ext cx="4983907" cy="861774"/>
          </a:xfrm>
          <a:prstGeom prst="rect">
            <a:avLst/>
          </a:prstGeom>
          <a:noFill/>
        </p:spPr>
        <p:txBody>
          <a:bodyPr wrap="square" rtlCol="0">
            <a:spAutoFit/>
          </a:bodyPr>
          <a:lstStyle/>
          <a:p>
            <a:r>
              <a:rPr lang="sv-SE" dirty="0">
                <a:solidFill>
                  <a:schemeClr val="accent1"/>
                </a:solidFill>
                <a:latin typeface="+mj-lt"/>
                <a:ea typeface="+mj-ea"/>
                <a:cs typeface="+mj-cs"/>
              </a:rPr>
              <a:t>NAILED ACS studien </a:t>
            </a:r>
          </a:p>
          <a:p>
            <a:r>
              <a:rPr lang="sv-SE" sz="1600" dirty="0">
                <a:solidFill>
                  <a:schemeClr val="accent1"/>
                </a:solidFill>
                <a:latin typeface="+mj-lt"/>
                <a:ea typeface="+mj-ea"/>
                <a:cs typeface="+mj-cs"/>
              </a:rPr>
              <a:t>(Nurse based Age independent Intervention to Limit Evolution of Disease)</a:t>
            </a:r>
          </a:p>
        </p:txBody>
      </p:sp>
      <p:sp>
        <p:nvSpPr>
          <p:cNvPr id="33"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5"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6"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7"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52"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53"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54"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Internationellt</a:t>
            </a:r>
          </a:p>
        </p:txBody>
      </p:sp>
      <p:sp>
        <p:nvSpPr>
          <p:cNvPr id="55"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56"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57"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NAILED</a:t>
            </a:r>
          </a:p>
        </p:txBody>
      </p:sp>
      <p:grpSp>
        <p:nvGrpSpPr>
          <p:cNvPr id="39" name="Group 38"/>
          <p:cNvGrpSpPr/>
          <p:nvPr/>
        </p:nvGrpSpPr>
        <p:grpSpPr>
          <a:xfrm>
            <a:off x="4151110" y="34542"/>
            <a:ext cx="1050221" cy="332844"/>
            <a:chOff x="4593871" y="1468705"/>
            <a:chExt cx="1050221" cy="332844"/>
          </a:xfrm>
        </p:grpSpPr>
        <p:pic>
          <p:nvPicPr>
            <p:cNvPr id="40" name="Picture 39"/>
            <p:cNvPicPr>
              <a:picLocks noChangeAspect="1"/>
            </p:cNvPicPr>
            <p:nvPr/>
          </p:nvPicPr>
          <p:blipFill>
            <a:blip r:embed="rId12"/>
            <a:stretch>
              <a:fillRect/>
            </a:stretch>
          </p:blipFill>
          <p:spPr>
            <a:xfrm>
              <a:off x="4659864" y="1479052"/>
              <a:ext cx="879733" cy="266700"/>
            </a:xfrm>
            <a:prstGeom prst="rect">
              <a:avLst/>
            </a:prstGeom>
          </p:spPr>
        </p:pic>
        <p:sp>
          <p:nvSpPr>
            <p:cNvPr id="41"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42" name="Title 1"/>
          <p:cNvSpPr>
            <a:spLocks noGrp="1"/>
          </p:cNvSpPr>
          <p:nvPr>
            <p:ph type="title"/>
          </p:nvPr>
        </p:nvSpPr>
        <p:spPr>
          <a:xfrm>
            <a:off x="297641" y="971796"/>
            <a:ext cx="8229600" cy="449500"/>
          </a:xfrm>
        </p:spPr>
        <p:txBody>
          <a:bodyPr/>
          <a:lstStyle/>
          <a:p>
            <a:r>
              <a:rPr lang="sv-SE" dirty="0"/>
              <a:t>NAILED - metod</a:t>
            </a:r>
          </a:p>
        </p:txBody>
      </p:sp>
      <p:sp>
        <p:nvSpPr>
          <p:cNvPr id="2" name="Rectangle 1"/>
          <p:cNvSpPr/>
          <p:nvPr/>
        </p:nvSpPr>
        <p:spPr>
          <a:xfrm>
            <a:off x="293771" y="1335286"/>
            <a:ext cx="6872342" cy="400110"/>
          </a:xfrm>
          <a:prstGeom prst="rect">
            <a:avLst/>
          </a:prstGeom>
        </p:spPr>
        <p:txBody>
          <a:bodyPr wrap="square">
            <a:spAutoFit/>
          </a:bodyPr>
          <a:lstStyle/>
          <a:p>
            <a:r>
              <a:rPr lang="sv-SE" sz="2000" dirty="0">
                <a:solidFill>
                  <a:schemeClr val="accent1"/>
                </a:solidFill>
              </a:rPr>
              <a:t>Inklusion majoritet av AKS patienter och därmed högre risk</a:t>
            </a:r>
          </a:p>
        </p:txBody>
      </p:sp>
      <p:sp>
        <p:nvSpPr>
          <p:cNvPr id="43" name="TextBox 42"/>
          <p:cNvSpPr txBox="1"/>
          <p:nvPr/>
        </p:nvSpPr>
        <p:spPr>
          <a:xfrm>
            <a:off x="346708" y="6448473"/>
            <a:ext cx="9502143" cy="400110"/>
          </a:xfrm>
          <a:prstGeom prst="rect">
            <a:avLst/>
          </a:prstGeom>
          <a:noFill/>
        </p:spPr>
        <p:txBody>
          <a:bodyPr wrap="square" rtlCol="0">
            <a:spAutoFit/>
          </a:bodyPr>
          <a:lstStyle/>
          <a:p>
            <a:r>
              <a:rPr lang="da-DK" sz="1000" dirty="0">
                <a:solidFill>
                  <a:schemeClr val="tx1">
                    <a:lumMod val="65000"/>
                    <a:lumOff val="35000"/>
                  </a:schemeClr>
                </a:solidFill>
              </a:rPr>
              <a:t>Huber D , Henriksson R, Jakobsson S, Stenfors N, Mooe T. Telemedical secondary preventive intervention after acute coronary syndrome: Implementation and one-­year survival. BMC Trials 2016;17:85. DOI 10.1186/s13063-­016-­1203-­x</a:t>
            </a:r>
          </a:p>
        </p:txBody>
      </p:sp>
      <p:grpSp>
        <p:nvGrpSpPr>
          <p:cNvPr id="38" name="Group 37"/>
          <p:cNvGrpSpPr/>
          <p:nvPr/>
        </p:nvGrpSpPr>
        <p:grpSpPr>
          <a:xfrm>
            <a:off x="11881377" y="1948037"/>
            <a:ext cx="276225" cy="1257300"/>
            <a:chOff x="11881377" y="1948037"/>
            <a:chExt cx="276225" cy="1257300"/>
          </a:xfrm>
        </p:grpSpPr>
        <p:pic>
          <p:nvPicPr>
            <p:cNvPr id="44" name="Picture 43"/>
            <p:cNvPicPr>
              <a:picLocks noChangeAspect="1"/>
            </p:cNvPicPr>
            <p:nvPr/>
          </p:nvPicPr>
          <p:blipFill>
            <a:blip r:embed="rId14"/>
            <a:stretch>
              <a:fillRect/>
            </a:stretch>
          </p:blipFill>
          <p:spPr>
            <a:xfrm>
              <a:off x="11881377" y="1948037"/>
              <a:ext cx="276225" cy="1257300"/>
            </a:xfrm>
            <a:prstGeom prst="rect">
              <a:avLst/>
            </a:prstGeom>
          </p:spPr>
        </p:pic>
        <p:sp>
          <p:nvSpPr>
            <p:cNvPr id="45" name="Rectangle 4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32717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34" name="Rubrik 1"/>
          <p:cNvSpPr txBox="1">
            <a:spLocks/>
          </p:cNvSpPr>
          <p:nvPr/>
        </p:nvSpPr>
        <p:spPr bwMode="auto">
          <a:xfrm>
            <a:off x="431315" y="1321508"/>
            <a:ext cx="104541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sz="2000" dirty="0"/>
              <a:t>Inklusion majoritet av Stroke/TIA patienter och därmed högre risk</a:t>
            </a:r>
          </a:p>
        </p:txBody>
      </p:sp>
      <p:pic>
        <p:nvPicPr>
          <p:cNvPr id="35" name="Bildobjekt 3"/>
          <p:cNvPicPr>
            <a:picLocks noChangeAspect="1"/>
          </p:cNvPicPr>
          <p:nvPr/>
        </p:nvPicPr>
        <p:blipFill>
          <a:blip r:embed="rId4"/>
          <a:stretch>
            <a:fillRect/>
          </a:stretch>
        </p:blipFill>
        <p:spPr>
          <a:xfrm>
            <a:off x="4193732" y="2195264"/>
            <a:ext cx="7085494" cy="3690959"/>
          </a:xfrm>
          <a:prstGeom prst="rect">
            <a:avLst/>
          </a:prstGeom>
          <a:effectLst>
            <a:outerShdw blurRad="63500" sx="102000" sy="102000" algn="ctr" rotWithShape="0">
              <a:prstClr val="black">
                <a:alpha val="40000"/>
              </a:prstClr>
            </a:outerShdw>
          </a:effectLst>
        </p:spPr>
      </p:pic>
      <p:sp>
        <p:nvSpPr>
          <p:cNvPr id="36" name="Rektangel 4"/>
          <p:cNvSpPr/>
          <p:nvPr/>
        </p:nvSpPr>
        <p:spPr>
          <a:xfrm>
            <a:off x="464241" y="2480059"/>
            <a:ext cx="3009209" cy="1107996"/>
          </a:xfrm>
          <a:prstGeom prst="rect">
            <a:avLst/>
          </a:prstGeom>
        </p:spPr>
        <p:txBody>
          <a:bodyPr wrap="square">
            <a:spAutoFit/>
          </a:bodyPr>
          <a:lstStyle/>
          <a:p>
            <a:r>
              <a:rPr lang="sv-SE" dirty="0">
                <a:solidFill>
                  <a:schemeClr val="accent1"/>
                </a:solidFill>
                <a:latin typeface="+mj-lt"/>
                <a:ea typeface="+mj-ea"/>
                <a:cs typeface="+mj-cs"/>
              </a:rPr>
              <a:t>NAILED Stroke/TIA studien  </a:t>
            </a:r>
            <a:r>
              <a:rPr lang="sv-SE" sz="1600" dirty="0">
                <a:solidFill>
                  <a:schemeClr val="accent1"/>
                </a:solidFill>
                <a:latin typeface="+mj-lt"/>
                <a:ea typeface="+mj-ea"/>
                <a:cs typeface="+mj-cs"/>
              </a:rPr>
              <a:t>(Nurse based Age independent Intervention to Limit Evolution of Disease)</a:t>
            </a:r>
          </a:p>
        </p:txBody>
      </p:sp>
      <p:sp>
        <p:nvSpPr>
          <p:cNvPr id="20"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2"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3"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Text Box 24">
            <a:hlinkClick r:id="rId8"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2" name="Text Box 48">
            <a:hlinkClick r:id="rId9"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3" name="Text Box 48">
            <a:hlinkClick r:id="rId9"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Internationellt</a:t>
            </a:r>
          </a:p>
        </p:txBody>
      </p:sp>
      <p:sp>
        <p:nvSpPr>
          <p:cNvPr id="44" name="Text Box 48">
            <a:hlinkClick r:id="rId10"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45" name="Text Box 48">
            <a:hlinkClick r:id="rId11"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6" name="Text Box 48">
            <a:hlinkClick r:id="rId12"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NAILED</a:t>
            </a:r>
          </a:p>
        </p:txBody>
      </p:sp>
      <p:grpSp>
        <p:nvGrpSpPr>
          <p:cNvPr id="18" name="Group 17"/>
          <p:cNvGrpSpPr/>
          <p:nvPr/>
        </p:nvGrpSpPr>
        <p:grpSpPr>
          <a:xfrm>
            <a:off x="4151110" y="34542"/>
            <a:ext cx="1050221" cy="332844"/>
            <a:chOff x="4593871" y="1468705"/>
            <a:chExt cx="1050221" cy="332844"/>
          </a:xfrm>
        </p:grpSpPr>
        <p:pic>
          <p:nvPicPr>
            <p:cNvPr id="19" name="Picture 18"/>
            <p:cNvPicPr>
              <a:picLocks noChangeAspect="1"/>
            </p:cNvPicPr>
            <p:nvPr/>
          </p:nvPicPr>
          <p:blipFill>
            <a:blip r:embed="rId13"/>
            <a:stretch>
              <a:fillRect/>
            </a:stretch>
          </p:blipFill>
          <p:spPr>
            <a:xfrm>
              <a:off x="4659864" y="1479052"/>
              <a:ext cx="879733" cy="266700"/>
            </a:xfrm>
            <a:prstGeom prst="rect">
              <a:avLst/>
            </a:prstGeom>
          </p:spPr>
        </p:pic>
        <p:sp>
          <p:nvSpPr>
            <p:cNvPr id="25" name="Rectangle 42">
              <a:hlinkClick r:id="rId14"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6" name="Title 1"/>
          <p:cNvSpPr>
            <a:spLocks noGrp="1"/>
          </p:cNvSpPr>
          <p:nvPr>
            <p:ph type="title"/>
          </p:nvPr>
        </p:nvSpPr>
        <p:spPr>
          <a:xfrm>
            <a:off x="297641" y="971796"/>
            <a:ext cx="8229600" cy="449500"/>
          </a:xfrm>
        </p:spPr>
        <p:txBody>
          <a:bodyPr/>
          <a:lstStyle/>
          <a:p>
            <a:r>
              <a:rPr lang="sv-SE" dirty="0"/>
              <a:t>NAILED - metod</a:t>
            </a:r>
          </a:p>
        </p:txBody>
      </p:sp>
      <p:sp>
        <p:nvSpPr>
          <p:cNvPr id="27" name="TextBox 26"/>
          <p:cNvSpPr txBox="1"/>
          <p:nvPr/>
        </p:nvSpPr>
        <p:spPr>
          <a:xfrm>
            <a:off x="346708" y="6448473"/>
            <a:ext cx="9502143" cy="400110"/>
          </a:xfrm>
          <a:prstGeom prst="rect">
            <a:avLst/>
          </a:prstGeom>
          <a:noFill/>
        </p:spPr>
        <p:txBody>
          <a:bodyPr wrap="square" rtlCol="0">
            <a:spAutoFit/>
          </a:bodyPr>
          <a:lstStyle/>
          <a:p>
            <a:r>
              <a:rPr lang="da-DK" sz="1000" dirty="0">
                <a:solidFill>
                  <a:schemeClr val="tx1">
                    <a:lumMod val="65000"/>
                    <a:lumOff val="35000"/>
                  </a:schemeClr>
                </a:solidFill>
              </a:rPr>
              <a:t>Irewall AL, Bergström L, Ögren J, Laurell K, Söderström L, Mooe T. Implementation of telephone-based secondary preventive intervention after stroke and transient ischemic attack – participation rate, reasons for nonparticipation and one-year mortality. Cerebrovasc Dis Extra 2014;4:28-39. </a:t>
            </a:r>
          </a:p>
        </p:txBody>
      </p:sp>
      <p:grpSp>
        <p:nvGrpSpPr>
          <p:cNvPr id="24" name="Group 23"/>
          <p:cNvGrpSpPr/>
          <p:nvPr/>
        </p:nvGrpSpPr>
        <p:grpSpPr>
          <a:xfrm>
            <a:off x="11881377" y="1948037"/>
            <a:ext cx="276225" cy="1257300"/>
            <a:chOff x="11881377" y="1948037"/>
            <a:chExt cx="276225" cy="1257300"/>
          </a:xfrm>
        </p:grpSpPr>
        <p:pic>
          <p:nvPicPr>
            <p:cNvPr id="28" name="Picture 27"/>
            <p:cNvPicPr>
              <a:picLocks noChangeAspect="1"/>
            </p:cNvPicPr>
            <p:nvPr/>
          </p:nvPicPr>
          <p:blipFill>
            <a:blip r:embed="rId15"/>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000155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34" name="Rubrik 1"/>
          <p:cNvSpPr txBox="1">
            <a:spLocks/>
          </p:cNvSpPr>
          <p:nvPr/>
        </p:nvSpPr>
        <p:spPr bwMode="auto">
          <a:xfrm>
            <a:off x="331606" y="975709"/>
            <a:ext cx="1001755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Andel som följdes upp i NAILED Stroke/TIA vid ett år</a:t>
            </a:r>
            <a:endParaRPr lang="sv-SE" sz="1800" dirty="0"/>
          </a:p>
        </p:txBody>
      </p:sp>
      <p:sp>
        <p:nvSpPr>
          <p:cNvPr id="36" name="Rektangel 4"/>
          <p:cNvSpPr/>
          <p:nvPr/>
        </p:nvSpPr>
        <p:spPr>
          <a:xfrm>
            <a:off x="8191713" y="2621597"/>
            <a:ext cx="3595264" cy="1107996"/>
          </a:xfrm>
          <a:prstGeom prst="rect">
            <a:avLst/>
          </a:prstGeom>
        </p:spPr>
        <p:txBody>
          <a:bodyPr wrap="square">
            <a:spAutoFit/>
          </a:bodyPr>
          <a:lstStyle/>
          <a:p>
            <a:r>
              <a:rPr lang="sv-SE" dirty="0">
                <a:solidFill>
                  <a:schemeClr val="accent1"/>
                </a:solidFill>
                <a:latin typeface="+mj-lt"/>
                <a:ea typeface="+mj-ea"/>
                <a:cs typeface="+mj-cs"/>
              </a:rPr>
              <a:t>NAILED Stroke/TIA studien  </a:t>
            </a:r>
            <a:r>
              <a:rPr lang="sv-SE" sz="1600" dirty="0">
                <a:solidFill>
                  <a:schemeClr val="accent1"/>
                </a:solidFill>
                <a:latin typeface="+mj-lt"/>
                <a:ea typeface="+mj-ea"/>
                <a:cs typeface="+mj-cs"/>
              </a:rPr>
              <a:t>(Nurse based Age independent Intervention to Limit Evolution of Disease)</a:t>
            </a:r>
          </a:p>
        </p:txBody>
      </p:sp>
      <p:sp>
        <p:nvSpPr>
          <p:cNvPr id="19" name="Platshållare för innehåll 2"/>
          <p:cNvSpPr>
            <a:spLocks noGrp="1"/>
          </p:cNvSpPr>
          <p:nvPr>
            <p:ph idx="1"/>
          </p:nvPr>
        </p:nvSpPr>
        <p:spPr>
          <a:xfrm>
            <a:off x="474898" y="1795215"/>
            <a:ext cx="7068902" cy="3982977"/>
          </a:xfrm>
        </p:spPr>
        <p:txBody>
          <a:bodyPr/>
          <a:lstStyle/>
          <a:p>
            <a:r>
              <a:rPr lang="sv-SE" sz="1600" dirty="0"/>
              <a:t>Uppföljning avseende lipider och blodtryck</a:t>
            </a:r>
          </a:p>
          <a:p>
            <a:r>
              <a:rPr lang="sv-SE" sz="1600" dirty="0"/>
              <a:t>Intervention n=266; kontroll n=271</a:t>
            </a:r>
          </a:p>
          <a:p>
            <a:r>
              <a:rPr lang="sv-SE" sz="1600" dirty="0"/>
              <a:t>Död eller bortfall: 24 vs 25</a:t>
            </a:r>
          </a:p>
          <a:p>
            <a:r>
              <a:rPr lang="sv-SE" sz="1600" dirty="0"/>
              <a:t>Uppföljning vid ett år (lipider+blodtryck) av överlevande/ej bortfall: 241/242 (1 pat utan lab data) vs 243/246 (3 patienter orkade inte fullfölja uppföljningen)</a:t>
            </a:r>
          </a:p>
          <a:p>
            <a:pPr marL="0" indent="0">
              <a:buNone/>
            </a:pPr>
            <a:endParaRPr lang="sv-SE" sz="1800" dirty="0"/>
          </a:p>
          <a:p>
            <a:pPr marL="0" indent="0">
              <a:spcBef>
                <a:spcPts val="600"/>
              </a:spcBef>
              <a:buNone/>
            </a:pPr>
            <a:r>
              <a:rPr lang="sv-SE" sz="1600" dirty="0"/>
              <a:t>Resultat för patienter som låg över målvärde för blodtryck respektive LDL vid studiestart:</a:t>
            </a:r>
          </a:p>
          <a:p>
            <a:pPr marL="0" indent="0">
              <a:spcBef>
                <a:spcPts val="600"/>
              </a:spcBef>
              <a:buNone/>
            </a:pPr>
            <a:endParaRPr lang="sv-SE" sz="400" dirty="0"/>
          </a:p>
          <a:p>
            <a:pPr marL="0">
              <a:lnSpc>
                <a:spcPct val="100000"/>
              </a:lnSpc>
              <a:spcBef>
                <a:spcPts val="0"/>
              </a:spcBef>
            </a:pPr>
            <a:r>
              <a:rPr lang="sv-SE" sz="1600" dirty="0"/>
              <a:t>Systoliskt blodtryck var 8 </a:t>
            </a:r>
            <a:r>
              <a:rPr lang="sv-SE" sz="1600" dirty="0" err="1"/>
              <a:t>mmHg</a:t>
            </a:r>
            <a:r>
              <a:rPr lang="sv-SE" sz="1600" dirty="0"/>
              <a:t> lägre i interventionsgruppen jämfört</a:t>
            </a:r>
          </a:p>
          <a:p>
            <a:pPr marL="0" indent="0">
              <a:lnSpc>
                <a:spcPct val="100000"/>
              </a:lnSpc>
              <a:spcBef>
                <a:spcPts val="0"/>
              </a:spcBef>
              <a:buNone/>
            </a:pPr>
            <a:r>
              <a:rPr lang="sv-SE" sz="1600" dirty="0"/>
              <a:t>    med kontrollgruppen (95% konfidensintervall 4.0-­12.1)</a:t>
            </a:r>
          </a:p>
          <a:p>
            <a:pPr marL="0" indent="0">
              <a:lnSpc>
                <a:spcPct val="100000"/>
              </a:lnSpc>
              <a:spcBef>
                <a:spcPts val="0"/>
              </a:spcBef>
              <a:buNone/>
            </a:pPr>
            <a:endParaRPr lang="sv-SE" sz="400" dirty="0"/>
          </a:p>
          <a:p>
            <a:pPr marL="0" indent="-237600">
              <a:lnSpc>
                <a:spcPct val="100000"/>
              </a:lnSpc>
              <a:spcBef>
                <a:spcPts val="0"/>
              </a:spcBef>
            </a:pPr>
            <a:r>
              <a:rPr lang="sv-SE" sz="1600" dirty="0"/>
              <a:t>LDL var 0.6 mmol lägre i interventionsgruppen jämfört med kontrollgruppen (95% konfidensintervall 0.4-­0.9)</a:t>
            </a:r>
          </a:p>
          <a:p>
            <a:pPr marL="0" indent="0">
              <a:buNone/>
            </a:pPr>
            <a:endParaRPr lang="sv-SE" dirty="0"/>
          </a:p>
        </p:txBody>
      </p:sp>
      <p:sp>
        <p:nvSpPr>
          <p:cNvPr id="27"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8"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9"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40"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41"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42"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Internationellt</a:t>
            </a:r>
          </a:p>
        </p:txBody>
      </p:sp>
      <p:sp>
        <p:nvSpPr>
          <p:cNvPr id="43"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44"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5"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NAILED</a:t>
            </a:r>
          </a:p>
        </p:txBody>
      </p:sp>
      <p:grpSp>
        <p:nvGrpSpPr>
          <p:cNvPr id="18" name="Group 17"/>
          <p:cNvGrpSpPr/>
          <p:nvPr/>
        </p:nvGrpSpPr>
        <p:grpSpPr>
          <a:xfrm>
            <a:off x="4151110" y="34542"/>
            <a:ext cx="1050221" cy="332844"/>
            <a:chOff x="4593871" y="1468705"/>
            <a:chExt cx="1050221" cy="332844"/>
          </a:xfrm>
        </p:grpSpPr>
        <p:pic>
          <p:nvPicPr>
            <p:cNvPr id="20" name="Picture 19"/>
            <p:cNvPicPr>
              <a:picLocks noChangeAspect="1"/>
            </p:cNvPicPr>
            <p:nvPr/>
          </p:nvPicPr>
          <p:blipFill>
            <a:blip r:embed="rId12"/>
            <a:stretch>
              <a:fillRect/>
            </a:stretch>
          </p:blipFill>
          <p:spPr>
            <a:xfrm>
              <a:off x="4659864" y="1479052"/>
              <a:ext cx="879733" cy="266700"/>
            </a:xfrm>
            <a:prstGeom prst="rect">
              <a:avLst/>
            </a:prstGeom>
          </p:spPr>
        </p:pic>
        <p:sp>
          <p:nvSpPr>
            <p:cNvPr id="21"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3" name="TextBox 22"/>
          <p:cNvSpPr txBox="1"/>
          <p:nvPr/>
        </p:nvSpPr>
        <p:spPr>
          <a:xfrm>
            <a:off x="346708" y="6448473"/>
            <a:ext cx="9840280" cy="400110"/>
          </a:xfrm>
          <a:prstGeom prst="rect">
            <a:avLst/>
          </a:prstGeom>
          <a:noFill/>
        </p:spPr>
        <p:txBody>
          <a:bodyPr wrap="square" rtlCol="0">
            <a:spAutoFit/>
          </a:bodyPr>
          <a:lstStyle/>
          <a:p>
            <a:r>
              <a:rPr lang="da-DK" sz="1000" dirty="0">
                <a:solidFill>
                  <a:schemeClr val="tx1">
                    <a:lumMod val="65000"/>
                    <a:lumOff val="35000"/>
                  </a:schemeClr>
                </a:solidFill>
              </a:rPr>
              <a:t>Irewall A-L, Ögren J, Bergström L, Laurell K, Söderström L, Mooe T. Nurse-led, telephone-based, secondary preventive follow-up after stroke or transient ischemic attack improves blood pressure and LDL cholesterol: Results from the first 12 months of the randomized, controlled NAILED stroke risk factor trial. PloS ONE 2015;10:e0139997 </a:t>
            </a:r>
          </a:p>
        </p:txBody>
      </p:sp>
      <p:grpSp>
        <p:nvGrpSpPr>
          <p:cNvPr id="22" name="Group 21"/>
          <p:cNvGrpSpPr/>
          <p:nvPr/>
        </p:nvGrpSpPr>
        <p:grpSpPr>
          <a:xfrm>
            <a:off x="11881377" y="1948037"/>
            <a:ext cx="276225" cy="1257300"/>
            <a:chOff x="11881377" y="1948037"/>
            <a:chExt cx="276225" cy="1257300"/>
          </a:xfrm>
        </p:grpSpPr>
        <p:pic>
          <p:nvPicPr>
            <p:cNvPr id="24" name="Picture 23"/>
            <p:cNvPicPr>
              <a:picLocks noChangeAspect="1"/>
            </p:cNvPicPr>
            <p:nvPr/>
          </p:nvPicPr>
          <p:blipFill>
            <a:blip r:embed="rId14"/>
            <a:stretch>
              <a:fillRect/>
            </a:stretch>
          </p:blipFill>
          <p:spPr>
            <a:xfrm>
              <a:off x="11881377" y="1948037"/>
              <a:ext cx="276225" cy="1257300"/>
            </a:xfrm>
            <a:prstGeom prst="rect">
              <a:avLst/>
            </a:prstGeom>
          </p:spPr>
        </p:pic>
        <p:sp>
          <p:nvSpPr>
            <p:cNvPr id="25" name="Rectangle 2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35984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4"/>
          <p:cNvSpPr/>
          <p:nvPr/>
        </p:nvSpPr>
        <p:spPr>
          <a:xfrm>
            <a:off x="8289878" y="2720546"/>
            <a:ext cx="3377435" cy="1107996"/>
          </a:xfrm>
          <a:prstGeom prst="rect">
            <a:avLst/>
          </a:prstGeom>
        </p:spPr>
        <p:txBody>
          <a:bodyPr wrap="square">
            <a:spAutoFit/>
          </a:bodyPr>
          <a:lstStyle/>
          <a:p>
            <a:r>
              <a:rPr lang="sv-SE" dirty="0">
                <a:solidFill>
                  <a:schemeClr val="accent1"/>
                </a:solidFill>
                <a:latin typeface="+mj-lt"/>
                <a:ea typeface="+mj-ea"/>
                <a:cs typeface="+mj-cs"/>
              </a:rPr>
              <a:t>NAILED ACS studien  </a:t>
            </a:r>
          </a:p>
          <a:p>
            <a:r>
              <a:rPr lang="sv-SE" sz="1600" dirty="0">
                <a:solidFill>
                  <a:schemeClr val="accent1"/>
                </a:solidFill>
                <a:latin typeface="+mj-lt"/>
                <a:ea typeface="+mj-ea"/>
                <a:cs typeface="+mj-cs"/>
              </a:rPr>
              <a:t>(Nurse based Age independent Intervention to Limit Evolution of Disease)</a:t>
            </a:r>
          </a:p>
        </p:txBody>
      </p:sp>
      <p:sp>
        <p:nvSpPr>
          <p:cNvPr id="20" name="Rubrik 1"/>
          <p:cNvSpPr>
            <a:spLocks noGrp="1"/>
          </p:cNvSpPr>
          <p:nvPr>
            <p:ph type="title"/>
          </p:nvPr>
        </p:nvSpPr>
        <p:spPr>
          <a:xfrm>
            <a:off x="331606" y="972466"/>
            <a:ext cx="8229600" cy="1143000"/>
          </a:xfrm>
        </p:spPr>
        <p:txBody>
          <a:bodyPr>
            <a:normAutofit/>
          </a:bodyPr>
          <a:lstStyle/>
          <a:p>
            <a:r>
              <a:rPr lang="sv-SE" dirty="0"/>
              <a:t>Varför nås inte </a:t>
            </a:r>
            <a:r>
              <a:rPr lang="sv-SE" dirty="0" err="1"/>
              <a:t>målvärden</a:t>
            </a:r>
            <a:r>
              <a:rPr lang="sv-SE" dirty="0"/>
              <a:t>?</a:t>
            </a:r>
            <a:br>
              <a:rPr lang="sv-SE" dirty="0"/>
            </a:br>
            <a:r>
              <a:rPr lang="sv-SE" sz="2400" dirty="0"/>
              <a:t>NAILED ACS diabetiker</a:t>
            </a:r>
          </a:p>
        </p:txBody>
      </p:sp>
      <p:graphicFrame>
        <p:nvGraphicFramePr>
          <p:cNvPr id="21" name="Diagram 3"/>
          <p:cNvGraphicFramePr>
            <a:graphicFrameLocks/>
          </p:cNvGraphicFramePr>
          <p:nvPr>
            <p:extLst>
              <p:ext uri="{D42A27DB-BD31-4B8C-83A1-F6EECF244321}">
                <p14:modId xmlns:p14="http://schemas.microsoft.com/office/powerpoint/2010/main" val="1209108731"/>
              </p:ext>
            </p:extLst>
          </p:nvPr>
        </p:nvGraphicFramePr>
        <p:xfrm>
          <a:off x="566281" y="2017644"/>
          <a:ext cx="7301644" cy="3816785"/>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1"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41"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42"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43"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Internationellt</a:t>
            </a:r>
          </a:p>
        </p:txBody>
      </p:sp>
      <p:sp>
        <p:nvSpPr>
          <p:cNvPr id="44"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45"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46"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NAILED</a:t>
            </a:r>
          </a:p>
        </p:txBody>
      </p:sp>
      <p:grpSp>
        <p:nvGrpSpPr>
          <p:cNvPr id="17" name="Group 16"/>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2"/>
            <a:stretch>
              <a:fillRect/>
            </a:stretch>
          </p:blipFill>
          <p:spPr>
            <a:xfrm>
              <a:off x="4659864" y="1479052"/>
              <a:ext cx="879733" cy="266700"/>
            </a:xfrm>
            <a:prstGeom prst="rect">
              <a:avLst/>
            </a:prstGeom>
          </p:spPr>
        </p:pic>
        <p:sp>
          <p:nvSpPr>
            <p:cNvPr id="19"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3" name="TextBox 22"/>
          <p:cNvSpPr txBox="1"/>
          <p:nvPr/>
        </p:nvSpPr>
        <p:spPr>
          <a:xfrm>
            <a:off x="346708" y="6448473"/>
            <a:ext cx="9025892" cy="400110"/>
          </a:xfrm>
          <a:prstGeom prst="rect">
            <a:avLst/>
          </a:prstGeom>
          <a:noFill/>
        </p:spPr>
        <p:txBody>
          <a:bodyPr wrap="square" rtlCol="0">
            <a:spAutoFit/>
          </a:bodyPr>
          <a:lstStyle/>
          <a:p>
            <a:r>
              <a:rPr lang="da-DK" sz="1000" dirty="0">
                <a:solidFill>
                  <a:schemeClr val="tx1">
                    <a:lumMod val="65000"/>
                    <a:lumOff val="35000"/>
                  </a:schemeClr>
                </a:solidFill>
              </a:rPr>
              <a:t>Jakobsson S, Huber D, Björklund F, Mooe T. Implementation of a new guideline in cardiovascular secondary preventive care: subanalysis of a randomized controlled trial. BMC Cardiovascular Disorders 2016;;16:77 DOI 10.1186/s12872-­016-­0252-­0</a:t>
            </a:r>
          </a:p>
        </p:txBody>
      </p:sp>
      <p:grpSp>
        <p:nvGrpSpPr>
          <p:cNvPr id="22" name="Group 21"/>
          <p:cNvGrpSpPr/>
          <p:nvPr/>
        </p:nvGrpSpPr>
        <p:grpSpPr>
          <a:xfrm>
            <a:off x="11881377" y="1948037"/>
            <a:ext cx="276225" cy="1257300"/>
            <a:chOff x="11881377" y="1948037"/>
            <a:chExt cx="276225" cy="1257300"/>
          </a:xfrm>
        </p:grpSpPr>
        <p:pic>
          <p:nvPicPr>
            <p:cNvPr id="24" name="Picture 23"/>
            <p:cNvPicPr>
              <a:picLocks noChangeAspect="1"/>
            </p:cNvPicPr>
            <p:nvPr/>
          </p:nvPicPr>
          <p:blipFill>
            <a:blip r:embed="rId14"/>
            <a:stretch>
              <a:fillRect/>
            </a:stretch>
          </p:blipFill>
          <p:spPr>
            <a:xfrm>
              <a:off x="11881377" y="1948037"/>
              <a:ext cx="276225" cy="1257300"/>
            </a:xfrm>
            <a:prstGeom prst="rect">
              <a:avLst/>
            </a:prstGeom>
          </p:spPr>
        </p:pic>
        <p:sp>
          <p:nvSpPr>
            <p:cNvPr id="25" name="Rectangle 2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08252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Rectangle 15">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0" name="Rubrik 1"/>
          <p:cNvSpPr>
            <a:spLocks noGrp="1"/>
          </p:cNvSpPr>
          <p:nvPr>
            <p:ph type="title"/>
          </p:nvPr>
        </p:nvSpPr>
        <p:spPr>
          <a:xfrm>
            <a:off x="482600" y="973619"/>
            <a:ext cx="8229600" cy="652841"/>
          </a:xfrm>
        </p:spPr>
        <p:txBody>
          <a:bodyPr>
            <a:normAutofit/>
          </a:bodyPr>
          <a:lstStyle/>
          <a:p>
            <a:r>
              <a:rPr lang="sv-SE" dirty="0"/>
              <a:t>Slutsats NAILED - Vad behövs??</a:t>
            </a:r>
            <a:endParaRPr lang="sv-SE" sz="2400" dirty="0"/>
          </a:p>
        </p:txBody>
      </p:sp>
      <p:sp>
        <p:nvSpPr>
          <p:cNvPr id="19" name="Platshållare för innehåll 2"/>
          <p:cNvSpPr>
            <a:spLocks noGrp="1"/>
          </p:cNvSpPr>
          <p:nvPr>
            <p:ph idx="1"/>
          </p:nvPr>
        </p:nvSpPr>
        <p:spPr>
          <a:xfrm>
            <a:off x="627315" y="1888434"/>
            <a:ext cx="8229600" cy="4525963"/>
          </a:xfrm>
        </p:spPr>
        <p:txBody>
          <a:bodyPr/>
          <a:lstStyle/>
          <a:p>
            <a:r>
              <a:rPr lang="sv-SE" dirty="0" err="1"/>
              <a:t>Oselekterad</a:t>
            </a:r>
            <a:r>
              <a:rPr lang="sv-SE" dirty="0"/>
              <a:t> </a:t>
            </a:r>
            <a:r>
              <a:rPr lang="sv-SE" dirty="0" err="1"/>
              <a:t>inklusion</a:t>
            </a:r>
            <a:endParaRPr lang="sv-SE" dirty="0"/>
          </a:p>
          <a:p>
            <a:r>
              <a:rPr lang="sv-SE" dirty="0"/>
              <a:t>Kompletta data</a:t>
            </a:r>
          </a:p>
          <a:p>
            <a:r>
              <a:rPr lang="sv-SE" dirty="0"/>
              <a:t>Hög uthållighet</a:t>
            </a:r>
          </a:p>
          <a:p>
            <a:r>
              <a:rPr lang="sv-SE" dirty="0"/>
              <a:t>Långtidsuppföljning</a:t>
            </a:r>
          </a:p>
          <a:p>
            <a:r>
              <a:rPr lang="sv-SE" dirty="0"/>
              <a:t>Effektiv läkemedelsanvändning </a:t>
            </a:r>
          </a:p>
          <a:p>
            <a:r>
              <a:rPr lang="sv-SE" dirty="0"/>
              <a:t>Effektivare läkemedel (lipidkontroll)</a:t>
            </a:r>
          </a:p>
        </p:txBody>
      </p:sp>
      <p:sp>
        <p:nvSpPr>
          <p:cNvPr id="18"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9"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 name="Text Box 24">
            <a:hlinkClick r:id="rId7" action="ppaction://hlinksldjump"/>
          </p:cNvPr>
          <p:cNvSpPr txBox="1">
            <a:spLocks noChangeArrowheads="1"/>
          </p:cNvSpPr>
          <p:nvPr/>
        </p:nvSpPr>
        <p:spPr bwMode="auto">
          <a:xfrm>
            <a:off x="6369876" y="568325"/>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SEPHIA</a:t>
            </a:r>
          </a:p>
        </p:txBody>
      </p:sp>
      <p:sp>
        <p:nvSpPr>
          <p:cNvPr id="33" name="Text Box 48">
            <a:hlinkClick r:id="rId8" action="ppaction://hlinksldjump"/>
          </p:cNvPr>
          <p:cNvSpPr txBox="1">
            <a:spLocks noChangeArrowheads="1"/>
          </p:cNvSpPr>
          <p:nvPr/>
        </p:nvSpPr>
        <p:spPr bwMode="auto">
          <a:xfrm>
            <a:off x="7010267"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Läkemedel</a:t>
            </a:r>
          </a:p>
        </p:txBody>
      </p:sp>
      <p:sp>
        <p:nvSpPr>
          <p:cNvPr id="34" name="Text Box 48">
            <a:hlinkClick r:id="rId8" action="ppaction://hlinksldjump"/>
          </p:cNvPr>
          <p:cNvSpPr txBox="1">
            <a:spLocks noChangeArrowheads="1"/>
          </p:cNvSpPr>
          <p:nvPr/>
        </p:nvSpPr>
        <p:spPr bwMode="auto">
          <a:xfrm>
            <a:off x="7920784" y="568325"/>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Internationellt</a:t>
            </a:r>
          </a:p>
        </p:txBody>
      </p:sp>
      <p:sp>
        <p:nvSpPr>
          <p:cNvPr id="35" name="Text Box 48">
            <a:hlinkClick r:id="rId9" action="ppaction://hlinksldjump"/>
          </p:cNvPr>
          <p:cNvSpPr txBox="1">
            <a:spLocks noChangeArrowheads="1"/>
          </p:cNvSpPr>
          <p:nvPr/>
        </p:nvSpPr>
        <p:spPr bwMode="auto">
          <a:xfrm>
            <a:off x="8879306" y="588373"/>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Problem</a:t>
            </a:r>
          </a:p>
        </p:txBody>
      </p:sp>
      <p:sp>
        <p:nvSpPr>
          <p:cNvPr id="36" name="Text Box 48">
            <a:hlinkClick r:id="rId10" action="ppaction://hlinksldjump"/>
          </p:cNvPr>
          <p:cNvSpPr txBox="1">
            <a:spLocks noChangeArrowheads="1"/>
          </p:cNvSpPr>
          <p:nvPr/>
        </p:nvSpPr>
        <p:spPr bwMode="auto">
          <a:xfrm>
            <a:off x="9479757" y="576137"/>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PEGASUS</a:t>
            </a:r>
          </a:p>
        </p:txBody>
      </p:sp>
      <p:sp>
        <p:nvSpPr>
          <p:cNvPr id="37" name="Text Box 48">
            <a:hlinkClick r:id="rId11" action="ppaction://hlinksldjump"/>
          </p:cNvPr>
          <p:cNvSpPr txBox="1">
            <a:spLocks noChangeArrowheads="1"/>
          </p:cNvSpPr>
          <p:nvPr/>
        </p:nvSpPr>
        <p:spPr bwMode="auto">
          <a:xfrm>
            <a:off x="10186988" y="584408"/>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NAILED</a:t>
            </a:r>
          </a:p>
        </p:txBody>
      </p:sp>
      <p:grpSp>
        <p:nvGrpSpPr>
          <p:cNvPr id="16" name="Group 15"/>
          <p:cNvGrpSpPr/>
          <p:nvPr/>
        </p:nvGrpSpPr>
        <p:grpSpPr>
          <a:xfrm>
            <a:off x="4151110" y="34542"/>
            <a:ext cx="1050221" cy="332844"/>
            <a:chOff x="4593871" y="1468705"/>
            <a:chExt cx="1050221" cy="332844"/>
          </a:xfrm>
        </p:grpSpPr>
        <p:pic>
          <p:nvPicPr>
            <p:cNvPr id="17" name="Picture 16"/>
            <p:cNvPicPr>
              <a:picLocks noChangeAspect="1"/>
            </p:cNvPicPr>
            <p:nvPr/>
          </p:nvPicPr>
          <p:blipFill>
            <a:blip r:embed="rId12"/>
            <a:stretch>
              <a:fillRect/>
            </a:stretch>
          </p:blipFill>
          <p:spPr>
            <a:xfrm>
              <a:off x="4659864" y="1479052"/>
              <a:ext cx="879733" cy="266700"/>
            </a:xfrm>
            <a:prstGeom prst="rect">
              <a:avLst/>
            </a:prstGeom>
          </p:spPr>
        </p:pic>
        <p:sp>
          <p:nvSpPr>
            <p:cNvPr id="22"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3" name="Group 22"/>
          <p:cNvGrpSpPr/>
          <p:nvPr/>
        </p:nvGrpSpPr>
        <p:grpSpPr>
          <a:xfrm>
            <a:off x="11881377" y="1948037"/>
            <a:ext cx="276225" cy="1257300"/>
            <a:chOff x="11881377" y="1948037"/>
            <a:chExt cx="276225" cy="1257300"/>
          </a:xfrm>
        </p:grpSpPr>
        <p:pic>
          <p:nvPicPr>
            <p:cNvPr id="24" name="Picture 23"/>
            <p:cNvPicPr>
              <a:picLocks noChangeAspect="1"/>
            </p:cNvPicPr>
            <p:nvPr/>
          </p:nvPicPr>
          <p:blipFill>
            <a:blip r:embed="rId14"/>
            <a:stretch>
              <a:fillRect/>
            </a:stretch>
          </p:blipFill>
          <p:spPr>
            <a:xfrm>
              <a:off x="11881377" y="1948037"/>
              <a:ext cx="276225" cy="1257300"/>
            </a:xfrm>
            <a:prstGeom prst="rect">
              <a:avLst/>
            </a:prstGeom>
          </p:spPr>
        </p:pic>
        <p:sp>
          <p:nvSpPr>
            <p:cNvPr id="25" name="Rectangle 2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69930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23" name="Rectangle 18">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pic>
        <p:nvPicPr>
          <p:cNvPr id="2" name="Picture 1"/>
          <p:cNvPicPr>
            <a:picLocks noChangeAspect="1"/>
          </p:cNvPicPr>
          <p:nvPr/>
        </p:nvPicPr>
        <p:blipFill>
          <a:blip r:embed="rId4"/>
          <a:stretch>
            <a:fillRect/>
          </a:stretch>
        </p:blipFill>
        <p:spPr>
          <a:xfrm>
            <a:off x="3144839" y="1659900"/>
            <a:ext cx="5124450" cy="261937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3144839" y="4384967"/>
            <a:ext cx="5124450" cy="1623877"/>
          </a:xfrm>
          <a:prstGeom prst="rect">
            <a:avLst/>
          </a:prstGeom>
          <a:effectLst>
            <a:outerShdw blurRad="63500" sx="102000" sy="102000" algn="ctr" rotWithShape="0">
              <a:prstClr val="black">
                <a:alpha val="40000"/>
              </a:prstClr>
            </a:outerShdw>
          </a:effectLst>
        </p:spPr>
      </p:pic>
      <p:sp>
        <p:nvSpPr>
          <p:cNvPr id="19" name="Rectangle 37">
            <a:hlinkClick r:id="rId6"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7"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8"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9"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4" name="Text Box 25">
            <a:hlinkClick r:id="rId10" action="ppaction://hlinksldjump"/>
          </p:cNvPr>
          <p:cNvSpPr txBox="1">
            <a:spLocks noChangeArrowheads="1"/>
          </p:cNvSpPr>
          <p:nvPr/>
        </p:nvSpPr>
        <p:spPr bwMode="auto">
          <a:xfrm>
            <a:off x="9244521" y="568325"/>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Internationella</a:t>
            </a:r>
          </a:p>
        </p:txBody>
      </p:sp>
      <p:sp>
        <p:nvSpPr>
          <p:cNvPr id="25" name="Text Box 30">
            <a:hlinkClick r:id="" action="ppaction://noaction"/>
          </p:cNvPr>
          <p:cNvSpPr txBox="1">
            <a:spLocks noChangeArrowheads="1"/>
          </p:cNvSpPr>
          <p:nvPr/>
        </p:nvSpPr>
        <p:spPr bwMode="auto">
          <a:xfrm>
            <a:off x="8325102" y="56832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Nationella</a:t>
            </a:r>
          </a:p>
        </p:txBody>
      </p:sp>
      <p:sp>
        <p:nvSpPr>
          <p:cNvPr id="26" name="Text Box 31">
            <a:hlinkClick r:id="rId11" action="ppaction://hlinksldjump"/>
          </p:cNvPr>
          <p:cNvSpPr txBox="1">
            <a:spLocks noChangeArrowheads="1"/>
          </p:cNvSpPr>
          <p:nvPr/>
        </p:nvSpPr>
        <p:spPr bwMode="auto">
          <a:xfrm>
            <a:off x="10141851" y="568325"/>
            <a:ext cx="544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Regionala</a:t>
            </a:r>
          </a:p>
        </p:txBody>
      </p:sp>
      <p:sp>
        <p:nvSpPr>
          <p:cNvPr id="4" name="Title 3"/>
          <p:cNvSpPr>
            <a:spLocks noGrp="1"/>
          </p:cNvSpPr>
          <p:nvPr>
            <p:ph type="title"/>
          </p:nvPr>
        </p:nvSpPr>
        <p:spPr>
          <a:xfrm>
            <a:off x="482600" y="973619"/>
            <a:ext cx="8472557" cy="555625"/>
          </a:xfrm>
        </p:spPr>
        <p:txBody>
          <a:bodyPr/>
          <a:lstStyle/>
          <a:p>
            <a:r>
              <a:rPr lang="sv-SE" dirty="0"/>
              <a:t>Socialstyrelsen om rökstopp och fysisk aktivitet</a:t>
            </a:r>
          </a:p>
        </p:txBody>
      </p:sp>
      <p:grpSp>
        <p:nvGrpSpPr>
          <p:cNvPr id="16" name="Group 15"/>
          <p:cNvGrpSpPr/>
          <p:nvPr/>
        </p:nvGrpSpPr>
        <p:grpSpPr>
          <a:xfrm>
            <a:off x="4151110" y="34542"/>
            <a:ext cx="1050221" cy="332844"/>
            <a:chOff x="4593871" y="1468705"/>
            <a:chExt cx="1050221" cy="332844"/>
          </a:xfrm>
        </p:grpSpPr>
        <p:pic>
          <p:nvPicPr>
            <p:cNvPr id="17" name="Picture 16"/>
            <p:cNvPicPr>
              <a:picLocks noChangeAspect="1"/>
            </p:cNvPicPr>
            <p:nvPr/>
          </p:nvPicPr>
          <p:blipFill>
            <a:blip r:embed="rId12"/>
            <a:stretch>
              <a:fillRect/>
            </a:stretch>
          </p:blipFill>
          <p:spPr>
            <a:xfrm>
              <a:off x="4659864" y="1479052"/>
              <a:ext cx="879733" cy="266700"/>
            </a:xfrm>
            <a:prstGeom prst="rect">
              <a:avLst/>
            </a:prstGeom>
          </p:spPr>
        </p:pic>
        <p:sp>
          <p:nvSpPr>
            <p:cNvPr id="18"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8" name="TextBox 27"/>
          <p:cNvSpPr txBox="1"/>
          <p:nvPr/>
        </p:nvSpPr>
        <p:spPr>
          <a:xfrm>
            <a:off x="346708" y="6448473"/>
            <a:ext cx="9502143" cy="400110"/>
          </a:xfrm>
          <a:prstGeom prst="rect">
            <a:avLst/>
          </a:prstGeom>
          <a:noFill/>
        </p:spPr>
        <p:txBody>
          <a:bodyPr wrap="square" rtlCol="0">
            <a:spAutoFit/>
          </a:bodyPr>
          <a:lstStyle/>
          <a:p>
            <a:r>
              <a:rPr lang="sv-SE" sz="1000" dirty="0">
                <a:solidFill>
                  <a:schemeClr val="tx1">
                    <a:lumMod val="65000"/>
                    <a:lumOff val="35000"/>
                  </a:schemeClr>
                </a:solidFill>
              </a:rPr>
              <a:t>Socialstyrelsen, Nationella riktlinjer för hjärtsjukvård – stöd för styrning och ledning 2015-10-4 </a:t>
            </a:r>
          </a:p>
          <a:p>
            <a:endParaRPr lang="sv-SE" sz="1000" i="1" dirty="0">
              <a:solidFill>
                <a:schemeClr val="tx1">
                  <a:lumMod val="65000"/>
                  <a:lumOff val="35000"/>
                </a:schemeClr>
              </a:solidFill>
            </a:endParaRPr>
          </a:p>
        </p:txBody>
      </p:sp>
      <p:grpSp>
        <p:nvGrpSpPr>
          <p:cNvPr id="23" name="Group 22"/>
          <p:cNvGrpSpPr/>
          <p:nvPr/>
        </p:nvGrpSpPr>
        <p:grpSpPr>
          <a:xfrm>
            <a:off x="11881377" y="1948037"/>
            <a:ext cx="276225" cy="1257300"/>
            <a:chOff x="11881377" y="1948037"/>
            <a:chExt cx="276225" cy="1257300"/>
          </a:xfrm>
        </p:grpSpPr>
        <p:pic>
          <p:nvPicPr>
            <p:cNvPr id="27" name="Picture 26"/>
            <p:cNvPicPr>
              <a:picLocks noChangeAspect="1"/>
            </p:cNvPicPr>
            <p:nvPr/>
          </p:nvPicPr>
          <p:blipFill>
            <a:blip r:embed="rId14"/>
            <a:stretch>
              <a:fillRect/>
            </a:stretch>
          </p:blipFill>
          <p:spPr>
            <a:xfrm>
              <a:off x="11881377" y="1948037"/>
              <a:ext cx="276225" cy="1257300"/>
            </a:xfrm>
            <a:prstGeom prst="rect">
              <a:avLst/>
            </a:prstGeom>
          </p:spPr>
        </p:pic>
        <p:sp>
          <p:nvSpPr>
            <p:cNvPr id="29" name="Rectangle 28"/>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031303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Text Box 25">
            <a:hlinkClick r:id="rId3" action="ppaction://hlinksldjump"/>
          </p:cNvPr>
          <p:cNvSpPr txBox="1">
            <a:spLocks noChangeArrowheads="1"/>
          </p:cNvSpPr>
          <p:nvPr/>
        </p:nvSpPr>
        <p:spPr bwMode="auto">
          <a:xfrm>
            <a:off x="8978788" y="554037"/>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Internationella</a:t>
            </a:r>
          </a:p>
        </p:txBody>
      </p:sp>
      <p:sp>
        <p:nvSpPr>
          <p:cNvPr id="119816" name="Text Box 31">
            <a:hlinkClick r:id="rId4" action="ppaction://hlinksldjump"/>
          </p:cNvPr>
          <p:cNvSpPr txBox="1">
            <a:spLocks noChangeArrowheads="1"/>
          </p:cNvSpPr>
          <p:nvPr/>
        </p:nvSpPr>
        <p:spPr bwMode="auto">
          <a:xfrm>
            <a:off x="9804652" y="554037"/>
            <a:ext cx="544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Regionala</a:t>
            </a:r>
          </a:p>
        </p:txBody>
      </p:sp>
      <p:sp>
        <p:nvSpPr>
          <p:cNvPr id="119823" name="Rectangle 18">
            <a:hlinkClick r:id="rId4" action="ppaction://hlinksldjump"/>
          </p:cNvPr>
          <p:cNvSpPr>
            <a:spLocks noChangeArrowheads="1"/>
          </p:cNvSpPr>
          <p:nvPr/>
        </p:nvSpPr>
        <p:spPr bwMode="auto">
          <a:xfrm>
            <a:off x="9848851" y="554037"/>
            <a:ext cx="676275" cy="274638"/>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pic>
        <p:nvPicPr>
          <p:cNvPr id="14" name="Picture 13"/>
          <p:cNvPicPr>
            <a:picLocks noChangeAspect="1"/>
          </p:cNvPicPr>
          <p:nvPr/>
        </p:nvPicPr>
        <p:blipFill>
          <a:blip r:embed="rId5"/>
          <a:stretch>
            <a:fillRect/>
          </a:stretch>
        </p:blipFill>
        <p:spPr>
          <a:xfrm>
            <a:off x="997221" y="2081481"/>
            <a:ext cx="4695825" cy="140017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6"/>
          <a:stretch>
            <a:fillRect/>
          </a:stretch>
        </p:blipFill>
        <p:spPr>
          <a:xfrm>
            <a:off x="987282" y="3618057"/>
            <a:ext cx="4695824" cy="1684379"/>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7"/>
          <a:stretch>
            <a:fillRect/>
          </a:stretch>
        </p:blipFill>
        <p:spPr>
          <a:xfrm>
            <a:off x="6043239" y="2088575"/>
            <a:ext cx="4695825" cy="181927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82600" y="969425"/>
            <a:ext cx="7975600" cy="555625"/>
          </a:xfrm>
        </p:spPr>
        <p:txBody>
          <a:bodyPr/>
          <a:lstStyle/>
          <a:p>
            <a:r>
              <a:rPr lang="sv-SE" dirty="0"/>
              <a:t>Socialstyrelsen om sekundärprevention</a:t>
            </a:r>
          </a:p>
        </p:txBody>
      </p:sp>
      <p:sp>
        <p:nvSpPr>
          <p:cNvPr id="19" name="Rectangle 37">
            <a:hlinkClick r:id="rId8"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9"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10"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11"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8" name="Group 17"/>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2"/>
            <a:stretch>
              <a:fillRect/>
            </a:stretch>
          </p:blipFill>
          <p:spPr>
            <a:xfrm>
              <a:off x="4659864" y="1479052"/>
              <a:ext cx="879733" cy="266700"/>
            </a:xfrm>
            <a:prstGeom prst="rect">
              <a:avLst/>
            </a:prstGeom>
          </p:spPr>
        </p:pic>
        <p:sp>
          <p:nvSpPr>
            <p:cNvPr id="25" name="Rectangle 42">
              <a:hlinkClick r:id="rId13"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9" name="TextBox 28"/>
          <p:cNvSpPr txBox="1"/>
          <p:nvPr/>
        </p:nvSpPr>
        <p:spPr>
          <a:xfrm>
            <a:off x="346708" y="6448473"/>
            <a:ext cx="9502143" cy="400110"/>
          </a:xfrm>
          <a:prstGeom prst="rect">
            <a:avLst/>
          </a:prstGeom>
          <a:noFill/>
        </p:spPr>
        <p:txBody>
          <a:bodyPr wrap="square" rtlCol="0">
            <a:spAutoFit/>
          </a:bodyPr>
          <a:lstStyle/>
          <a:p>
            <a:r>
              <a:rPr lang="sv-SE" sz="1000" dirty="0">
                <a:solidFill>
                  <a:schemeClr val="tx1">
                    <a:lumMod val="65000"/>
                    <a:lumOff val="35000"/>
                  </a:schemeClr>
                </a:solidFill>
              </a:rPr>
              <a:t>Socialstyrelsen, Nationella riktlinjer för hjärtsjukvård – stöd för styrning och ledning 2015-10-4 </a:t>
            </a:r>
          </a:p>
          <a:p>
            <a:endParaRPr lang="sv-SE" sz="1000" i="1" dirty="0">
              <a:solidFill>
                <a:schemeClr val="tx1">
                  <a:lumMod val="65000"/>
                  <a:lumOff val="35000"/>
                </a:schemeClr>
              </a:solidFill>
            </a:endParaRPr>
          </a:p>
        </p:txBody>
      </p:sp>
      <p:grpSp>
        <p:nvGrpSpPr>
          <p:cNvPr id="23" name="Group 22"/>
          <p:cNvGrpSpPr/>
          <p:nvPr/>
        </p:nvGrpSpPr>
        <p:grpSpPr>
          <a:xfrm>
            <a:off x="11881377" y="1948037"/>
            <a:ext cx="276225" cy="1257300"/>
            <a:chOff x="11881377" y="1948037"/>
            <a:chExt cx="276225" cy="1257300"/>
          </a:xfrm>
        </p:grpSpPr>
        <p:pic>
          <p:nvPicPr>
            <p:cNvPr id="26" name="Picture 25"/>
            <p:cNvPicPr>
              <a:picLocks noChangeAspect="1"/>
            </p:cNvPicPr>
            <p:nvPr/>
          </p:nvPicPr>
          <p:blipFill>
            <a:blip r:embed="rId14"/>
            <a:stretch>
              <a:fillRect/>
            </a:stretch>
          </p:blipFill>
          <p:spPr>
            <a:xfrm>
              <a:off x="11881377" y="1948037"/>
              <a:ext cx="276225" cy="1257300"/>
            </a:xfrm>
            <a:prstGeom prst="rect">
              <a:avLst/>
            </a:prstGeom>
          </p:spPr>
        </p:pic>
        <p:sp>
          <p:nvSpPr>
            <p:cNvPr id="27" name="Rectangle 2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28" name="Text Box 30">
            <a:hlinkClick r:id="" action="ppaction://noaction"/>
          </p:cNvPr>
          <p:cNvSpPr txBox="1">
            <a:spLocks noChangeArrowheads="1"/>
          </p:cNvSpPr>
          <p:nvPr/>
        </p:nvSpPr>
        <p:spPr bwMode="auto">
          <a:xfrm>
            <a:off x="8294462" y="556716"/>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Nationella</a:t>
            </a:r>
          </a:p>
        </p:txBody>
      </p:sp>
    </p:spTree>
    <p:extLst>
      <p:ext uri="{BB962C8B-B14F-4D97-AF65-F5344CB8AC3E}">
        <p14:creationId xmlns:p14="http://schemas.microsoft.com/office/powerpoint/2010/main" val="2400401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16"/>
          <p:cNvSpPr>
            <a:spLocks noChangeArrowheads="1"/>
          </p:cNvSpPr>
          <p:nvPr/>
        </p:nvSpPr>
        <p:spPr bwMode="auto">
          <a:xfrm>
            <a:off x="1524000" y="2152650"/>
            <a:ext cx="1676400" cy="4019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798" name="Rectangle 17"/>
          <p:cNvSpPr>
            <a:spLocks noChangeArrowheads="1"/>
          </p:cNvSpPr>
          <p:nvPr/>
        </p:nvSpPr>
        <p:spPr bwMode="auto">
          <a:xfrm>
            <a:off x="8982076" y="2771776"/>
            <a:ext cx="1685925" cy="34004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810" name="Rectangle 18">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1" name="Platshållare för innehåll 2"/>
          <p:cNvSpPr txBox="1">
            <a:spLocks/>
          </p:cNvSpPr>
          <p:nvPr/>
        </p:nvSpPr>
        <p:spPr>
          <a:xfrm>
            <a:off x="627315" y="1952876"/>
            <a:ext cx="8229600" cy="3236495"/>
          </a:xfrm>
          <a:prstGeom prst="rect">
            <a:avLst/>
          </a:prstGeom>
        </p:spPr>
        <p:txBody>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Alla med etablerad CVD</a:t>
            </a:r>
          </a:p>
          <a:p>
            <a:r>
              <a:rPr lang="sv-SE" kern="0" dirty="0"/>
              <a:t>Diabetiker med organpåverkan och/eller ≥1 CVD riskfaktor</a:t>
            </a:r>
          </a:p>
          <a:p>
            <a:r>
              <a:rPr lang="sv-SE" kern="0" dirty="0"/>
              <a:t>Avancerad kronisk njursjukdom(CKD) med estimerat GFR &lt; 30 ml/min/1.73 m2</a:t>
            </a:r>
          </a:p>
          <a:p>
            <a:r>
              <a:rPr lang="sv-SE" kern="0" dirty="0"/>
              <a:t>SCORE ≥10%</a:t>
            </a:r>
          </a:p>
        </p:txBody>
      </p:sp>
      <p:sp>
        <p:nvSpPr>
          <p:cNvPr id="30" name="Rectangle 37">
            <a:hlinkClick r:id="rId5" action="ppaction://hlinksldjump"/>
          </p:cNvPr>
          <p:cNvSpPr>
            <a:spLocks noChangeArrowheads="1"/>
          </p:cNvSpPr>
          <p:nvPr/>
        </p:nvSpPr>
        <p:spPr bwMode="auto">
          <a:xfrm>
            <a:off x="2225801" y="35087"/>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1"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2"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8" name="Text Box 19">
            <a:hlinkClick r:id="rId9" action="ppaction://hlinksldjump"/>
          </p:cNvPr>
          <p:cNvSpPr txBox="1">
            <a:spLocks noChangeArrowheads="1"/>
          </p:cNvSpPr>
          <p:nvPr/>
        </p:nvSpPr>
        <p:spPr bwMode="auto">
          <a:xfrm>
            <a:off x="4106446" y="568325"/>
            <a:ext cx="737017"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Riskvärdering</a:t>
            </a:r>
          </a:p>
        </p:txBody>
      </p:sp>
      <p:sp>
        <p:nvSpPr>
          <p:cNvPr id="39" name="Text Box 18">
            <a:hlinkClick r:id="rId5" action="ppaction://hlinksldjump"/>
          </p:cNvPr>
          <p:cNvSpPr txBox="1">
            <a:spLocks noChangeArrowheads="1"/>
          </p:cNvSpPr>
          <p:nvPr/>
        </p:nvSpPr>
        <p:spPr bwMode="auto">
          <a:xfrm>
            <a:off x="3045996" y="580357"/>
            <a:ext cx="1060450" cy="2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Sekundärprevention</a:t>
            </a:r>
          </a:p>
        </p:txBody>
      </p:sp>
      <p:sp>
        <p:nvSpPr>
          <p:cNvPr id="40" name="Text Box 20">
            <a:hlinkClick r:id="rId10" action="ppaction://hlinksldjump"/>
          </p:cNvPr>
          <p:cNvSpPr txBox="1">
            <a:spLocks noChangeArrowheads="1"/>
          </p:cNvSpPr>
          <p:nvPr/>
        </p:nvSpPr>
        <p:spPr bwMode="auto">
          <a:xfrm>
            <a:off x="4948394" y="568324"/>
            <a:ext cx="1419224"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Primär/Sekundär</a:t>
            </a:r>
            <a:r>
              <a:rPr lang="sv-SE" sz="800" b="1" u="sng" dirty="0">
                <a:solidFill>
                  <a:srgbClr val="5D5D4C"/>
                </a:solidFill>
              </a:rPr>
              <a:t> </a:t>
            </a:r>
            <a:r>
              <a:rPr lang="sv-SE" sz="800" dirty="0">
                <a:solidFill>
                  <a:srgbClr val="5D5D4C"/>
                </a:solidFill>
              </a:rPr>
              <a:t>prevention</a:t>
            </a:r>
          </a:p>
        </p:txBody>
      </p:sp>
      <p:grpSp>
        <p:nvGrpSpPr>
          <p:cNvPr id="16" name="Group 15"/>
          <p:cNvGrpSpPr/>
          <p:nvPr/>
        </p:nvGrpSpPr>
        <p:grpSpPr>
          <a:xfrm>
            <a:off x="4151110" y="63417"/>
            <a:ext cx="1050221" cy="332844"/>
            <a:chOff x="4593871" y="1468705"/>
            <a:chExt cx="1050221" cy="332844"/>
          </a:xfrm>
        </p:grpSpPr>
        <p:pic>
          <p:nvPicPr>
            <p:cNvPr id="17" name="Picture 16"/>
            <p:cNvPicPr>
              <a:picLocks noChangeAspect="1"/>
            </p:cNvPicPr>
            <p:nvPr/>
          </p:nvPicPr>
          <p:blipFill>
            <a:blip r:embed="rId11"/>
            <a:stretch>
              <a:fillRect/>
            </a:stretch>
          </p:blipFill>
          <p:spPr>
            <a:xfrm>
              <a:off x="4659864" y="1479052"/>
              <a:ext cx="879733" cy="266700"/>
            </a:xfrm>
            <a:prstGeom prst="rect">
              <a:avLst/>
            </a:prstGeom>
          </p:spPr>
        </p:pic>
        <p:sp>
          <p:nvSpPr>
            <p:cNvPr id="18" name="Rectangle 42">
              <a:hlinkClick r:id="rId12"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19" name="Rectangle 5"/>
          <p:cNvSpPr txBox="1">
            <a:spLocks/>
          </p:cNvSpPr>
          <p:nvPr/>
        </p:nvSpPr>
        <p:spPr>
          <a:xfrm>
            <a:off x="609600" y="577851"/>
            <a:ext cx="10068984" cy="993775"/>
          </a:xfrm>
          <a:prstGeom prst="rect">
            <a:avLst/>
          </a:prstGeom>
        </p:spPr>
        <p:txBody>
          <a:bodyPr anchor="b"/>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Vad är mycket hög risk?</a:t>
            </a:r>
          </a:p>
        </p:txBody>
      </p:sp>
      <p:sp>
        <p:nvSpPr>
          <p:cNvPr id="22" name="TextBox 21"/>
          <p:cNvSpPr txBox="1"/>
          <p:nvPr/>
        </p:nvSpPr>
        <p:spPr>
          <a:xfrm>
            <a:off x="346708" y="6448473"/>
            <a:ext cx="9502143" cy="253916"/>
          </a:xfrm>
          <a:prstGeom prst="rect">
            <a:avLst/>
          </a:prstGeom>
          <a:noFill/>
        </p:spPr>
        <p:txBody>
          <a:bodyPr wrap="square" rtlCol="0">
            <a:spAutoFit/>
          </a:bodyPr>
          <a:lstStyle/>
          <a:p>
            <a:r>
              <a:rPr lang="sv-SE" sz="1000" i="1" dirty="0">
                <a:solidFill>
                  <a:schemeClr val="tx1">
                    <a:lumMod val="65000"/>
                    <a:lumOff val="35000"/>
                  </a:schemeClr>
                </a:solidFill>
              </a:rPr>
              <a:t>Piepoli MF et al, Eur Heart J. 2016. </a:t>
            </a:r>
            <a:r>
              <a:rPr lang="sv-SE" sz="1000" dirty="0">
                <a:solidFill>
                  <a:schemeClr val="tx1">
                    <a:lumMod val="65000"/>
                    <a:lumOff val="35000"/>
                  </a:schemeClr>
                </a:solidFill>
              </a:rPr>
              <a:t>doi:10.1093/eurheartj/ehw106. 2016 European Guidelines on cardiovascular disease prevention in clinical practice</a:t>
            </a:r>
          </a:p>
        </p:txBody>
      </p:sp>
      <p:grpSp>
        <p:nvGrpSpPr>
          <p:cNvPr id="20" name="Group 19"/>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3"/>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563008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23" name="Rectangle 18">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Rubrik 1"/>
          <p:cNvSpPr txBox="1">
            <a:spLocks/>
          </p:cNvSpPr>
          <p:nvPr/>
        </p:nvSpPr>
        <p:spPr bwMode="auto">
          <a:xfrm>
            <a:off x="463136" y="969793"/>
            <a:ext cx="512265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Riskvärdering enligt ESC</a:t>
            </a:r>
          </a:p>
        </p:txBody>
      </p:sp>
      <p:sp>
        <p:nvSpPr>
          <p:cNvPr id="19"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4" name="Text Box 25">
            <a:hlinkClick r:id="rId8" action="ppaction://hlinksldjump"/>
          </p:cNvPr>
          <p:cNvSpPr txBox="1">
            <a:spLocks noChangeArrowheads="1"/>
          </p:cNvSpPr>
          <p:nvPr/>
        </p:nvSpPr>
        <p:spPr bwMode="auto">
          <a:xfrm>
            <a:off x="9187657" y="568325"/>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Internationella</a:t>
            </a:r>
          </a:p>
        </p:txBody>
      </p:sp>
      <p:sp>
        <p:nvSpPr>
          <p:cNvPr id="25" name="Text Box 30">
            <a:hlinkClick r:id="rId5" action="ppaction://hlinksldjump"/>
          </p:cNvPr>
          <p:cNvSpPr txBox="1">
            <a:spLocks noChangeArrowheads="1"/>
          </p:cNvSpPr>
          <p:nvPr/>
        </p:nvSpPr>
        <p:spPr bwMode="auto">
          <a:xfrm>
            <a:off x="8335949" y="56832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sp>
        <p:nvSpPr>
          <p:cNvPr id="26" name="Text Box 31">
            <a:hlinkClick r:id="rId9" action="ppaction://hlinksldjump"/>
          </p:cNvPr>
          <p:cNvSpPr txBox="1">
            <a:spLocks noChangeArrowheads="1"/>
          </p:cNvSpPr>
          <p:nvPr/>
        </p:nvSpPr>
        <p:spPr bwMode="auto">
          <a:xfrm>
            <a:off x="9961562" y="568325"/>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endParaRPr lang="sv-SE" sz="800" dirty="0"/>
          </a:p>
        </p:txBody>
      </p:sp>
      <p:grpSp>
        <p:nvGrpSpPr>
          <p:cNvPr id="15" name="Group 14"/>
          <p:cNvGrpSpPr/>
          <p:nvPr/>
        </p:nvGrpSpPr>
        <p:grpSpPr>
          <a:xfrm>
            <a:off x="4151110" y="34542"/>
            <a:ext cx="1050221" cy="332844"/>
            <a:chOff x="4593871" y="1468705"/>
            <a:chExt cx="1050221" cy="332844"/>
          </a:xfrm>
        </p:grpSpPr>
        <p:pic>
          <p:nvPicPr>
            <p:cNvPr id="18" name="Picture 17"/>
            <p:cNvPicPr>
              <a:picLocks noChangeAspect="1"/>
            </p:cNvPicPr>
            <p:nvPr/>
          </p:nvPicPr>
          <p:blipFill>
            <a:blip r:embed="rId10"/>
            <a:stretch>
              <a:fillRect/>
            </a:stretch>
          </p:blipFill>
          <p:spPr>
            <a:xfrm>
              <a:off x="4659864" y="1479052"/>
              <a:ext cx="879733" cy="266700"/>
            </a:xfrm>
            <a:prstGeom prst="rect">
              <a:avLst/>
            </a:prstGeom>
          </p:spPr>
        </p:pic>
        <p:sp>
          <p:nvSpPr>
            <p:cNvPr id="27"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9" name="TextBox 28"/>
          <p:cNvSpPr txBox="1"/>
          <p:nvPr/>
        </p:nvSpPr>
        <p:spPr>
          <a:xfrm>
            <a:off x="346708" y="6448473"/>
            <a:ext cx="9502143" cy="253916"/>
          </a:xfrm>
          <a:prstGeom prst="rect">
            <a:avLst/>
          </a:prstGeom>
          <a:noFill/>
        </p:spPr>
        <p:txBody>
          <a:bodyPr wrap="square" rtlCol="0">
            <a:spAutoFit/>
          </a:bodyPr>
          <a:lstStyle/>
          <a:p>
            <a:r>
              <a:rPr lang="sv-SE" sz="1000" i="1" dirty="0">
                <a:solidFill>
                  <a:schemeClr val="tx1">
                    <a:lumMod val="65000"/>
                    <a:lumOff val="35000"/>
                  </a:schemeClr>
                </a:solidFill>
              </a:rPr>
              <a:t>Piepoli MF et al, Eur Heart J. 2016. </a:t>
            </a:r>
            <a:r>
              <a:rPr lang="sv-SE" sz="1000" dirty="0">
                <a:solidFill>
                  <a:schemeClr val="tx1">
                    <a:lumMod val="65000"/>
                    <a:lumOff val="35000"/>
                  </a:schemeClr>
                </a:solidFill>
              </a:rPr>
              <a:t>doi:10.1093/eurheartj/ehw106. 2016 European Guidelines on cardiovascular disease prevention in clinical practice</a:t>
            </a:r>
          </a:p>
        </p:txBody>
      </p:sp>
      <p:pic>
        <p:nvPicPr>
          <p:cNvPr id="30" name="Picture 29"/>
          <p:cNvPicPr>
            <a:picLocks noChangeAspect="1"/>
          </p:cNvPicPr>
          <p:nvPr/>
        </p:nvPicPr>
        <p:blipFill>
          <a:blip r:embed="rId12"/>
          <a:stretch>
            <a:fillRect/>
          </a:stretch>
        </p:blipFill>
        <p:spPr>
          <a:xfrm>
            <a:off x="3200400" y="1811699"/>
            <a:ext cx="5004284" cy="4396700"/>
          </a:xfrm>
          <a:prstGeom prst="rect">
            <a:avLst/>
          </a:prstGeom>
          <a:effectLst>
            <a:outerShdw blurRad="63500" sx="102000" sy="102000" algn="ctr" rotWithShape="0">
              <a:prstClr val="black">
                <a:alpha val="40000"/>
              </a:prstClr>
            </a:outerShdw>
          </a:effectLst>
        </p:spPr>
      </p:pic>
      <p:grpSp>
        <p:nvGrpSpPr>
          <p:cNvPr id="16" name="Group 15"/>
          <p:cNvGrpSpPr/>
          <p:nvPr/>
        </p:nvGrpSpPr>
        <p:grpSpPr>
          <a:xfrm>
            <a:off x="11881377" y="1948037"/>
            <a:ext cx="276225" cy="1257300"/>
            <a:chOff x="11881377" y="1948037"/>
            <a:chExt cx="276225" cy="1257300"/>
          </a:xfrm>
        </p:grpSpPr>
        <p:pic>
          <p:nvPicPr>
            <p:cNvPr id="17" name="Picture 16"/>
            <p:cNvPicPr>
              <a:picLocks noChangeAspect="1"/>
            </p:cNvPicPr>
            <p:nvPr/>
          </p:nvPicPr>
          <p:blipFill>
            <a:blip r:embed="rId13"/>
            <a:stretch>
              <a:fillRect/>
            </a:stretch>
          </p:blipFill>
          <p:spPr>
            <a:xfrm>
              <a:off x="11881377" y="1948037"/>
              <a:ext cx="276225" cy="1257300"/>
            </a:xfrm>
            <a:prstGeom prst="rect">
              <a:avLst/>
            </a:prstGeom>
          </p:spPr>
        </p:pic>
        <p:sp>
          <p:nvSpPr>
            <p:cNvPr id="23" name="Rectangle 22"/>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31" name="Rectangle 18">
            <a:hlinkClick r:id="rId9" action="ppaction://hlinksldjump"/>
          </p:cNvPr>
          <p:cNvSpPr>
            <a:spLocks noChangeArrowheads="1"/>
          </p:cNvSpPr>
          <p:nvPr/>
        </p:nvSpPr>
        <p:spPr bwMode="auto">
          <a:xfrm>
            <a:off x="10058982" y="554037"/>
            <a:ext cx="676275" cy="274638"/>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sv-SE" sz="800">
                <a:solidFill>
                  <a:srgbClr val="000000"/>
                </a:solidFill>
              </a:rPr>
              <a:t>Regionala</a:t>
            </a:r>
            <a:endParaRPr lang="sv-SE">
              <a:solidFill>
                <a:srgbClr val="000000"/>
              </a:solidFill>
            </a:endParaRPr>
          </a:p>
        </p:txBody>
      </p:sp>
    </p:spTree>
    <p:extLst>
      <p:ext uri="{BB962C8B-B14F-4D97-AF65-F5344CB8AC3E}">
        <p14:creationId xmlns:p14="http://schemas.microsoft.com/office/powerpoint/2010/main" val="2272458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Text Box 25">
            <a:hlinkClick r:id="rId3" action="ppaction://hlinksldjump"/>
          </p:cNvPr>
          <p:cNvSpPr txBox="1">
            <a:spLocks noChangeArrowheads="1"/>
          </p:cNvSpPr>
          <p:nvPr/>
        </p:nvSpPr>
        <p:spPr bwMode="auto">
          <a:xfrm>
            <a:off x="8343900" y="568325"/>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Internationella</a:t>
            </a:r>
          </a:p>
        </p:txBody>
      </p:sp>
      <p:sp>
        <p:nvSpPr>
          <p:cNvPr id="119815" name="Text Box 30">
            <a:hlinkClick r:id="rId4" action="ppaction://hlinksldjump"/>
          </p:cNvPr>
          <p:cNvSpPr txBox="1">
            <a:spLocks noChangeArrowheads="1"/>
          </p:cNvSpPr>
          <p:nvPr/>
        </p:nvSpPr>
        <p:spPr bwMode="auto">
          <a:xfrm>
            <a:off x="7737476" y="56832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sp>
        <p:nvSpPr>
          <p:cNvPr id="119816" name="Text Box 31">
            <a:hlinkClick r:id="rId5" action="ppaction://hlinksldjump"/>
          </p:cNvPr>
          <p:cNvSpPr txBox="1">
            <a:spLocks noChangeArrowheads="1"/>
          </p:cNvSpPr>
          <p:nvPr/>
        </p:nvSpPr>
        <p:spPr bwMode="auto">
          <a:xfrm>
            <a:off x="9310940" y="583197"/>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Regionala</a:t>
            </a:r>
          </a:p>
        </p:txBody>
      </p:sp>
      <p:sp>
        <p:nvSpPr>
          <p:cNvPr id="119823" name="Rectangle 18">
            <a:hlinkClick r:id="rId6"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9" name="Rectangle 37">
            <a:hlinkClick r:id="rId7"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8"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9"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3" name="Group 12"/>
          <p:cNvGrpSpPr/>
          <p:nvPr/>
        </p:nvGrpSpPr>
        <p:grpSpPr>
          <a:xfrm>
            <a:off x="4151110" y="34542"/>
            <a:ext cx="1050221" cy="332844"/>
            <a:chOff x="4593871" y="1468705"/>
            <a:chExt cx="1050221" cy="332844"/>
          </a:xfrm>
        </p:grpSpPr>
        <p:pic>
          <p:nvPicPr>
            <p:cNvPr id="14" name="Picture 13"/>
            <p:cNvPicPr>
              <a:picLocks noChangeAspect="1"/>
            </p:cNvPicPr>
            <p:nvPr/>
          </p:nvPicPr>
          <p:blipFill>
            <a:blip r:embed="rId10"/>
            <a:stretch>
              <a:fillRect/>
            </a:stretch>
          </p:blipFill>
          <p:spPr>
            <a:xfrm>
              <a:off x="4659864" y="1479052"/>
              <a:ext cx="879733" cy="266700"/>
            </a:xfrm>
            <a:prstGeom prst="rect">
              <a:avLst/>
            </a:prstGeom>
          </p:spPr>
        </p:pic>
        <p:sp>
          <p:nvSpPr>
            <p:cNvPr id="1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pic>
        <p:nvPicPr>
          <p:cNvPr id="3" name="Picture 2"/>
          <p:cNvPicPr>
            <a:picLocks noChangeAspect="1"/>
          </p:cNvPicPr>
          <p:nvPr/>
        </p:nvPicPr>
        <p:blipFill>
          <a:blip r:embed="rId12"/>
          <a:stretch>
            <a:fillRect/>
          </a:stretch>
        </p:blipFill>
        <p:spPr>
          <a:xfrm>
            <a:off x="260666" y="809768"/>
            <a:ext cx="3714986" cy="4448032"/>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346708" y="6448473"/>
            <a:ext cx="9502143" cy="400110"/>
          </a:xfrm>
          <a:prstGeom prst="rect">
            <a:avLst/>
          </a:prstGeom>
          <a:noFill/>
        </p:spPr>
        <p:txBody>
          <a:bodyPr wrap="square" rtlCol="0">
            <a:spAutoFit/>
          </a:bodyPr>
          <a:lstStyle/>
          <a:p>
            <a:r>
              <a:rPr lang="sv-SE" sz="1000" dirty="0">
                <a:solidFill>
                  <a:schemeClr val="tx1">
                    <a:lumMod val="65000"/>
                    <a:lumOff val="35000"/>
                  </a:schemeClr>
                </a:solidFill>
              </a:rPr>
              <a:t>Piepoli MF et al, Eur Heart J. </a:t>
            </a:r>
            <a:r>
              <a:rPr lang="sv-SE" sz="1000" i="1" dirty="0">
                <a:solidFill>
                  <a:schemeClr val="tx1">
                    <a:lumMod val="65000"/>
                    <a:lumOff val="35000"/>
                  </a:schemeClr>
                </a:solidFill>
              </a:rPr>
              <a:t>2016. </a:t>
            </a:r>
            <a:r>
              <a:rPr lang="sv-SE" sz="1000" dirty="0">
                <a:solidFill>
                  <a:schemeClr val="tx1">
                    <a:lumMod val="65000"/>
                    <a:lumOff val="35000"/>
                  </a:schemeClr>
                </a:solidFill>
              </a:rPr>
              <a:t>doi:10.1093/eurheartj/ehw106. 2016 European Guidelines on cardiovascular disease prevention in clinical practice</a:t>
            </a:r>
          </a:p>
          <a:p>
            <a:endParaRPr lang="sv-SE" sz="1000" dirty="0">
              <a:solidFill>
                <a:schemeClr val="accent2"/>
              </a:solidFill>
            </a:endParaRPr>
          </a:p>
        </p:txBody>
      </p:sp>
      <p:pic>
        <p:nvPicPr>
          <p:cNvPr id="4" name="Picture 3"/>
          <p:cNvPicPr>
            <a:picLocks noChangeAspect="1"/>
          </p:cNvPicPr>
          <p:nvPr/>
        </p:nvPicPr>
        <p:blipFill>
          <a:blip r:embed="rId13"/>
          <a:stretch>
            <a:fillRect/>
          </a:stretch>
        </p:blipFill>
        <p:spPr>
          <a:xfrm>
            <a:off x="2040857" y="1911333"/>
            <a:ext cx="2962275" cy="36195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14"/>
          <a:stretch>
            <a:fillRect/>
          </a:stretch>
        </p:blipFill>
        <p:spPr>
          <a:xfrm>
            <a:off x="5221209" y="1397562"/>
            <a:ext cx="2636140" cy="4647043"/>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15"/>
          <a:stretch>
            <a:fillRect/>
          </a:stretch>
        </p:blipFill>
        <p:spPr>
          <a:xfrm>
            <a:off x="8063165" y="1108542"/>
            <a:ext cx="2376423" cy="5225084"/>
          </a:xfrm>
          <a:prstGeom prst="rect">
            <a:avLst/>
          </a:prstGeom>
          <a:effectLst>
            <a:outerShdw blurRad="63500" sx="102000" sy="102000" algn="ctr" rotWithShape="0">
              <a:prstClr val="black">
                <a:alpha val="40000"/>
              </a:prstClr>
            </a:outerShdw>
          </a:effectLst>
        </p:spPr>
      </p:pic>
      <p:grpSp>
        <p:nvGrpSpPr>
          <p:cNvPr id="23" name="Group 22"/>
          <p:cNvGrpSpPr/>
          <p:nvPr/>
        </p:nvGrpSpPr>
        <p:grpSpPr>
          <a:xfrm>
            <a:off x="11881377" y="1948037"/>
            <a:ext cx="276225" cy="1257300"/>
            <a:chOff x="11881377" y="1948037"/>
            <a:chExt cx="276225" cy="1257300"/>
          </a:xfrm>
        </p:grpSpPr>
        <p:pic>
          <p:nvPicPr>
            <p:cNvPr id="24" name="Picture 23"/>
            <p:cNvPicPr>
              <a:picLocks noChangeAspect="1"/>
            </p:cNvPicPr>
            <p:nvPr/>
          </p:nvPicPr>
          <p:blipFill>
            <a:blip r:embed="rId16"/>
            <a:stretch>
              <a:fillRect/>
            </a:stretch>
          </p:blipFill>
          <p:spPr>
            <a:xfrm>
              <a:off x="11881377" y="1948037"/>
              <a:ext cx="276225" cy="1257300"/>
            </a:xfrm>
            <a:prstGeom prst="rect">
              <a:avLst/>
            </a:prstGeom>
          </p:spPr>
        </p:pic>
        <p:sp>
          <p:nvSpPr>
            <p:cNvPr id="25" name="Rectangle 2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405341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21"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4" name="Text Box 25">
            <a:hlinkClick r:id="rId7" action="ppaction://hlinksldjump"/>
          </p:cNvPr>
          <p:cNvSpPr txBox="1">
            <a:spLocks noChangeArrowheads="1"/>
          </p:cNvSpPr>
          <p:nvPr/>
        </p:nvSpPr>
        <p:spPr bwMode="auto">
          <a:xfrm>
            <a:off x="9291890" y="559015"/>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Internationella</a:t>
            </a:r>
          </a:p>
        </p:txBody>
      </p:sp>
      <p:sp>
        <p:nvSpPr>
          <p:cNvPr id="25" name="Text Box 30">
            <a:hlinkClick r:id="rId4" action="ppaction://hlinksldjump"/>
          </p:cNvPr>
          <p:cNvSpPr txBox="1">
            <a:spLocks noChangeArrowheads="1"/>
          </p:cNvSpPr>
          <p:nvPr/>
        </p:nvSpPr>
        <p:spPr bwMode="auto">
          <a:xfrm>
            <a:off x="8325102" y="55901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sp>
        <p:nvSpPr>
          <p:cNvPr id="26" name="Text Box 31">
            <a:hlinkClick r:id="rId8" action="ppaction://hlinksldjump"/>
          </p:cNvPr>
          <p:cNvSpPr txBox="1">
            <a:spLocks noChangeArrowheads="1"/>
          </p:cNvSpPr>
          <p:nvPr/>
        </p:nvSpPr>
        <p:spPr bwMode="auto">
          <a:xfrm>
            <a:off x="10335559" y="559015"/>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t>Regionala</a:t>
            </a: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9"/>
            <a:stretch>
              <a:fillRect/>
            </a:stretch>
          </p:blipFill>
          <p:spPr>
            <a:xfrm>
              <a:off x="4659864" y="1479052"/>
              <a:ext cx="879733" cy="266700"/>
            </a:xfrm>
            <a:prstGeom prst="rect">
              <a:avLst/>
            </a:prstGeom>
          </p:spPr>
        </p:pic>
        <p:sp>
          <p:nvSpPr>
            <p:cNvPr id="14"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16" name="TextBox 15"/>
          <p:cNvSpPr txBox="1"/>
          <p:nvPr/>
        </p:nvSpPr>
        <p:spPr>
          <a:xfrm>
            <a:off x="346708" y="6448473"/>
            <a:ext cx="9805477" cy="246221"/>
          </a:xfrm>
          <a:prstGeom prst="rect">
            <a:avLst/>
          </a:prstGeom>
          <a:noFill/>
        </p:spPr>
        <p:txBody>
          <a:bodyPr wrap="square" rtlCol="0">
            <a:spAutoFit/>
          </a:bodyPr>
          <a:lstStyle/>
          <a:p>
            <a:r>
              <a:rPr lang="en-US" sz="1000" dirty="0" err="1">
                <a:solidFill>
                  <a:schemeClr val="accent2"/>
                </a:solidFill>
              </a:rPr>
              <a:t>Valgimigli</a:t>
            </a:r>
            <a:r>
              <a:rPr lang="en-US" sz="1000" dirty="0">
                <a:solidFill>
                  <a:schemeClr val="accent2"/>
                </a:solidFill>
              </a:rPr>
              <a:t> M et al. European Heart Journal (2017) 0, 1–48, doi:10.1093/</a:t>
            </a:r>
            <a:r>
              <a:rPr lang="en-US" sz="1000" dirty="0" err="1">
                <a:solidFill>
                  <a:schemeClr val="accent2"/>
                </a:solidFill>
              </a:rPr>
              <a:t>eurheartj</a:t>
            </a:r>
            <a:r>
              <a:rPr lang="en-US" sz="1000" dirty="0">
                <a:solidFill>
                  <a:schemeClr val="accent2"/>
                </a:solidFill>
              </a:rPr>
              <a:t>/ehx419. 2017 ESC focused update on dual antiplatelet therapy in coronary artery disease</a:t>
            </a:r>
            <a:endParaRPr lang="sv-SE" sz="1000" dirty="0">
              <a:solidFill>
                <a:schemeClr val="accent2"/>
              </a:solidFill>
            </a:endParaRPr>
          </a:p>
        </p:txBody>
      </p:sp>
      <p:grpSp>
        <p:nvGrpSpPr>
          <p:cNvPr id="18" name="Group 17"/>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1"/>
            <a:stretch>
              <a:fillRect/>
            </a:stretch>
          </p:blipFill>
          <p:spPr>
            <a:xfrm>
              <a:off x="11881377" y="1948037"/>
              <a:ext cx="276225" cy="1257300"/>
            </a:xfrm>
            <a:prstGeom prst="rect">
              <a:avLst/>
            </a:prstGeom>
          </p:spPr>
        </p:pic>
        <p:sp>
          <p:nvSpPr>
            <p:cNvPr id="27" name="Rectangle 26"/>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28" name="Rubrik 1">
            <a:extLst>
              <a:ext uri="{FF2B5EF4-FFF2-40B4-BE49-F238E27FC236}">
                <a16:creationId xmlns:a16="http://schemas.microsoft.com/office/drawing/2014/main" id="{94630521-3E93-42F6-A916-66DBB3136B3A}"/>
              </a:ext>
            </a:extLst>
          </p:cNvPr>
          <p:cNvSpPr txBox="1">
            <a:spLocks/>
          </p:cNvSpPr>
          <p:nvPr/>
        </p:nvSpPr>
        <p:spPr bwMode="auto">
          <a:xfrm>
            <a:off x="297673" y="658015"/>
            <a:ext cx="106488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ESC DAPT </a:t>
            </a:r>
            <a:r>
              <a:rPr lang="sv-SE" kern="0" dirty="0" err="1"/>
              <a:t>Guidelines</a:t>
            </a:r>
            <a:r>
              <a:rPr lang="sv-SE" kern="0" dirty="0"/>
              <a:t> 2017 </a:t>
            </a:r>
          </a:p>
          <a:p>
            <a:r>
              <a:rPr lang="sv-SE" sz="2000" kern="0" dirty="0"/>
              <a:t>Initial- och långsiktig </a:t>
            </a:r>
            <a:r>
              <a:rPr lang="sv-SE" sz="2000" kern="0" dirty="0" err="1"/>
              <a:t>antitrombotisk</a:t>
            </a:r>
            <a:r>
              <a:rPr lang="sv-SE" sz="2000" kern="0" dirty="0"/>
              <a:t> behandling</a:t>
            </a:r>
          </a:p>
        </p:txBody>
      </p:sp>
      <p:pic>
        <p:nvPicPr>
          <p:cNvPr id="29" name="Picture 1" descr="DAPT 2017_ESC_Final for web 0009.jpg">
            <a:extLst>
              <a:ext uri="{FF2B5EF4-FFF2-40B4-BE49-F238E27FC236}">
                <a16:creationId xmlns:a16="http://schemas.microsoft.com/office/drawing/2014/main" id="{BBBC10B3-7503-4598-97A2-CB346982118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0625" y="1900015"/>
            <a:ext cx="7028888" cy="42794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DAPT 2017_ESC_Final for web 0010.jpg">
            <a:extLst>
              <a:ext uri="{FF2B5EF4-FFF2-40B4-BE49-F238E27FC236}">
                <a16:creationId xmlns:a16="http://schemas.microsoft.com/office/drawing/2014/main" id="{D4992863-B682-41B8-9267-02D9A26AA4E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07021" y="1725454"/>
            <a:ext cx="7184869" cy="426903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DAPT 2017_ESC_Final for web 0020.jpg">
            <a:extLst>
              <a:ext uri="{FF2B5EF4-FFF2-40B4-BE49-F238E27FC236}">
                <a16:creationId xmlns:a16="http://schemas.microsoft.com/office/drawing/2014/main" id="{C0A2E23C-0588-4941-A551-9EDCD837C64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72648" y="1550856"/>
            <a:ext cx="7149737" cy="42481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102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Lokala riktlinjer / PM</a:t>
            </a:r>
          </a:p>
        </p:txBody>
      </p:sp>
      <p:sp>
        <p:nvSpPr>
          <p:cNvPr id="15"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Text Box 25">
            <a:hlinkClick r:id="rId7" action="ppaction://hlinksldjump"/>
          </p:cNvPr>
          <p:cNvSpPr txBox="1">
            <a:spLocks noChangeArrowheads="1"/>
          </p:cNvSpPr>
          <p:nvPr/>
        </p:nvSpPr>
        <p:spPr bwMode="auto">
          <a:xfrm>
            <a:off x="9118341" y="567483"/>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Internationella</a:t>
            </a:r>
          </a:p>
        </p:txBody>
      </p:sp>
      <p:sp>
        <p:nvSpPr>
          <p:cNvPr id="22" name="Text Box 30">
            <a:hlinkClick r:id="rId4" action="ppaction://hlinksldjump"/>
          </p:cNvPr>
          <p:cNvSpPr txBox="1">
            <a:spLocks noChangeArrowheads="1"/>
          </p:cNvSpPr>
          <p:nvPr/>
        </p:nvSpPr>
        <p:spPr bwMode="auto">
          <a:xfrm>
            <a:off x="8412493" y="567483"/>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sp>
        <p:nvSpPr>
          <p:cNvPr id="23" name="Text Box 31">
            <a:hlinkClick r:id="rId8" action="ppaction://hlinksldjump"/>
          </p:cNvPr>
          <p:cNvSpPr txBox="1">
            <a:spLocks noChangeArrowheads="1"/>
          </p:cNvSpPr>
          <p:nvPr/>
        </p:nvSpPr>
        <p:spPr bwMode="auto">
          <a:xfrm>
            <a:off x="10009926" y="568325"/>
            <a:ext cx="544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Regionala</a:t>
            </a:r>
          </a:p>
        </p:txBody>
      </p:sp>
      <p:grpSp>
        <p:nvGrpSpPr>
          <p:cNvPr id="11" name="Group 10"/>
          <p:cNvGrpSpPr/>
          <p:nvPr/>
        </p:nvGrpSpPr>
        <p:grpSpPr>
          <a:xfrm>
            <a:off x="4151110" y="34542"/>
            <a:ext cx="1050221" cy="332844"/>
            <a:chOff x="4593871" y="1468705"/>
            <a:chExt cx="1050221" cy="332844"/>
          </a:xfrm>
        </p:grpSpPr>
        <p:pic>
          <p:nvPicPr>
            <p:cNvPr id="12" name="Picture 11"/>
            <p:cNvPicPr>
              <a:picLocks noChangeAspect="1"/>
            </p:cNvPicPr>
            <p:nvPr/>
          </p:nvPicPr>
          <p:blipFill>
            <a:blip r:embed="rId9"/>
            <a:stretch>
              <a:fillRect/>
            </a:stretch>
          </p:blipFill>
          <p:spPr>
            <a:xfrm>
              <a:off x="4659864" y="1479052"/>
              <a:ext cx="879733" cy="266700"/>
            </a:xfrm>
            <a:prstGeom prst="rect">
              <a:avLst/>
            </a:prstGeom>
          </p:spPr>
        </p:pic>
        <p:sp>
          <p:nvSpPr>
            <p:cNvPr id="13"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4" name="Group 13"/>
          <p:cNvGrpSpPr/>
          <p:nvPr/>
        </p:nvGrpSpPr>
        <p:grpSpPr>
          <a:xfrm>
            <a:off x="11881377" y="1948037"/>
            <a:ext cx="276225" cy="1257300"/>
            <a:chOff x="11881377" y="1948037"/>
            <a:chExt cx="276225" cy="1257300"/>
          </a:xfrm>
        </p:grpSpPr>
        <p:pic>
          <p:nvPicPr>
            <p:cNvPr id="18" name="Picture 17"/>
            <p:cNvPicPr>
              <a:picLocks noChangeAspect="1"/>
            </p:cNvPicPr>
            <p:nvPr/>
          </p:nvPicPr>
          <p:blipFill>
            <a:blip r:embed="rId11"/>
            <a:stretch>
              <a:fillRect/>
            </a:stretch>
          </p:blipFill>
          <p:spPr>
            <a:xfrm>
              <a:off x="11881377" y="1948037"/>
              <a:ext cx="276225" cy="1257300"/>
            </a:xfrm>
            <a:prstGeom prst="rect">
              <a:avLst/>
            </a:prstGeom>
          </p:spPr>
        </p:pic>
        <p:sp>
          <p:nvSpPr>
            <p:cNvPr id="20" name="Rectangle 19"/>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768005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Lokala riktlinjer / PM</a:t>
            </a:r>
          </a:p>
        </p:txBody>
      </p:sp>
      <p:sp>
        <p:nvSpPr>
          <p:cNvPr id="14"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5"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6"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25">
            <a:hlinkClick r:id="rId7" action="ppaction://hlinksldjump"/>
          </p:cNvPr>
          <p:cNvSpPr txBox="1">
            <a:spLocks noChangeArrowheads="1"/>
          </p:cNvSpPr>
          <p:nvPr/>
        </p:nvSpPr>
        <p:spPr bwMode="auto">
          <a:xfrm>
            <a:off x="9056888" y="567483"/>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Internationella</a:t>
            </a:r>
          </a:p>
        </p:txBody>
      </p:sp>
      <p:sp>
        <p:nvSpPr>
          <p:cNvPr id="21" name="Text Box 30">
            <a:hlinkClick r:id="rId4" action="ppaction://hlinksldjump"/>
          </p:cNvPr>
          <p:cNvSpPr txBox="1">
            <a:spLocks noChangeArrowheads="1"/>
          </p:cNvSpPr>
          <p:nvPr/>
        </p:nvSpPr>
        <p:spPr bwMode="auto">
          <a:xfrm>
            <a:off x="8289587" y="56832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grpSp>
        <p:nvGrpSpPr>
          <p:cNvPr id="11" name="Group 10"/>
          <p:cNvGrpSpPr/>
          <p:nvPr/>
        </p:nvGrpSpPr>
        <p:grpSpPr>
          <a:xfrm>
            <a:off x="4151110" y="34542"/>
            <a:ext cx="1050221" cy="332844"/>
            <a:chOff x="4593871" y="1468705"/>
            <a:chExt cx="1050221" cy="332844"/>
          </a:xfrm>
        </p:grpSpPr>
        <p:pic>
          <p:nvPicPr>
            <p:cNvPr id="12" name="Picture 11"/>
            <p:cNvPicPr>
              <a:picLocks noChangeAspect="1"/>
            </p:cNvPicPr>
            <p:nvPr/>
          </p:nvPicPr>
          <p:blipFill>
            <a:blip r:embed="rId8"/>
            <a:stretch>
              <a:fillRect/>
            </a:stretch>
          </p:blipFill>
          <p:spPr>
            <a:xfrm>
              <a:off x="4659864" y="1479052"/>
              <a:ext cx="879733" cy="266700"/>
            </a:xfrm>
            <a:prstGeom prst="rect">
              <a:avLst/>
            </a:prstGeom>
          </p:spPr>
        </p:pic>
        <p:sp>
          <p:nvSpPr>
            <p:cNvPr id="13" name="Rectangle 42">
              <a:hlinkClick r:id="rId9"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8" name="Group 17"/>
          <p:cNvGrpSpPr/>
          <p:nvPr/>
        </p:nvGrpSpPr>
        <p:grpSpPr>
          <a:xfrm>
            <a:off x="11881377" y="1948037"/>
            <a:ext cx="276225" cy="1257300"/>
            <a:chOff x="11881377" y="1948037"/>
            <a:chExt cx="276225" cy="1257300"/>
          </a:xfrm>
        </p:grpSpPr>
        <p:pic>
          <p:nvPicPr>
            <p:cNvPr id="19" name="Picture 18"/>
            <p:cNvPicPr>
              <a:picLocks noChangeAspect="1"/>
            </p:cNvPicPr>
            <p:nvPr/>
          </p:nvPicPr>
          <p:blipFill>
            <a:blip r:embed="rId10"/>
            <a:stretch>
              <a:fillRect/>
            </a:stretch>
          </p:blipFill>
          <p:spPr>
            <a:xfrm>
              <a:off x="11881377" y="1948037"/>
              <a:ext cx="276225" cy="1257300"/>
            </a:xfrm>
            <a:prstGeom prst="rect">
              <a:avLst/>
            </a:prstGeom>
          </p:spPr>
        </p:pic>
        <p:sp>
          <p:nvSpPr>
            <p:cNvPr id="23" name="Rectangle 22"/>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24" name="Text Box 31">
            <a:hlinkClick r:id="rId11" action="ppaction://hlinksldjump"/>
          </p:cNvPr>
          <p:cNvSpPr txBox="1">
            <a:spLocks noChangeArrowheads="1"/>
          </p:cNvSpPr>
          <p:nvPr/>
        </p:nvSpPr>
        <p:spPr bwMode="auto">
          <a:xfrm>
            <a:off x="10009926" y="568325"/>
            <a:ext cx="544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Regionala</a:t>
            </a:r>
          </a:p>
        </p:txBody>
      </p:sp>
    </p:spTree>
    <p:extLst>
      <p:ext uri="{BB962C8B-B14F-4D97-AF65-F5344CB8AC3E}">
        <p14:creationId xmlns:p14="http://schemas.microsoft.com/office/powerpoint/2010/main" val="149184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Lokala riktlinjer / PM</a:t>
            </a:r>
          </a:p>
        </p:txBody>
      </p:sp>
      <p:sp>
        <p:nvSpPr>
          <p:cNvPr id="14"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5"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6"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25">
            <a:hlinkClick r:id="rId7" action="ppaction://hlinksldjump"/>
          </p:cNvPr>
          <p:cNvSpPr txBox="1">
            <a:spLocks noChangeArrowheads="1"/>
          </p:cNvSpPr>
          <p:nvPr/>
        </p:nvSpPr>
        <p:spPr bwMode="auto">
          <a:xfrm>
            <a:off x="9127672" y="568325"/>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Internationella</a:t>
            </a:r>
          </a:p>
        </p:txBody>
      </p:sp>
      <p:sp>
        <p:nvSpPr>
          <p:cNvPr id="21" name="Text Box 30">
            <a:hlinkClick r:id="rId4" action="ppaction://hlinksldjump"/>
          </p:cNvPr>
          <p:cNvSpPr txBox="1">
            <a:spLocks noChangeArrowheads="1"/>
          </p:cNvSpPr>
          <p:nvPr/>
        </p:nvSpPr>
        <p:spPr bwMode="auto">
          <a:xfrm>
            <a:off x="8431155" y="56832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grpSp>
        <p:nvGrpSpPr>
          <p:cNvPr id="11" name="Group 10"/>
          <p:cNvGrpSpPr/>
          <p:nvPr/>
        </p:nvGrpSpPr>
        <p:grpSpPr>
          <a:xfrm>
            <a:off x="4151110" y="34542"/>
            <a:ext cx="1050221" cy="332844"/>
            <a:chOff x="4593871" y="1468705"/>
            <a:chExt cx="1050221" cy="332844"/>
          </a:xfrm>
        </p:grpSpPr>
        <p:pic>
          <p:nvPicPr>
            <p:cNvPr id="12" name="Picture 11"/>
            <p:cNvPicPr>
              <a:picLocks noChangeAspect="1"/>
            </p:cNvPicPr>
            <p:nvPr/>
          </p:nvPicPr>
          <p:blipFill>
            <a:blip r:embed="rId8"/>
            <a:stretch>
              <a:fillRect/>
            </a:stretch>
          </p:blipFill>
          <p:spPr>
            <a:xfrm>
              <a:off x="4659864" y="1479052"/>
              <a:ext cx="879733" cy="266700"/>
            </a:xfrm>
            <a:prstGeom prst="rect">
              <a:avLst/>
            </a:prstGeom>
          </p:spPr>
        </p:pic>
        <p:sp>
          <p:nvSpPr>
            <p:cNvPr id="13" name="Rectangle 42">
              <a:hlinkClick r:id="rId9"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8" name="Group 17"/>
          <p:cNvGrpSpPr/>
          <p:nvPr/>
        </p:nvGrpSpPr>
        <p:grpSpPr>
          <a:xfrm>
            <a:off x="11881377" y="1948037"/>
            <a:ext cx="276225" cy="1257300"/>
            <a:chOff x="11881377" y="1948037"/>
            <a:chExt cx="276225" cy="1257300"/>
          </a:xfrm>
        </p:grpSpPr>
        <p:pic>
          <p:nvPicPr>
            <p:cNvPr id="19" name="Picture 18"/>
            <p:cNvPicPr>
              <a:picLocks noChangeAspect="1"/>
            </p:cNvPicPr>
            <p:nvPr/>
          </p:nvPicPr>
          <p:blipFill>
            <a:blip r:embed="rId10"/>
            <a:stretch>
              <a:fillRect/>
            </a:stretch>
          </p:blipFill>
          <p:spPr>
            <a:xfrm>
              <a:off x="11881377" y="1948037"/>
              <a:ext cx="276225" cy="1257300"/>
            </a:xfrm>
            <a:prstGeom prst="rect">
              <a:avLst/>
            </a:prstGeom>
          </p:spPr>
        </p:pic>
        <p:sp>
          <p:nvSpPr>
            <p:cNvPr id="23" name="Rectangle 22"/>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24" name="Text Box 31">
            <a:hlinkClick r:id="rId11" action="ppaction://hlinksldjump"/>
          </p:cNvPr>
          <p:cNvSpPr txBox="1">
            <a:spLocks noChangeArrowheads="1"/>
          </p:cNvSpPr>
          <p:nvPr/>
        </p:nvSpPr>
        <p:spPr bwMode="auto">
          <a:xfrm>
            <a:off x="10009926" y="568325"/>
            <a:ext cx="544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Regionala</a:t>
            </a:r>
          </a:p>
        </p:txBody>
      </p:sp>
    </p:spTree>
    <p:extLst>
      <p:ext uri="{BB962C8B-B14F-4D97-AF65-F5344CB8AC3E}">
        <p14:creationId xmlns:p14="http://schemas.microsoft.com/office/powerpoint/2010/main" val="177423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Text Box 25">
            <a:hlinkClick r:id="rId3" action="ppaction://hlinksldjump"/>
          </p:cNvPr>
          <p:cNvSpPr txBox="1">
            <a:spLocks noChangeArrowheads="1"/>
          </p:cNvSpPr>
          <p:nvPr/>
        </p:nvSpPr>
        <p:spPr bwMode="auto">
          <a:xfrm>
            <a:off x="9101988" y="568325"/>
            <a:ext cx="717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Internationella</a:t>
            </a:r>
          </a:p>
        </p:txBody>
      </p:sp>
      <p:sp>
        <p:nvSpPr>
          <p:cNvPr id="119815" name="Text Box 30">
            <a:hlinkClick r:id="rId4" action="ppaction://hlinksldjump"/>
          </p:cNvPr>
          <p:cNvSpPr txBox="1">
            <a:spLocks noChangeArrowheads="1"/>
          </p:cNvSpPr>
          <p:nvPr/>
        </p:nvSpPr>
        <p:spPr bwMode="auto">
          <a:xfrm>
            <a:off x="8325102" y="568325"/>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Nationella</a:t>
            </a:r>
          </a:p>
        </p:txBody>
      </p:sp>
      <p:sp>
        <p:nvSpPr>
          <p:cNvPr id="119823" name="Rectangle 18">
            <a:hlinkClick r:id="rId5"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 name="Title 1"/>
          <p:cNvSpPr>
            <a:spLocks noGrp="1"/>
          </p:cNvSpPr>
          <p:nvPr>
            <p:ph type="title"/>
          </p:nvPr>
        </p:nvSpPr>
        <p:spPr/>
        <p:txBody>
          <a:bodyPr/>
          <a:lstStyle/>
          <a:p>
            <a:r>
              <a:rPr lang="sv-SE" dirty="0"/>
              <a:t>Lokala riktlinjer / PM</a:t>
            </a:r>
          </a:p>
        </p:txBody>
      </p:sp>
      <p:sp>
        <p:nvSpPr>
          <p:cNvPr id="14" name="Rectangle 37">
            <a:hlinkClick r:id="rId6"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5"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6"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9"/>
            <a:stretch>
              <a:fillRect/>
            </a:stretch>
          </p:blipFill>
          <p:spPr>
            <a:xfrm>
              <a:off x="4659864" y="1479052"/>
              <a:ext cx="879733" cy="266700"/>
            </a:xfrm>
            <a:prstGeom prst="rect">
              <a:avLst/>
            </a:prstGeom>
          </p:spPr>
        </p:pic>
        <p:sp>
          <p:nvSpPr>
            <p:cNvPr id="18"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0" name="Picture 19"/>
            <p:cNvPicPr>
              <a:picLocks noChangeAspect="1"/>
            </p:cNvPicPr>
            <p:nvPr/>
          </p:nvPicPr>
          <p:blipFill>
            <a:blip r:embed="rId11"/>
            <a:stretch>
              <a:fillRect/>
            </a:stretch>
          </p:blipFill>
          <p:spPr>
            <a:xfrm>
              <a:off x="11881377" y="1948037"/>
              <a:ext cx="276225" cy="1257300"/>
            </a:xfrm>
            <a:prstGeom prst="rect">
              <a:avLst/>
            </a:prstGeom>
          </p:spPr>
        </p:pic>
        <p:sp>
          <p:nvSpPr>
            <p:cNvPr id="21" name="Rectangle 20"/>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
        <p:nvSpPr>
          <p:cNvPr id="22" name="Text Box 31">
            <a:hlinkClick r:id="rId12" action="ppaction://hlinksldjump"/>
          </p:cNvPr>
          <p:cNvSpPr txBox="1">
            <a:spLocks noChangeArrowheads="1"/>
          </p:cNvSpPr>
          <p:nvPr/>
        </p:nvSpPr>
        <p:spPr bwMode="auto">
          <a:xfrm>
            <a:off x="10009926" y="568325"/>
            <a:ext cx="544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t>Regionala</a:t>
            </a:r>
          </a:p>
        </p:txBody>
      </p:sp>
    </p:spTree>
    <p:extLst>
      <p:ext uri="{BB962C8B-B14F-4D97-AF65-F5344CB8AC3E}">
        <p14:creationId xmlns:p14="http://schemas.microsoft.com/office/powerpoint/2010/main" val="3653062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8" y="1167927"/>
            <a:ext cx="7552800" cy="554400"/>
          </a:xfrm>
        </p:spPr>
        <p:txBody>
          <a:bodyPr/>
          <a:lstStyle/>
          <a:p>
            <a:r>
              <a:rPr lang="sv-SE" dirty="0"/>
              <a:t>Adam, 72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3" y="181886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Man 72 år. Inkommer med bröstsmärta.</a:t>
            </a:r>
          </a:p>
          <a:p>
            <a:r>
              <a:rPr lang="sv-SE" kern="0" dirty="0"/>
              <a:t>Hereditet: far hjärtinfarkt före 55 år. Diabetes. Alzheimer.</a:t>
            </a:r>
          </a:p>
          <a:p>
            <a:r>
              <a:rPr lang="sv-SE" kern="0" dirty="0"/>
              <a:t>Socialt: </a:t>
            </a:r>
            <a:r>
              <a:rPr lang="sv-SE" kern="0" dirty="0" err="1"/>
              <a:t>Exrökare</a:t>
            </a:r>
            <a:r>
              <a:rPr lang="sv-SE" kern="0" dirty="0"/>
              <a:t>, 2 </a:t>
            </a:r>
            <a:r>
              <a:rPr lang="sv-SE" kern="0" dirty="0" err="1"/>
              <a:t>paketår</a:t>
            </a:r>
            <a:r>
              <a:rPr lang="sv-SE" kern="0" dirty="0"/>
              <a:t>. Snusar.</a:t>
            </a:r>
          </a:p>
          <a:p>
            <a:r>
              <a:rPr lang="sv-SE" kern="0" dirty="0"/>
              <a:t>Tidigare sjukdomar: Hypertoni. Totalplastik höft 6 mån innan, infektionsproblem, </a:t>
            </a:r>
            <a:r>
              <a:rPr lang="sv-SE" kern="0" dirty="0" err="1"/>
              <a:t>Targocid</a:t>
            </a:r>
            <a:r>
              <a:rPr lang="sv-SE" kern="0" dirty="0"/>
              <a:t>-behandling.</a:t>
            </a:r>
          </a:p>
          <a:p>
            <a:r>
              <a:rPr lang="sv-SE" kern="0" dirty="0"/>
              <a:t>Aktuellt: Bröstsmärta i perioder senaste dygnet, ihållande flera timmar innan ambulans tillkallas. Lättar bra på nitro.</a:t>
            </a:r>
          </a:p>
          <a:p>
            <a:r>
              <a:rPr lang="sv-SE" kern="0" dirty="0"/>
              <a:t>Status: opåverkad, inga svikttecken, </a:t>
            </a:r>
            <a:r>
              <a:rPr lang="sv-SE" kern="0" dirty="0" err="1"/>
              <a:t>saturation</a:t>
            </a:r>
            <a:r>
              <a:rPr lang="sv-SE" kern="0" dirty="0"/>
              <a:t> 98%, hjärtfrekvens 83, blodtryck 137/87. BMI 33. Vikt 103 kg.</a:t>
            </a:r>
          </a:p>
          <a:p>
            <a:r>
              <a:rPr lang="sv-SE" kern="0" dirty="0"/>
              <a:t>EKG: lätta ST-T förändringar lateralt talande för </a:t>
            </a:r>
            <a:r>
              <a:rPr lang="sv-SE" kern="0" dirty="0" err="1"/>
              <a:t>ischemi</a:t>
            </a:r>
            <a:r>
              <a:rPr lang="sv-SE" kern="0" dirty="0"/>
              <a:t>.</a:t>
            </a:r>
          </a:p>
          <a:p>
            <a:r>
              <a:rPr lang="sv-SE" kern="0" dirty="0"/>
              <a:t>LAB: Hb 132, CRP 2.2, </a:t>
            </a:r>
            <a:r>
              <a:rPr lang="sv-SE" kern="0" dirty="0" err="1"/>
              <a:t>hsTnT</a:t>
            </a:r>
            <a:r>
              <a:rPr lang="sv-SE" kern="0" dirty="0"/>
              <a:t> 527, s-glukos 7.8. Lipidstatus nästa morgon: kolesterol 4.4, LDL 2.9, HDL 0.81, TG 1.6.</a:t>
            </a:r>
          </a:p>
          <a:p>
            <a:endParaRPr lang="sv-SE" kern="0" dirty="0"/>
          </a:p>
        </p:txBody>
      </p:sp>
      <p:sp>
        <p:nvSpPr>
          <p:cNvPr id="16"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8"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Text Box 31">
            <a:hlinkClick r:id="rId7" action="ppaction://hlinksldjump"/>
          </p:cNvPr>
          <p:cNvSpPr txBox="1">
            <a:spLocks noChangeArrowheads="1"/>
          </p:cNvSpPr>
          <p:nvPr/>
        </p:nvSpPr>
        <p:spPr bwMode="auto">
          <a:xfrm>
            <a:off x="8582163" y="5683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2" name="Text Box 31">
            <a:hlinkClick r:id="rId9" action="ppaction://hlinksldjump"/>
          </p:cNvPr>
          <p:cNvSpPr txBox="1">
            <a:spLocks noChangeArrowheads="1"/>
          </p:cNvSpPr>
          <p:nvPr/>
        </p:nvSpPr>
        <p:spPr bwMode="auto">
          <a:xfrm>
            <a:off x="9650665"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10"/>
            <a:stretch>
              <a:fillRect/>
            </a:stretch>
          </p:blipFill>
          <p:spPr>
            <a:xfrm>
              <a:off x="4659864" y="1479052"/>
              <a:ext cx="879733" cy="266700"/>
            </a:xfrm>
            <a:prstGeom prst="rect">
              <a:avLst/>
            </a:prstGeom>
          </p:spPr>
        </p:pic>
        <p:sp>
          <p:nvSpPr>
            <p:cNvPr id="1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0" name="Group 19"/>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2"/>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456841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3" y="1823117"/>
            <a:ext cx="8229600" cy="2402412"/>
          </a:xfrm>
        </p:spPr>
        <p:txBody>
          <a:bodyPr>
            <a:normAutofit/>
          </a:bodyPr>
          <a:lstStyle/>
          <a:p>
            <a:r>
              <a:rPr lang="sv-SE" dirty="0"/>
              <a:t>Bedöms som NSTEMI. Behandlas med ASA, </a:t>
            </a:r>
            <a:r>
              <a:rPr lang="sv-SE" dirty="0" err="1"/>
              <a:t>Ticagrelor</a:t>
            </a:r>
            <a:r>
              <a:rPr lang="sv-SE" dirty="0"/>
              <a:t>, </a:t>
            </a:r>
            <a:r>
              <a:rPr lang="sv-SE" dirty="0" err="1"/>
              <a:t>Fondaparinux</a:t>
            </a:r>
            <a:r>
              <a:rPr lang="sv-SE" dirty="0"/>
              <a:t>, </a:t>
            </a:r>
            <a:r>
              <a:rPr lang="sv-SE" dirty="0" err="1"/>
              <a:t>Metoprolol</a:t>
            </a:r>
            <a:r>
              <a:rPr lang="sv-SE" dirty="0"/>
              <a:t>.</a:t>
            </a:r>
          </a:p>
          <a:p>
            <a:r>
              <a:rPr lang="sv-SE" dirty="0" err="1"/>
              <a:t>Koronarangio</a:t>
            </a:r>
            <a:r>
              <a:rPr lang="sv-SE" dirty="0"/>
              <a:t>: tät LCX stenos. Stentas, BMS.</a:t>
            </a:r>
          </a:p>
          <a:p>
            <a:r>
              <a:rPr lang="sv-SE" dirty="0"/>
              <a:t>Utskrivningsläkemedel: </a:t>
            </a:r>
            <a:r>
              <a:rPr lang="sv-SE" dirty="0" err="1"/>
              <a:t>Seloken</a:t>
            </a:r>
            <a:r>
              <a:rPr lang="sv-SE" dirty="0"/>
              <a:t> ZOC 50mg, </a:t>
            </a:r>
            <a:r>
              <a:rPr lang="sv-SE" dirty="0" err="1"/>
              <a:t>Losartan</a:t>
            </a:r>
            <a:r>
              <a:rPr lang="sv-SE" dirty="0"/>
              <a:t> 50mg, </a:t>
            </a:r>
            <a:r>
              <a:rPr lang="sv-SE" dirty="0" err="1"/>
              <a:t>Trombyl</a:t>
            </a:r>
            <a:r>
              <a:rPr lang="sv-SE" dirty="0"/>
              <a:t> 75mg, </a:t>
            </a:r>
            <a:r>
              <a:rPr lang="sv-SE" dirty="0" err="1"/>
              <a:t>Brilique</a:t>
            </a:r>
            <a:r>
              <a:rPr lang="sv-SE" dirty="0"/>
              <a:t> 90mg 1x2 i 12 mån, </a:t>
            </a:r>
            <a:r>
              <a:rPr lang="sv-SE" dirty="0" err="1"/>
              <a:t>Simvastatin</a:t>
            </a:r>
            <a:r>
              <a:rPr lang="sv-SE" dirty="0"/>
              <a:t> 20mg.</a:t>
            </a:r>
          </a:p>
          <a:p>
            <a:pPr marL="0" indent="0">
              <a:buNone/>
            </a:pPr>
            <a:endParaRPr lang="sv-SE" dirty="0"/>
          </a:p>
        </p:txBody>
      </p:sp>
      <p:sp>
        <p:nvSpPr>
          <p:cNvPr id="14"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31">
            <a:hlinkClick r:id="rId6" action="ppaction://hlinksldjump"/>
          </p:cNvPr>
          <p:cNvSpPr txBox="1">
            <a:spLocks noChangeArrowheads="1"/>
          </p:cNvSpPr>
          <p:nvPr/>
        </p:nvSpPr>
        <p:spPr bwMode="auto">
          <a:xfrm>
            <a:off x="8650540" y="5683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1" name="Text Box 31">
            <a:hlinkClick r:id="rId8" action="ppaction://hlinksldjump"/>
          </p:cNvPr>
          <p:cNvSpPr txBox="1">
            <a:spLocks noChangeArrowheads="1"/>
          </p:cNvSpPr>
          <p:nvPr/>
        </p:nvSpPr>
        <p:spPr bwMode="auto">
          <a:xfrm>
            <a:off x="9790906"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5" name="Picture 14"/>
            <p:cNvPicPr>
              <a:picLocks noChangeAspect="1"/>
            </p:cNvPicPr>
            <p:nvPr/>
          </p:nvPicPr>
          <p:blipFill>
            <a:blip r:embed="rId9"/>
            <a:stretch>
              <a:fillRect/>
            </a:stretch>
          </p:blipFill>
          <p:spPr>
            <a:xfrm>
              <a:off x="4659864" y="1479052"/>
              <a:ext cx="879733" cy="266700"/>
            </a:xfrm>
            <a:prstGeom prst="rect">
              <a:avLst/>
            </a:prstGeom>
          </p:spPr>
        </p:pic>
        <p:sp>
          <p:nvSpPr>
            <p:cNvPr id="22"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3" name="Rubrik 7"/>
          <p:cNvSpPr txBox="1">
            <a:spLocks/>
          </p:cNvSpPr>
          <p:nvPr/>
        </p:nvSpPr>
        <p:spPr>
          <a:xfrm>
            <a:off x="630418" y="1167927"/>
            <a:ext cx="7552800" cy="554400"/>
          </a:xfrm>
          <a:prstGeom prst="rect">
            <a:avLst/>
          </a:prstGeom>
        </p:spPr>
        <p:txBody>
          <a:bodyPr vert="horz" lIns="0" tIns="0" rIns="0" bIns="0" rtlCol="0" anchor="t" anchorCtr="0">
            <a:normAutofit/>
          </a:bodyPr>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Adam, 72 år</a:t>
            </a:r>
          </a:p>
        </p:txBody>
      </p:sp>
      <p:grpSp>
        <p:nvGrpSpPr>
          <p:cNvPr id="19" name="Group 18"/>
          <p:cNvGrpSpPr/>
          <p:nvPr/>
        </p:nvGrpSpPr>
        <p:grpSpPr>
          <a:xfrm>
            <a:off x="11881377" y="1948037"/>
            <a:ext cx="276225" cy="1257300"/>
            <a:chOff x="11881377" y="1948037"/>
            <a:chExt cx="276225" cy="1257300"/>
          </a:xfrm>
        </p:grpSpPr>
        <p:pic>
          <p:nvPicPr>
            <p:cNvPr id="24" name="Picture 23"/>
            <p:cNvPicPr>
              <a:picLocks noChangeAspect="1"/>
            </p:cNvPicPr>
            <p:nvPr/>
          </p:nvPicPr>
          <p:blipFill>
            <a:blip r:embed="rId11"/>
            <a:stretch>
              <a:fillRect/>
            </a:stretch>
          </p:blipFill>
          <p:spPr>
            <a:xfrm>
              <a:off x="11881377" y="1948037"/>
              <a:ext cx="276225" cy="1257300"/>
            </a:xfrm>
            <a:prstGeom prst="rect">
              <a:avLst/>
            </a:prstGeom>
          </p:spPr>
        </p:pic>
        <p:sp>
          <p:nvSpPr>
            <p:cNvPr id="25" name="Rectangle 24"/>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51164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8" y="1174406"/>
            <a:ext cx="7552800" cy="554400"/>
          </a:xfrm>
        </p:spPr>
        <p:txBody>
          <a:bodyPr/>
          <a:lstStyle/>
          <a:p>
            <a:r>
              <a:rPr lang="sv-SE" dirty="0"/>
              <a:t>Adam, 72 år. Uppföljning 1 månad</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2" y="182311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BT sitt 125/85, stående 130/90</a:t>
            </a:r>
          </a:p>
          <a:p>
            <a:r>
              <a:rPr lang="sv-SE" kern="0" dirty="0"/>
              <a:t>Kolesterol 4.2, LDL 2.4</a:t>
            </a:r>
          </a:p>
          <a:p>
            <a:r>
              <a:rPr lang="sv-SE" kern="0" dirty="0"/>
              <a:t>Ökas </a:t>
            </a:r>
            <a:r>
              <a:rPr lang="sv-SE" kern="0" dirty="0" err="1"/>
              <a:t>Losartan</a:t>
            </a:r>
            <a:r>
              <a:rPr lang="sv-SE" kern="0" dirty="0"/>
              <a:t> till 100mg (oklart varför)</a:t>
            </a:r>
          </a:p>
          <a:p>
            <a:r>
              <a:rPr lang="sv-SE" kern="0" dirty="0"/>
              <a:t>Uppföljning efter ytterligare 4 veckor: BT sitt 138/82, stående 140/92.</a:t>
            </a:r>
          </a:p>
          <a:p>
            <a:r>
              <a:rPr lang="sv-SE" kern="0" dirty="0"/>
              <a:t>Planeras för 12 mån kontroll.</a:t>
            </a:r>
          </a:p>
        </p:txBody>
      </p:sp>
      <p:sp>
        <p:nvSpPr>
          <p:cNvPr id="16"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8"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Text Box 31">
            <a:hlinkClick r:id="rId7" action="ppaction://hlinksldjump"/>
          </p:cNvPr>
          <p:cNvSpPr txBox="1">
            <a:spLocks noChangeArrowheads="1"/>
          </p:cNvSpPr>
          <p:nvPr/>
        </p:nvSpPr>
        <p:spPr bwMode="auto">
          <a:xfrm>
            <a:off x="8650540" y="5683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2" name="Text Box 31">
            <a:hlinkClick r:id="rId9" action="ppaction://hlinksldjump"/>
          </p:cNvPr>
          <p:cNvSpPr txBox="1">
            <a:spLocks noChangeArrowheads="1"/>
          </p:cNvSpPr>
          <p:nvPr/>
        </p:nvSpPr>
        <p:spPr bwMode="auto">
          <a:xfrm>
            <a:off x="9848851"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10"/>
            <a:stretch>
              <a:fillRect/>
            </a:stretch>
          </p:blipFill>
          <p:spPr>
            <a:xfrm>
              <a:off x="4659864" y="1479052"/>
              <a:ext cx="879733" cy="266700"/>
            </a:xfrm>
            <a:prstGeom prst="rect">
              <a:avLst/>
            </a:prstGeom>
          </p:spPr>
        </p:pic>
        <p:sp>
          <p:nvSpPr>
            <p:cNvPr id="1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0" name="Group 19"/>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2"/>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58002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16"/>
          <p:cNvSpPr>
            <a:spLocks noChangeArrowheads="1"/>
          </p:cNvSpPr>
          <p:nvPr/>
        </p:nvSpPr>
        <p:spPr bwMode="auto">
          <a:xfrm>
            <a:off x="1524000" y="2152650"/>
            <a:ext cx="1676400" cy="4019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810" name="Rectangle 18">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9"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1"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4" name="Text Box 19">
            <a:hlinkClick r:id="rId8" action="ppaction://hlinksldjump"/>
          </p:cNvPr>
          <p:cNvSpPr txBox="1">
            <a:spLocks noChangeArrowheads="1"/>
          </p:cNvSpPr>
          <p:nvPr/>
        </p:nvSpPr>
        <p:spPr bwMode="auto">
          <a:xfrm>
            <a:off x="4106446" y="568325"/>
            <a:ext cx="737017"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Riskvärdering</a:t>
            </a:r>
          </a:p>
        </p:txBody>
      </p:sp>
      <p:sp>
        <p:nvSpPr>
          <p:cNvPr id="35" name="Text Box 18">
            <a:hlinkClick r:id="rId4" action="ppaction://hlinksldjump"/>
          </p:cNvPr>
          <p:cNvSpPr txBox="1">
            <a:spLocks noChangeArrowheads="1"/>
          </p:cNvSpPr>
          <p:nvPr/>
        </p:nvSpPr>
        <p:spPr bwMode="auto">
          <a:xfrm>
            <a:off x="3045996" y="580357"/>
            <a:ext cx="1060450" cy="2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Sekundärprevention</a:t>
            </a:r>
          </a:p>
        </p:txBody>
      </p:sp>
      <p:sp>
        <p:nvSpPr>
          <p:cNvPr id="36" name="Text Box 20">
            <a:hlinkClick r:id="rId9" action="ppaction://hlinksldjump"/>
          </p:cNvPr>
          <p:cNvSpPr txBox="1">
            <a:spLocks noChangeArrowheads="1"/>
          </p:cNvSpPr>
          <p:nvPr/>
        </p:nvSpPr>
        <p:spPr bwMode="auto">
          <a:xfrm>
            <a:off x="4948394" y="568324"/>
            <a:ext cx="1419224"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Primär/Sekundär</a:t>
            </a:r>
            <a:r>
              <a:rPr lang="sv-SE" sz="800" b="1" u="sng" dirty="0">
                <a:solidFill>
                  <a:srgbClr val="5D5D4C"/>
                </a:solidFill>
              </a:rPr>
              <a:t> </a:t>
            </a:r>
            <a:r>
              <a:rPr lang="sv-SE" sz="800" dirty="0">
                <a:solidFill>
                  <a:srgbClr val="5D5D4C"/>
                </a:solidFill>
              </a:rPr>
              <a:t>prevention</a:t>
            </a:r>
          </a:p>
        </p:txBody>
      </p:sp>
      <p:grpSp>
        <p:nvGrpSpPr>
          <p:cNvPr id="15" name="Group 14"/>
          <p:cNvGrpSpPr/>
          <p:nvPr/>
        </p:nvGrpSpPr>
        <p:grpSpPr>
          <a:xfrm>
            <a:off x="4151110" y="34542"/>
            <a:ext cx="1050221" cy="332844"/>
            <a:chOff x="4593871" y="1468705"/>
            <a:chExt cx="1050221" cy="332844"/>
          </a:xfrm>
        </p:grpSpPr>
        <p:pic>
          <p:nvPicPr>
            <p:cNvPr id="16" name="Picture 15"/>
            <p:cNvPicPr>
              <a:picLocks noChangeAspect="1"/>
            </p:cNvPicPr>
            <p:nvPr/>
          </p:nvPicPr>
          <p:blipFill>
            <a:blip r:embed="rId10"/>
            <a:stretch>
              <a:fillRect/>
            </a:stretch>
          </p:blipFill>
          <p:spPr>
            <a:xfrm>
              <a:off x="4659864" y="1479052"/>
              <a:ext cx="879733" cy="266700"/>
            </a:xfrm>
            <a:prstGeom prst="rect">
              <a:avLst/>
            </a:prstGeom>
          </p:spPr>
        </p:pic>
        <p:sp>
          <p:nvSpPr>
            <p:cNvPr id="17"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18" name="TextBox 17"/>
          <p:cNvSpPr txBox="1"/>
          <p:nvPr/>
        </p:nvSpPr>
        <p:spPr>
          <a:xfrm>
            <a:off x="346708" y="6448473"/>
            <a:ext cx="9502143" cy="253916"/>
          </a:xfrm>
          <a:prstGeom prst="rect">
            <a:avLst/>
          </a:prstGeom>
          <a:noFill/>
        </p:spPr>
        <p:txBody>
          <a:bodyPr wrap="square" rtlCol="0">
            <a:spAutoFit/>
          </a:bodyPr>
          <a:lstStyle/>
          <a:p>
            <a:r>
              <a:rPr lang="sv-SE" sz="1000" i="1" dirty="0">
                <a:solidFill>
                  <a:schemeClr val="tx1">
                    <a:lumMod val="65000"/>
                    <a:lumOff val="35000"/>
                  </a:schemeClr>
                </a:solidFill>
              </a:rPr>
              <a:t>Piepoli MF et al, Eur Heart J. 2016. </a:t>
            </a:r>
            <a:r>
              <a:rPr lang="sv-SE" sz="1000" dirty="0">
                <a:solidFill>
                  <a:schemeClr val="tx1">
                    <a:lumMod val="65000"/>
                    <a:lumOff val="35000"/>
                  </a:schemeClr>
                </a:solidFill>
              </a:rPr>
              <a:t>doi:10.1093/eurheartj/ehw106. 2016 European Guidelines on cardiovascular disease prevention in clinical practice</a:t>
            </a:r>
          </a:p>
        </p:txBody>
      </p:sp>
      <p:pic>
        <p:nvPicPr>
          <p:cNvPr id="3" name="Picture 2"/>
          <p:cNvPicPr>
            <a:picLocks noChangeAspect="1"/>
          </p:cNvPicPr>
          <p:nvPr/>
        </p:nvPicPr>
        <p:blipFill>
          <a:blip r:embed="rId12"/>
          <a:stretch>
            <a:fillRect/>
          </a:stretch>
        </p:blipFill>
        <p:spPr>
          <a:xfrm>
            <a:off x="3200400" y="1811699"/>
            <a:ext cx="5004284" cy="4396700"/>
          </a:xfrm>
          <a:prstGeom prst="rect">
            <a:avLst/>
          </a:prstGeom>
          <a:effectLst>
            <a:outerShdw blurRad="63500" sx="102000" sy="102000" algn="ctr" rotWithShape="0">
              <a:prstClr val="black">
                <a:alpha val="40000"/>
              </a:prstClr>
            </a:outerShdw>
          </a:effectLst>
        </p:spPr>
      </p:pic>
      <p:sp>
        <p:nvSpPr>
          <p:cNvPr id="20" name="Rectangle 5"/>
          <p:cNvSpPr txBox="1">
            <a:spLocks/>
          </p:cNvSpPr>
          <p:nvPr/>
        </p:nvSpPr>
        <p:spPr>
          <a:xfrm>
            <a:off x="609600" y="577851"/>
            <a:ext cx="10068984" cy="993775"/>
          </a:xfrm>
          <a:prstGeom prst="rect">
            <a:avLst/>
          </a:prstGeom>
        </p:spPr>
        <p:txBody>
          <a:bodyPr anchor="b"/>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kern="0" dirty="0"/>
              <a:t>Riskvärdering enligt ESC</a:t>
            </a:r>
          </a:p>
        </p:txBody>
      </p:sp>
      <p:grpSp>
        <p:nvGrpSpPr>
          <p:cNvPr id="19" name="Group 18"/>
          <p:cNvGrpSpPr/>
          <p:nvPr/>
        </p:nvGrpSpPr>
        <p:grpSpPr>
          <a:xfrm>
            <a:off x="11881377" y="1948037"/>
            <a:ext cx="276225" cy="1257300"/>
            <a:chOff x="11881377" y="1948037"/>
            <a:chExt cx="276225" cy="1257300"/>
          </a:xfrm>
        </p:grpSpPr>
        <p:pic>
          <p:nvPicPr>
            <p:cNvPr id="21" name="Picture 20"/>
            <p:cNvPicPr>
              <a:picLocks noChangeAspect="1"/>
            </p:cNvPicPr>
            <p:nvPr/>
          </p:nvPicPr>
          <p:blipFill>
            <a:blip r:embed="rId13"/>
            <a:stretch>
              <a:fillRect/>
            </a:stretch>
          </p:blipFill>
          <p:spPr>
            <a:xfrm>
              <a:off x="11881377" y="1948037"/>
              <a:ext cx="276225" cy="1257300"/>
            </a:xfrm>
            <a:prstGeom prst="rect">
              <a:avLst/>
            </a:prstGeom>
          </p:spPr>
        </p:pic>
        <p:sp>
          <p:nvSpPr>
            <p:cNvPr id="22" name="Rectangle 21"/>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815305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8" y="1174156"/>
            <a:ext cx="7552800" cy="554400"/>
          </a:xfrm>
        </p:spPr>
        <p:txBody>
          <a:bodyPr/>
          <a:lstStyle/>
          <a:p>
            <a:r>
              <a:rPr lang="sv-SE" dirty="0"/>
              <a:t>Adam, 72 år. Uppföljning 1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3" y="1823117"/>
            <a:ext cx="8229600" cy="4525963"/>
          </a:xfrm>
        </p:spPr>
        <p:txBody>
          <a:bodyPr>
            <a:normAutofit/>
          </a:bodyPr>
          <a:lstStyle/>
          <a:p>
            <a:r>
              <a:rPr lang="sv-SE" dirty="0"/>
              <a:t>Vid ordinarie läkarkontroll 6 mån efter infarkt ökades </a:t>
            </a:r>
            <a:r>
              <a:rPr lang="sv-SE" dirty="0" err="1"/>
              <a:t>Simvastatin</a:t>
            </a:r>
            <a:r>
              <a:rPr lang="sv-SE" dirty="0"/>
              <a:t> till 40mg p.g.a. LDL 3.6.</a:t>
            </a:r>
          </a:p>
          <a:p>
            <a:r>
              <a:rPr lang="sv-SE" dirty="0"/>
              <a:t>Vid 1 års uppföljning : slutat med </a:t>
            </a:r>
            <a:r>
              <a:rPr lang="sv-SE" dirty="0" err="1"/>
              <a:t>Brilique</a:t>
            </a:r>
            <a:r>
              <a:rPr lang="sv-SE" dirty="0"/>
              <a:t> tre månader för tidigt. Endast tagit 50mg </a:t>
            </a:r>
            <a:r>
              <a:rPr lang="sv-SE" dirty="0" err="1"/>
              <a:t>Losartan</a:t>
            </a:r>
            <a:r>
              <a:rPr lang="sv-SE" dirty="0"/>
              <a:t> sedan 6 månader samt 20mg </a:t>
            </a:r>
            <a:r>
              <a:rPr lang="sv-SE" dirty="0" err="1"/>
              <a:t>simvastatin</a:t>
            </a:r>
            <a:r>
              <a:rPr lang="sv-SE" dirty="0"/>
              <a:t> sedan 2 månader.</a:t>
            </a:r>
          </a:p>
          <a:p>
            <a:r>
              <a:rPr lang="sv-SE" dirty="0"/>
              <a:t>BT sittande 160/100. Kolesterol 4.7, LDL 2.6.</a:t>
            </a:r>
          </a:p>
          <a:p>
            <a:r>
              <a:rPr lang="sv-SE" dirty="0"/>
              <a:t>Åtgärd?</a:t>
            </a:r>
          </a:p>
          <a:p>
            <a:endParaRPr lang="sv-SE" dirty="0"/>
          </a:p>
        </p:txBody>
      </p:sp>
      <p:sp>
        <p:nvSpPr>
          <p:cNvPr id="14"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31">
            <a:hlinkClick r:id="rId6" action="ppaction://hlinksldjump"/>
          </p:cNvPr>
          <p:cNvSpPr txBox="1">
            <a:spLocks noChangeArrowheads="1"/>
          </p:cNvSpPr>
          <p:nvPr/>
        </p:nvSpPr>
        <p:spPr bwMode="auto">
          <a:xfrm>
            <a:off x="8788538" y="5567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1" name="Text Box 31">
            <a:hlinkClick r:id="rId8" action="ppaction://hlinksldjump"/>
          </p:cNvPr>
          <p:cNvSpPr txBox="1">
            <a:spLocks noChangeArrowheads="1"/>
          </p:cNvSpPr>
          <p:nvPr/>
        </p:nvSpPr>
        <p:spPr bwMode="auto">
          <a:xfrm>
            <a:off x="9848851" y="5625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5" name="Picture 14"/>
            <p:cNvPicPr>
              <a:picLocks noChangeAspect="1"/>
            </p:cNvPicPr>
            <p:nvPr/>
          </p:nvPicPr>
          <p:blipFill>
            <a:blip r:embed="rId9"/>
            <a:stretch>
              <a:fillRect/>
            </a:stretch>
          </p:blipFill>
          <p:spPr>
            <a:xfrm>
              <a:off x="4659864" y="1479052"/>
              <a:ext cx="879733" cy="266700"/>
            </a:xfrm>
            <a:prstGeom prst="rect">
              <a:avLst/>
            </a:prstGeom>
          </p:spPr>
        </p:pic>
        <p:sp>
          <p:nvSpPr>
            <p:cNvPr id="22"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1"/>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25794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7" y="1174406"/>
            <a:ext cx="7552800" cy="554400"/>
          </a:xfrm>
        </p:spPr>
        <p:txBody>
          <a:bodyPr/>
          <a:lstStyle/>
          <a:p>
            <a:r>
              <a:rPr lang="sv-SE" dirty="0"/>
              <a:t>Adam, 72 år. Uppföljning 1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2" y="182311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Åtgärd:</a:t>
            </a:r>
          </a:p>
          <a:p>
            <a:pPr>
              <a:buFontTx/>
              <a:buChar char="-"/>
            </a:pPr>
            <a:r>
              <a:rPr lang="sv-SE" kern="0" dirty="0"/>
              <a:t>Genomgång av läkemedelslistan. Ordineras simvastatin 40mg samt losartan 100mg.</a:t>
            </a:r>
          </a:p>
          <a:p>
            <a:r>
              <a:rPr lang="sv-SE" kern="0" dirty="0"/>
              <a:t>Kontroll efter 4 veckor: BT sittande 128/80. Kolesterol 3.5, LDL 1.5.</a:t>
            </a:r>
          </a:p>
          <a:p>
            <a:r>
              <a:rPr lang="sv-SE" kern="0" dirty="0"/>
              <a:t>Uppföljning år 2.</a:t>
            </a:r>
          </a:p>
        </p:txBody>
      </p:sp>
      <p:sp>
        <p:nvSpPr>
          <p:cNvPr id="16"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8"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Text Box 31">
            <a:hlinkClick r:id="rId7" action="ppaction://hlinksldjump"/>
          </p:cNvPr>
          <p:cNvSpPr txBox="1">
            <a:spLocks noChangeArrowheads="1"/>
          </p:cNvSpPr>
          <p:nvPr/>
        </p:nvSpPr>
        <p:spPr bwMode="auto">
          <a:xfrm>
            <a:off x="8650540" y="5683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2" name="Text Box 31">
            <a:hlinkClick r:id="rId9" action="ppaction://hlinksldjump"/>
          </p:cNvPr>
          <p:cNvSpPr txBox="1">
            <a:spLocks noChangeArrowheads="1"/>
          </p:cNvSpPr>
          <p:nvPr/>
        </p:nvSpPr>
        <p:spPr bwMode="auto">
          <a:xfrm>
            <a:off x="9650665"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10"/>
            <a:stretch>
              <a:fillRect/>
            </a:stretch>
          </p:blipFill>
          <p:spPr>
            <a:xfrm>
              <a:off x="4659864" y="1479052"/>
              <a:ext cx="879733" cy="266700"/>
            </a:xfrm>
            <a:prstGeom prst="rect">
              <a:avLst/>
            </a:prstGeom>
          </p:spPr>
        </p:pic>
        <p:sp>
          <p:nvSpPr>
            <p:cNvPr id="1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0" name="Group 19"/>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2"/>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031933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8" y="1166064"/>
            <a:ext cx="7552800" cy="554400"/>
          </a:xfrm>
        </p:spPr>
        <p:txBody>
          <a:bodyPr/>
          <a:lstStyle/>
          <a:p>
            <a:r>
              <a:rPr lang="sv-SE" dirty="0"/>
              <a:t>Adam, 73 år. Uppföljning 2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2" y="1823117"/>
            <a:ext cx="8229600" cy="4525963"/>
          </a:xfrm>
        </p:spPr>
        <p:txBody>
          <a:bodyPr/>
          <a:lstStyle/>
          <a:p>
            <a:r>
              <a:rPr lang="sv-SE" dirty="0"/>
              <a:t>Två år efter infarkt. Patienten har fått diabetes. Vikt 115 kg. Säger sig ta sina mediciner enligt ordination.</a:t>
            </a:r>
          </a:p>
          <a:p>
            <a:r>
              <a:rPr lang="sv-SE" dirty="0"/>
              <a:t>Blodtryck sittande 151/94, stående 163/110</a:t>
            </a:r>
          </a:p>
          <a:p>
            <a:r>
              <a:rPr lang="sv-SE" dirty="0"/>
              <a:t>Kolesterol 3.7, LDL 1.8</a:t>
            </a:r>
          </a:p>
          <a:p>
            <a:r>
              <a:rPr lang="sv-SE" dirty="0"/>
              <a:t>Åtgärd?</a:t>
            </a:r>
          </a:p>
          <a:p>
            <a:endParaRPr lang="sv-SE" dirty="0"/>
          </a:p>
        </p:txBody>
      </p:sp>
      <p:sp>
        <p:nvSpPr>
          <p:cNvPr id="14"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31">
            <a:hlinkClick r:id="rId6" action="ppaction://hlinksldjump"/>
          </p:cNvPr>
          <p:cNvSpPr txBox="1">
            <a:spLocks noChangeArrowheads="1"/>
          </p:cNvSpPr>
          <p:nvPr/>
        </p:nvSpPr>
        <p:spPr bwMode="auto">
          <a:xfrm>
            <a:off x="8856915" y="5683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1" name="Text Box 31">
            <a:hlinkClick r:id="rId8" action="ppaction://hlinksldjump"/>
          </p:cNvPr>
          <p:cNvSpPr txBox="1">
            <a:spLocks noChangeArrowheads="1"/>
          </p:cNvSpPr>
          <p:nvPr/>
        </p:nvSpPr>
        <p:spPr bwMode="auto">
          <a:xfrm>
            <a:off x="9953083"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5" name="Picture 14"/>
            <p:cNvPicPr>
              <a:picLocks noChangeAspect="1"/>
            </p:cNvPicPr>
            <p:nvPr/>
          </p:nvPicPr>
          <p:blipFill>
            <a:blip r:embed="rId9"/>
            <a:stretch>
              <a:fillRect/>
            </a:stretch>
          </p:blipFill>
          <p:spPr>
            <a:xfrm>
              <a:off x="4659864" y="1479052"/>
              <a:ext cx="879733" cy="266700"/>
            </a:xfrm>
            <a:prstGeom prst="rect">
              <a:avLst/>
            </a:prstGeom>
          </p:spPr>
        </p:pic>
        <p:sp>
          <p:nvSpPr>
            <p:cNvPr id="22"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1"/>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778618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7" y="1166064"/>
            <a:ext cx="7552800" cy="554400"/>
          </a:xfrm>
        </p:spPr>
        <p:txBody>
          <a:bodyPr/>
          <a:lstStyle/>
          <a:p>
            <a:r>
              <a:rPr lang="sv-SE" dirty="0"/>
              <a:t>Adam, 74 år. Uppföljning 2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3" y="1823117"/>
            <a:ext cx="7954713" cy="126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Åtgärd – kontroll efter ytterligare 2 veckor. Blodtryck sittande 160/90. Stående 162/95.</a:t>
            </a:r>
          </a:p>
          <a:p>
            <a:r>
              <a:rPr lang="sv-SE" kern="0" dirty="0"/>
              <a:t>Åtgärd?</a:t>
            </a:r>
          </a:p>
        </p:txBody>
      </p:sp>
      <p:sp>
        <p:nvSpPr>
          <p:cNvPr id="15" name="Platshållare för innehåll 2"/>
          <p:cNvSpPr>
            <a:spLocks noGrp="1"/>
          </p:cNvSpPr>
          <p:nvPr>
            <p:ph idx="1"/>
          </p:nvPr>
        </p:nvSpPr>
        <p:spPr>
          <a:xfrm>
            <a:off x="2012949" y="3211053"/>
            <a:ext cx="8264111" cy="4525963"/>
          </a:xfrm>
        </p:spPr>
        <p:txBody>
          <a:bodyPr/>
          <a:lstStyle/>
          <a:p>
            <a:r>
              <a:rPr lang="sv-SE" dirty="0"/>
              <a:t>Åtgärd: insättes </a:t>
            </a:r>
            <a:r>
              <a:rPr lang="sv-SE" dirty="0" err="1"/>
              <a:t>Amlodipin</a:t>
            </a:r>
            <a:r>
              <a:rPr lang="sv-SE" dirty="0"/>
              <a:t> 5mg.</a:t>
            </a:r>
          </a:p>
          <a:p>
            <a:r>
              <a:rPr lang="sv-SE" dirty="0"/>
              <a:t>Kontroll 4 veckor senare: blodtryck sittande 120/78, stående 125/77.</a:t>
            </a:r>
          </a:p>
          <a:p>
            <a:r>
              <a:rPr lang="sv-SE" dirty="0"/>
              <a:t>Planeras för uppföljning år 3.</a:t>
            </a:r>
          </a:p>
        </p:txBody>
      </p:sp>
      <p:sp>
        <p:nvSpPr>
          <p:cNvPr id="17"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9"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Text Box 31">
            <a:hlinkClick r:id="rId7" action="ppaction://hlinksldjump"/>
          </p:cNvPr>
          <p:cNvSpPr txBox="1">
            <a:spLocks noChangeArrowheads="1"/>
          </p:cNvSpPr>
          <p:nvPr/>
        </p:nvSpPr>
        <p:spPr bwMode="auto">
          <a:xfrm>
            <a:off x="8720026" y="5683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3" name="Text Box 31">
            <a:hlinkClick r:id="rId9" action="ppaction://hlinksldjump"/>
          </p:cNvPr>
          <p:cNvSpPr txBox="1">
            <a:spLocks noChangeArrowheads="1"/>
          </p:cNvSpPr>
          <p:nvPr/>
        </p:nvSpPr>
        <p:spPr bwMode="auto">
          <a:xfrm>
            <a:off x="9732963"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3" name="Group 12"/>
          <p:cNvGrpSpPr/>
          <p:nvPr/>
        </p:nvGrpSpPr>
        <p:grpSpPr>
          <a:xfrm>
            <a:off x="4151110" y="34542"/>
            <a:ext cx="1050221" cy="332844"/>
            <a:chOff x="4593871" y="1468705"/>
            <a:chExt cx="1050221" cy="332844"/>
          </a:xfrm>
        </p:grpSpPr>
        <p:pic>
          <p:nvPicPr>
            <p:cNvPr id="16" name="Picture 15"/>
            <p:cNvPicPr>
              <a:picLocks noChangeAspect="1"/>
            </p:cNvPicPr>
            <p:nvPr/>
          </p:nvPicPr>
          <p:blipFill>
            <a:blip r:embed="rId10"/>
            <a:stretch>
              <a:fillRect/>
            </a:stretch>
          </p:blipFill>
          <p:spPr>
            <a:xfrm>
              <a:off x="4659864" y="1479052"/>
              <a:ext cx="879733" cy="266700"/>
            </a:xfrm>
            <a:prstGeom prst="rect">
              <a:avLst/>
            </a:prstGeom>
          </p:spPr>
        </p:pic>
        <p:sp>
          <p:nvSpPr>
            <p:cNvPr id="24"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1" name="Group 20"/>
          <p:cNvGrpSpPr/>
          <p:nvPr/>
        </p:nvGrpSpPr>
        <p:grpSpPr>
          <a:xfrm>
            <a:off x="11881377" y="1948037"/>
            <a:ext cx="276225" cy="1257300"/>
            <a:chOff x="11881377" y="1948037"/>
            <a:chExt cx="276225" cy="1257300"/>
          </a:xfrm>
        </p:grpSpPr>
        <p:pic>
          <p:nvPicPr>
            <p:cNvPr id="25" name="Picture 24"/>
            <p:cNvPicPr>
              <a:picLocks noChangeAspect="1"/>
            </p:cNvPicPr>
            <p:nvPr/>
          </p:nvPicPr>
          <p:blipFill>
            <a:blip r:embed="rId12"/>
            <a:stretch>
              <a:fillRect/>
            </a:stretch>
          </p:blipFill>
          <p:spPr>
            <a:xfrm>
              <a:off x="11881377" y="1948037"/>
              <a:ext cx="276225" cy="1257300"/>
            </a:xfrm>
            <a:prstGeom prst="rect">
              <a:avLst/>
            </a:prstGeom>
          </p:spPr>
        </p:pic>
        <p:sp>
          <p:nvSpPr>
            <p:cNvPr id="26" name="Rectangle 2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73058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8" y="1173018"/>
            <a:ext cx="7552800" cy="554400"/>
          </a:xfrm>
        </p:spPr>
        <p:txBody>
          <a:bodyPr/>
          <a:lstStyle/>
          <a:p>
            <a:r>
              <a:rPr lang="sv-SE" dirty="0"/>
              <a:t>Adam, 75 år. Uppföljning 3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1" y="1823117"/>
            <a:ext cx="9583853" cy="315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sz="1800" kern="0" dirty="0"/>
              <a:t>Tre år efter infarkt. Slutat med </a:t>
            </a:r>
            <a:r>
              <a:rPr lang="sv-SE" sz="1800" kern="0" dirty="0" err="1"/>
              <a:t>simvastatin</a:t>
            </a:r>
            <a:r>
              <a:rPr lang="sv-SE" sz="1800" kern="0" dirty="0"/>
              <a:t> på eget initiativ, bristande motivation. Tar </a:t>
            </a:r>
            <a:r>
              <a:rPr lang="sv-SE" sz="1800" kern="0" dirty="0" err="1"/>
              <a:t>VitaPro</a:t>
            </a:r>
            <a:r>
              <a:rPr lang="sv-SE" sz="1800" kern="0" dirty="0"/>
              <a:t>.</a:t>
            </a:r>
          </a:p>
          <a:p>
            <a:r>
              <a:rPr lang="sv-SE" sz="1800" kern="0" dirty="0"/>
              <a:t>Blodtryck 120/70 sittande, 125/75 stående. </a:t>
            </a:r>
          </a:p>
          <a:p>
            <a:r>
              <a:rPr lang="sv-SE" sz="1800" kern="0" dirty="0"/>
              <a:t>Kolesterol 6.2, LDL 4.1. </a:t>
            </a:r>
          </a:p>
          <a:p>
            <a:r>
              <a:rPr lang="sv-SE" sz="1800" kern="0" dirty="0"/>
              <a:t>Har fått lägga till insulin till diabetesbehandlingen. Vikt 116 kg.</a:t>
            </a:r>
          </a:p>
          <a:p>
            <a:r>
              <a:rPr lang="sv-SE" sz="1800" kern="0" dirty="0"/>
              <a:t>Motiveras att ta </a:t>
            </a:r>
            <a:r>
              <a:rPr lang="sv-SE" sz="1800" kern="0" dirty="0" err="1"/>
              <a:t>simvastatin</a:t>
            </a:r>
            <a:r>
              <a:rPr lang="sv-SE" sz="1800" kern="0" dirty="0"/>
              <a:t>. Kontroll: kolesterol 4.1, LDL 2.2. Tycker att han får muskelvärk. Införts nytt målvärde för diabetiker – LDL&lt;1.8.</a:t>
            </a:r>
          </a:p>
          <a:p>
            <a:r>
              <a:rPr lang="sv-SE" sz="1800" kern="0" dirty="0"/>
              <a:t>Åtgärd?</a:t>
            </a:r>
          </a:p>
        </p:txBody>
      </p:sp>
      <p:sp>
        <p:nvSpPr>
          <p:cNvPr id="15" name="Platshållare för innehåll 2"/>
          <p:cNvSpPr>
            <a:spLocks noGrp="1"/>
          </p:cNvSpPr>
          <p:nvPr>
            <p:ph idx="1"/>
          </p:nvPr>
        </p:nvSpPr>
        <p:spPr>
          <a:xfrm>
            <a:off x="2012950" y="4595018"/>
            <a:ext cx="9402418" cy="4525963"/>
          </a:xfrm>
        </p:spPr>
        <p:txBody>
          <a:bodyPr/>
          <a:lstStyle/>
          <a:p>
            <a:r>
              <a:rPr lang="sv-SE" sz="1800" dirty="0"/>
              <a:t>Åtgärd – </a:t>
            </a:r>
            <a:r>
              <a:rPr lang="sv-SE" sz="1800" dirty="0" err="1"/>
              <a:t>simvastatin</a:t>
            </a:r>
            <a:r>
              <a:rPr lang="sv-SE" sz="1800" dirty="0"/>
              <a:t> byts mot </a:t>
            </a:r>
            <a:r>
              <a:rPr lang="sv-SE" sz="1800" dirty="0" err="1"/>
              <a:t>atorvastatin</a:t>
            </a:r>
            <a:r>
              <a:rPr lang="sv-SE" sz="1800" dirty="0"/>
              <a:t> 40mg.</a:t>
            </a:r>
          </a:p>
          <a:p>
            <a:r>
              <a:rPr lang="sv-SE" sz="1800" dirty="0"/>
              <a:t>Kontroll efter 4 veckor: kolesterol 3.7. LDL 2.0. Ej målvärde. </a:t>
            </a:r>
            <a:r>
              <a:rPr lang="sv-SE" sz="1800" dirty="0" err="1"/>
              <a:t>Atorvastatin</a:t>
            </a:r>
            <a:r>
              <a:rPr lang="sv-SE" sz="1800" dirty="0"/>
              <a:t> ökas till 80mg.</a:t>
            </a:r>
          </a:p>
          <a:p>
            <a:r>
              <a:rPr lang="sv-SE" sz="1800" dirty="0"/>
              <a:t>Kontroll 4 veckor: kolesterol 3.4, LDL 1.7.</a:t>
            </a:r>
          </a:p>
          <a:p>
            <a:r>
              <a:rPr lang="sv-SE" sz="1800" dirty="0"/>
              <a:t>Planeras för uppföljning år 4.</a:t>
            </a:r>
          </a:p>
        </p:txBody>
      </p:sp>
      <p:sp>
        <p:nvSpPr>
          <p:cNvPr id="17"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9"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Text Box 31">
            <a:hlinkClick r:id="rId7" action="ppaction://hlinksldjump"/>
          </p:cNvPr>
          <p:cNvSpPr txBox="1">
            <a:spLocks noChangeArrowheads="1"/>
          </p:cNvSpPr>
          <p:nvPr/>
        </p:nvSpPr>
        <p:spPr bwMode="auto">
          <a:xfrm>
            <a:off x="8856915"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3" name="Text Box 31">
            <a:hlinkClick r:id="rId9" action="ppaction://hlinksldjump"/>
          </p:cNvPr>
          <p:cNvSpPr txBox="1">
            <a:spLocks noChangeArrowheads="1"/>
          </p:cNvSpPr>
          <p:nvPr/>
        </p:nvSpPr>
        <p:spPr bwMode="auto">
          <a:xfrm>
            <a:off x="9848851"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3" name="Group 12"/>
          <p:cNvGrpSpPr/>
          <p:nvPr/>
        </p:nvGrpSpPr>
        <p:grpSpPr>
          <a:xfrm>
            <a:off x="4151110" y="34542"/>
            <a:ext cx="1050221" cy="332844"/>
            <a:chOff x="4593871" y="1468705"/>
            <a:chExt cx="1050221" cy="332844"/>
          </a:xfrm>
        </p:grpSpPr>
        <p:pic>
          <p:nvPicPr>
            <p:cNvPr id="16" name="Picture 15"/>
            <p:cNvPicPr>
              <a:picLocks noChangeAspect="1"/>
            </p:cNvPicPr>
            <p:nvPr/>
          </p:nvPicPr>
          <p:blipFill>
            <a:blip r:embed="rId10"/>
            <a:stretch>
              <a:fillRect/>
            </a:stretch>
          </p:blipFill>
          <p:spPr>
            <a:xfrm>
              <a:off x="4659864" y="1479052"/>
              <a:ext cx="879733" cy="266700"/>
            </a:xfrm>
            <a:prstGeom prst="rect">
              <a:avLst/>
            </a:prstGeom>
          </p:spPr>
        </p:pic>
        <p:sp>
          <p:nvSpPr>
            <p:cNvPr id="24"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1" name="Group 20"/>
          <p:cNvGrpSpPr/>
          <p:nvPr/>
        </p:nvGrpSpPr>
        <p:grpSpPr>
          <a:xfrm>
            <a:off x="11881377" y="1948037"/>
            <a:ext cx="276225" cy="1257300"/>
            <a:chOff x="11881377" y="1948037"/>
            <a:chExt cx="276225" cy="1257300"/>
          </a:xfrm>
        </p:grpSpPr>
        <p:pic>
          <p:nvPicPr>
            <p:cNvPr id="25" name="Picture 24"/>
            <p:cNvPicPr>
              <a:picLocks noChangeAspect="1"/>
            </p:cNvPicPr>
            <p:nvPr/>
          </p:nvPicPr>
          <p:blipFill>
            <a:blip r:embed="rId12"/>
            <a:stretch>
              <a:fillRect/>
            </a:stretch>
          </p:blipFill>
          <p:spPr>
            <a:xfrm>
              <a:off x="11881377" y="1948037"/>
              <a:ext cx="276225" cy="1257300"/>
            </a:xfrm>
            <a:prstGeom prst="rect">
              <a:avLst/>
            </a:prstGeom>
          </p:spPr>
        </p:pic>
        <p:sp>
          <p:nvSpPr>
            <p:cNvPr id="26" name="Rectangle 2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63366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7" y="1174406"/>
            <a:ext cx="7552800" cy="554400"/>
          </a:xfrm>
        </p:spPr>
        <p:txBody>
          <a:bodyPr/>
          <a:lstStyle/>
          <a:p>
            <a:r>
              <a:rPr lang="sv-SE" dirty="0"/>
              <a:t>Adam, 76 år. Uppföljning 4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3" y="182311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Fyra år efter infarkt. Vikt 117 kg. Höftsmärtor, träningsprogram men rör sig lite.</a:t>
            </a:r>
          </a:p>
          <a:p>
            <a:r>
              <a:rPr lang="sv-SE" kern="0" dirty="0"/>
              <a:t>Blodtryck 129/77 sittande, 135/83 stående. Kolesterol 3.3, LDL 1.6.</a:t>
            </a:r>
          </a:p>
          <a:p>
            <a:r>
              <a:rPr lang="sv-SE" kern="0" dirty="0"/>
              <a:t>Planeras för uppföljning år 5.</a:t>
            </a:r>
          </a:p>
        </p:txBody>
      </p:sp>
      <p:sp>
        <p:nvSpPr>
          <p:cNvPr id="16"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8"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Text Box 31">
            <a:hlinkClick r:id="rId7" action="ppaction://hlinksldjump"/>
          </p:cNvPr>
          <p:cNvSpPr txBox="1">
            <a:spLocks noChangeArrowheads="1"/>
          </p:cNvSpPr>
          <p:nvPr/>
        </p:nvSpPr>
        <p:spPr bwMode="auto">
          <a:xfrm>
            <a:off x="8949632" y="562525"/>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22" name="Text Box 31">
            <a:hlinkClick r:id="rId9" action="ppaction://hlinksldjump"/>
          </p:cNvPr>
          <p:cNvSpPr txBox="1">
            <a:spLocks noChangeArrowheads="1"/>
          </p:cNvSpPr>
          <p:nvPr/>
        </p:nvSpPr>
        <p:spPr bwMode="auto">
          <a:xfrm>
            <a:off x="9953083" y="56832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10"/>
            <a:stretch>
              <a:fillRect/>
            </a:stretch>
          </p:blipFill>
          <p:spPr>
            <a:xfrm>
              <a:off x="4659864" y="1479052"/>
              <a:ext cx="879733" cy="266700"/>
            </a:xfrm>
            <a:prstGeom prst="rect">
              <a:avLst/>
            </a:prstGeom>
          </p:spPr>
        </p:pic>
        <p:sp>
          <p:nvSpPr>
            <p:cNvPr id="1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0" name="Group 19"/>
          <p:cNvGrpSpPr/>
          <p:nvPr/>
        </p:nvGrpSpPr>
        <p:grpSpPr>
          <a:xfrm>
            <a:off x="11873165" y="1939038"/>
            <a:ext cx="276225" cy="1257300"/>
            <a:chOff x="11873165" y="1939038"/>
            <a:chExt cx="276225" cy="1257300"/>
          </a:xfrm>
        </p:grpSpPr>
        <p:pic>
          <p:nvPicPr>
            <p:cNvPr id="23" name="Picture 22"/>
            <p:cNvPicPr>
              <a:picLocks noChangeAspect="1"/>
            </p:cNvPicPr>
            <p:nvPr/>
          </p:nvPicPr>
          <p:blipFill>
            <a:blip r:embed="rId12"/>
            <a:stretch>
              <a:fillRect/>
            </a:stretch>
          </p:blipFill>
          <p:spPr>
            <a:xfrm>
              <a:off x="11873165" y="1939038"/>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4228314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31">
            <a:hlinkClick r:id="rId3" action="ppaction://hlinksldjump"/>
          </p:cNvPr>
          <p:cNvSpPr txBox="1">
            <a:spLocks noChangeArrowheads="1"/>
          </p:cNvSpPr>
          <p:nvPr/>
        </p:nvSpPr>
        <p:spPr bwMode="auto">
          <a:xfrm>
            <a:off x="9046937" y="558630"/>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Adam</a:t>
            </a:r>
          </a:p>
        </p:txBody>
      </p:sp>
      <p:sp>
        <p:nvSpPr>
          <p:cNvPr id="8" name="Rubrik 7"/>
          <p:cNvSpPr>
            <a:spLocks noGrp="1"/>
          </p:cNvSpPr>
          <p:nvPr>
            <p:ph type="title"/>
          </p:nvPr>
        </p:nvSpPr>
        <p:spPr>
          <a:xfrm>
            <a:off x="630418" y="1181052"/>
            <a:ext cx="7552800" cy="554400"/>
          </a:xfrm>
        </p:spPr>
        <p:txBody>
          <a:bodyPr/>
          <a:lstStyle/>
          <a:p>
            <a:r>
              <a:rPr lang="sv-SE" dirty="0"/>
              <a:t>Adam, 77 år. Uppföljning 5 år</a:t>
            </a:r>
          </a:p>
        </p:txBody>
      </p:sp>
      <p:sp>
        <p:nvSpPr>
          <p:cNvPr id="124933" name="Text Box 31">
            <a:hlinkClick r:id="rId4" action="ppaction://hlinksldjump"/>
          </p:cNvPr>
          <p:cNvSpPr txBox="1">
            <a:spLocks noChangeArrowheads="1"/>
          </p:cNvSpPr>
          <p:nvPr/>
        </p:nvSpPr>
        <p:spPr bwMode="auto">
          <a:xfrm>
            <a:off x="9968947"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Eva</a:t>
            </a:r>
          </a:p>
        </p:txBody>
      </p:sp>
      <p:sp>
        <p:nvSpPr>
          <p:cNvPr id="124940" name="Rectangle 12">
            <a:hlinkClick r:id="rId5"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0894" y="1823117"/>
            <a:ext cx="9208053" cy="259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6"/>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sz="1800" kern="0" dirty="0"/>
              <a:t>Fem år efter infarkt.</a:t>
            </a:r>
          </a:p>
          <a:p>
            <a:r>
              <a:rPr lang="sv-SE" sz="1800" kern="0" dirty="0"/>
              <a:t>Noterades svullna ben och en del sår 9 månader innan återbesök. 8 månader innan besök noterades förmaksflimmer, insatt på </a:t>
            </a:r>
            <a:r>
              <a:rPr lang="sv-SE" sz="1800" kern="0" dirty="0" err="1"/>
              <a:t>warfarin</a:t>
            </a:r>
            <a:r>
              <a:rPr lang="sv-SE" sz="1800" kern="0" dirty="0"/>
              <a:t>.</a:t>
            </a:r>
          </a:p>
          <a:p>
            <a:r>
              <a:rPr lang="sv-SE" sz="1800" kern="0" dirty="0"/>
              <a:t>Blodtryck 120/80 sittande, 125/85 stående. Tar ej </a:t>
            </a:r>
            <a:r>
              <a:rPr lang="sv-SE" sz="1800" kern="0" dirty="0" err="1"/>
              <a:t>Amlodipin</a:t>
            </a:r>
            <a:r>
              <a:rPr lang="sv-SE" sz="1800" kern="0" dirty="0"/>
              <a:t> längre, </a:t>
            </a:r>
            <a:r>
              <a:rPr lang="sv-SE" sz="1800" kern="0" dirty="0" err="1"/>
              <a:t>tabl</a:t>
            </a:r>
            <a:r>
              <a:rPr lang="sv-SE" sz="1800" kern="0" dirty="0"/>
              <a:t> tog slut i våras. </a:t>
            </a:r>
          </a:p>
          <a:p>
            <a:r>
              <a:rPr lang="sv-SE" sz="1800" kern="0" dirty="0"/>
              <a:t>Kolesterol 4.0, LDL 2.2. Hb1c 69. </a:t>
            </a:r>
          </a:p>
          <a:p>
            <a:r>
              <a:rPr lang="sv-SE" sz="1800" kern="0" dirty="0"/>
              <a:t>Ej målvärde LDL, Åtgärd?</a:t>
            </a:r>
          </a:p>
        </p:txBody>
      </p:sp>
      <p:sp>
        <p:nvSpPr>
          <p:cNvPr id="15" name="Platshållare för innehåll 2"/>
          <p:cNvSpPr>
            <a:spLocks noGrp="1"/>
          </p:cNvSpPr>
          <p:nvPr>
            <p:ph idx="1"/>
          </p:nvPr>
        </p:nvSpPr>
        <p:spPr>
          <a:xfrm>
            <a:off x="2012950" y="4042464"/>
            <a:ext cx="8229600" cy="4525963"/>
          </a:xfrm>
        </p:spPr>
        <p:txBody>
          <a:bodyPr>
            <a:normAutofit/>
          </a:bodyPr>
          <a:lstStyle/>
          <a:p>
            <a:r>
              <a:rPr lang="sv-SE" sz="1800" dirty="0"/>
              <a:t>Åtgärd: in med </a:t>
            </a:r>
            <a:r>
              <a:rPr lang="sv-SE" sz="1800" dirty="0" err="1"/>
              <a:t>Ezetrol</a:t>
            </a:r>
            <a:r>
              <a:rPr lang="sv-SE" sz="1800" dirty="0"/>
              <a:t> 10mg.</a:t>
            </a:r>
          </a:p>
          <a:p>
            <a:r>
              <a:rPr lang="sv-SE" sz="1800" dirty="0"/>
              <a:t>Kontroll 4 veckor: kolesterol 6.0, LDL 3.9. </a:t>
            </a:r>
          </a:p>
          <a:p>
            <a:r>
              <a:rPr lang="sv-SE" sz="1800" dirty="0"/>
              <a:t>CK och leverstatus </a:t>
            </a:r>
            <a:r>
              <a:rPr lang="sv-SE" sz="1800" dirty="0" err="1"/>
              <a:t>ua</a:t>
            </a:r>
            <a:r>
              <a:rPr lang="sv-SE" sz="1800" dirty="0"/>
              <a:t>.</a:t>
            </a:r>
          </a:p>
          <a:p>
            <a:r>
              <a:rPr lang="sv-SE" sz="1800" dirty="0"/>
              <a:t>Patient har ingen ordning på läkemedlen. Går med på att skaffa dosett.</a:t>
            </a:r>
          </a:p>
          <a:p>
            <a:r>
              <a:rPr lang="sv-SE" sz="1800" dirty="0"/>
              <a:t>Kontroll 4 veckor: kolesterol 2.5, LDL 0.9.</a:t>
            </a:r>
          </a:p>
          <a:p>
            <a:r>
              <a:rPr lang="sv-SE" sz="1800" dirty="0"/>
              <a:t>Planeras för uppföljning år 6</a:t>
            </a:r>
          </a:p>
          <a:p>
            <a:r>
              <a:rPr lang="sv-SE" sz="1800" dirty="0"/>
              <a:t>Utreds för Alzheimer…</a:t>
            </a:r>
          </a:p>
          <a:p>
            <a:endParaRPr lang="sv-SE" sz="1800" dirty="0"/>
          </a:p>
        </p:txBody>
      </p:sp>
      <p:sp>
        <p:nvSpPr>
          <p:cNvPr id="17" name="Rectangle 37">
            <a:hlinkClick r:id="rId7"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38">
            <a:hlinkClick r:id="rId8"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9" name="Rectangle 39">
            <a:hlinkClick r:id="rId3"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41">
            <a:hlinkClick r:id="rId9"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3" name="Group 12"/>
          <p:cNvGrpSpPr/>
          <p:nvPr/>
        </p:nvGrpSpPr>
        <p:grpSpPr>
          <a:xfrm>
            <a:off x="4151110" y="34542"/>
            <a:ext cx="1050221" cy="332844"/>
            <a:chOff x="4593871" y="1468705"/>
            <a:chExt cx="1050221" cy="332844"/>
          </a:xfrm>
        </p:grpSpPr>
        <p:pic>
          <p:nvPicPr>
            <p:cNvPr id="16" name="Picture 15"/>
            <p:cNvPicPr>
              <a:picLocks noChangeAspect="1"/>
            </p:cNvPicPr>
            <p:nvPr/>
          </p:nvPicPr>
          <p:blipFill>
            <a:blip r:embed="rId10"/>
            <a:stretch>
              <a:fillRect/>
            </a:stretch>
          </p:blipFill>
          <p:spPr>
            <a:xfrm>
              <a:off x="4659864" y="1479052"/>
              <a:ext cx="879733" cy="266700"/>
            </a:xfrm>
            <a:prstGeom prst="rect">
              <a:avLst/>
            </a:prstGeom>
          </p:spPr>
        </p:pic>
        <p:sp>
          <p:nvSpPr>
            <p:cNvPr id="22"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1" name="Group 20"/>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2"/>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05611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20477" y="1174406"/>
            <a:ext cx="7552800" cy="554400"/>
          </a:xfrm>
        </p:spPr>
        <p:txBody>
          <a:bodyPr/>
          <a:lstStyle/>
          <a:p>
            <a:r>
              <a:rPr lang="sv-SE" dirty="0"/>
              <a:t>Eva, 70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3" y="1823117"/>
            <a:ext cx="8229600" cy="5097483"/>
          </a:xfrm>
        </p:spPr>
        <p:txBody>
          <a:bodyPr>
            <a:normAutofit/>
          </a:bodyPr>
          <a:lstStyle/>
          <a:p>
            <a:r>
              <a:rPr lang="sv-SE" dirty="0"/>
              <a:t>Kvinna 70 år. Inkommer med bröstsmärta.</a:t>
            </a:r>
          </a:p>
          <a:p>
            <a:r>
              <a:rPr lang="sv-SE" dirty="0"/>
              <a:t>Hereditet: far hjärtinfarkt före 55 års ålder.</a:t>
            </a:r>
          </a:p>
          <a:p>
            <a:r>
              <a:rPr lang="sv-SE" dirty="0"/>
              <a:t>Socialt: rökt för många år sedan, ca 3 </a:t>
            </a:r>
            <a:r>
              <a:rPr lang="sv-SE" dirty="0" err="1"/>
              <a:t>paketår</a:t>
            </a:r>
            <a:r>
              <a:rPr lang="sv-SE" dirty="0"/>
              <a:t>.</a:t>
            </a:r>
          </a:p>
          <a:p>
            <a:r>
              <a:rPr lang="sv-SE" dirty="0"/>
              <a:t>Tidigare sjukdomar: instabil angina 2008; PCI. Återkommande angina; CABG 2009. </a:t>
            </a:r>
          </a:p>
          <a:p>
            <a:r>
              <a:rPr lang="sv-SE" dirty="0"/>
              <a:t>Nuvarande: </a:t>
            </a:r>
            <a:r>
              <a:rPr lang="sv-SE" dirty="0" err="1"/>
              <a:t>prednisolonbehandling</a:t>
            </a:r>
            <a:r>
              <a:rPr lang="sv-SE" dirty="0"/>
              <a:t>, biopsiverifierad </a:t>
            </a:r>
            <a:r>
              <a:rPr lang="sv-SE" dirty="0" err="1"/>
              <a:t>temporalisarterit</a:t>
            </a:r>
            <a:r>
              <a:rPr lang="sv-SE" dirty="0"/>
              <a:t>. </a:t>
            </a:r>
          </a:p>
          <a:p>
            <a:r>
              <a:rPr lang="sv-SE" dirty="0"/>
              <a:t>Status: opåverkad, </a:t>
            </a:r>
            <a:r>
              <a:rPr lang="sv-SE" dirty="0" err="1"/>
              <a:t>saturation</a:t>
            </a:r>
            <a:r>
              <a:rPr lang="sv-SE" dirty="0"/>
              <a:t> 93%, hjärtfrekvens 52, blodtryck 165/80.</a:t>
            </a:r>
          </a:p>
          <a:p>
            <a:r>
              <a:rPr lang="sv-SE" dirty="0"/>
              <a:t>Lab: Hb 151, s-glukos 6.9, </a:t>
            </a:r>
            <a:r>
              <a:rPr lang="sv-SE" dirty="0" err="1"/>
              <a:t>hsTnT</a:t>
            </a:r>
            <a:r>
              <a:rPr lang="sv-SE" dirty="0"/>
              <a:t> 31, kolesterol 3.3, LDL 1.8.</a:t>
            </a:r>
          </a:p>
          <a:p>
            <a:r>
              <a:rPr lang="sv-SE" dirty="0"/>
              <a:t>EKG: sinusrytm, inget nytt. </a:t>
            </a:r>
          </a:p>
        </p:txBody>
      </p:sp>
      <p:sp>
        <p:nvSpPr>
          <p:cNvPr id="14"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31">
            <a:hlinkClick r:id="rId6" action="ppaction://hlinksldjump"/>
          </p:cNvPr>
          <p:cNvSpPr txBox="1">
            <a:spLocks noChangeArrowheads="1"/>
          </p:cNvSpPr>
          <p:nvPr/>
        </p:nvSpPr>
        <p:spPr bwMode="auto">
          <a:xfrm>
            <a:off x="8856915"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21" name="Text Box 31">
            <a:hlinkClick r:id="rId8" action="ppaction://hlinksldjump"/>
          </p:cNvPr>
          <p:cNvSpPr txBox="1">
            <a:spLocks noChangeArrowheads="1"/>
          </p:cNvSpPr>
          <p:nvPr/>
        </p:nvSpPr>
        <p:spPr bwMode="auto">
          <a:xfrm>
            <a:off x="9953083"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5" name="Picture 14"/>
            <p:cNvPicPr>
              <a:picLocks noChangeAspect="1"/>
            </p:cNvPicPr>
            <p:nvPr/>
          </p:nvPicPr>
          <p:blipFill>
            <a:blip r:embed="rId9"/>
            <a:stretch>
              <a:fillRect/>
            </a:stretch>
          </p:blipFill>
          <p:spPr>
            <a:xfrm>
              <a:off x="4659864" y="1479052"/>
              <a:ext cx="879733" cy="266700"/>
            </a:xfrm>
            <a:prstGeom prst="rect">
              <a:avLst/>
            </a:prstGeom>
          </p:spPr>
        </p:pic>
        <p:sp>
          <p:nvSpPr>
            <p:cNvPr id="22"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1"/>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771120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7" y="1174406"/>
            <a:ext cx="3762679" cy="554400"/>
          </a:xfrm>
        </p:spPr>
        <p:txBody>
          <a:bodyPr/>
          <a:lstStyle/>
          <a:p>
            <a:r>
              <a:rPr lang="sv-SE" dirty="0"/>
              <a:t>Eva, 70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3" y="1816163"/>
            <a:ext cx="824947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Bedöms som instabil angina/NSTEMI.</a:t>
            </a:r>
          </a:p>
          <a:p>
            <a:r>
              <a:rPr lang="sv-SE" kern="0" dirty="0" err="1"/>
              <a:t>Koronarangio</a:t>
            </a:r>
            <a:r>
              <a:rPr lang="sv-SE" kern="0" dirty="0"/>
              <a:t>: inget nytillkommet, fungerande </a:t>
            </a:r>
            <a:r>
              <a:rPr lang="sv-SE" kern="0" dirty="0" err="1"/>
              <a:t>grafter</a:t>
            </a:r>
            <a:r>
              <a:rPr lang="sv-SE" kern="0" dirty="0"/>
              <a:t>.</a:t>
            </a:r>
          </a:p>
          <a:p>
            <a:r>
              <a:rPr lang="sv-SE" kern="0" dirty="0"/>
              <a:t>Utskrivningsläkemedel: </a:t>
            </a:r>
            <a:r>
              <a:rPr lang="sv-SE" kern="0" dirty="0" err="1"/>
              <a:t>Trombyl</a:t>
            </a:r>
            <a:r>
              <a:rPr lang="sv-SE" kern="0" dirty="0"/>
              <a:t> 75 mg, </a:t>
            </a:r>
            <a:r>
              <a:rPr lang="sv-SE" kern="0" dirty="0" err="1"/>
              <a:t>Brilique</a:t>
            </a:r>
            <a:r>
              <a:rPr lang="sv-SE" kern="0" dirty="0"/>
              <a:t> 90 mg 1x2 i 12 mån, </a:t>
            </a:r>
            <a:r>
              <a:rPr lang="sv-SE" kern="0" dirty="0" err="1"/>
              <a:t>Normorix</a:t>
            </a:r>
            <a:r>
              <a:rPr lang="sv-SE" kern="0" dirty="0"/>
              <a:t> </a:t>
            </a:r>
            <a:r>
              <a:rPr lang="sv-SE" kern="0" dirty="0" err="1"/>
              <a:t>Mite</a:t>
            </a:r>
            <a:r>
              <a:rPr lang="sv-SE" kern="0" dirty="0"/>
              <a:t>, </a:t>
            </a:r>
            <a:r>
              <a:rPr lang="sv-SE" kern="0" dirty="0" err="1"/>
              <a:t>Seloken</a:t>
            </a:r>
            <a:r>
              <a:rPr lang="sv-SE" kern="0" dirty="0"/>
              <a:t> ZOC 50 mg, </a:t>
            </a:r>
            <a:r>
              <a:rPr lang="sv-SE" kern="0" dirty="0" err="1"/>
              <a:t>Crestor</a:t>
            </a:r>
            <a:r>
              <a:rPr lang="sv-SE" kern="0" dirty="0"/>
              <a:t> 20 mg, </a:t>
            </a:r>
            <a:r>
              <a:rPr lang="sv-SE" kern="0" dirty="0" err="1"/>
              <a:t>Deltison</a:t>
            </a:r>
            <a:r>
              <a:rPr lang="sv-SE" kern="0" dirty="0"/>
              <a:t> 50 mg.</a:t>
            </a:r>
          </a:p>
          <a:p>
            <a:endParaRPr lang="sv-SE" kern="0" dirty="0"/>
          </a:p>
        </p:txBody>
      </p:sp>
      <p:sp>
        <p:nvSpPr>
          <p:cNvPr id="16"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8"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1" name="Text Box 31">
            <a:hlinkClick r:id="rId7" action="ppaction://hlinksldjump"/>
          </p:cNvPr>
          <p:cNvSpPr txBox="1">
            <a:spLocks noChangeArrowheads="1"/>
          </p:cNvSpPr>
          <p:nvPr/>
        </p:nvSpPr>
        <p:spPr bwMode="auto">
          <a:xfrm>
            <a:off x="9014791"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22" name="Text Box 31">
            <a:hlinkClick r:id="rId9" action="ppaction://hlinksldjump"/>
          </p:cNvPr>
          <p:cNvSpPr txBox="1">
            <a:spLocks noChangeArrowheads="1"/>
          </p:cNvSpPr>
          <p:nvPr/>
        </p:nvSpPr>
        <p:spPr bwMode="auto">
          <a:xfrm>
            <a:off x="9953083"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10"/>
            <a:stretch>
              <a:fillRect/>
            </a:stretch>
          </p:blipFill>
          <p:spPr>
            <a:xfrm>
              <a:off x="4659864" y="1479052"/>
              <a:ext cx="879733" cy="266700"/>
            </a:xfrm>
            <a:prstGeom prst="rect">
              <a:avLst/>
            </a:prstGeom>
          </p:spPr>
        </p:pic>
        <p:sp>
          <p:nvSpPr>
            <p:cNvPr id="1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0" name="Group 19"/>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2"/>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410177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6" y="1174406"/>
            <a:ext cx="7552800" cy="554400"/>
          </a:xfrm>
        </p:spPr>
        <p:txBody>
          <a:bodyPr/>
          <a:lstStyle/>
          <a:p>
            <a:r>
              <a:rPr lang="sv-SE" dirty="0"/>
              <a:t>Eva, 70 år. Uppföljning efter 1 månad</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3" y="1819009"/>
            <a:ext cx="8229600" cy="1419726"/>
          </a:xfrm>
        </p:spPr>
        <p:txBody>
          <a:bodyPr/>
          <a:lstStyle/>
          <a:p>
            <a:r>
              <a:rPr lang="sv-SE" dirty="0"/>
              <a:t>Blodtryck sittande 140/64, stående 157/60</a:t>
            </a:r>
          </a:p>
          <a:p>
            <a:r>
              <a:rPr lang="sv-SE" dirty="0"/>
              <a:t>Kolesterol 5.3, LDL 2.8.</a:t>
            </a:r>
          </a:p>
          <a:p>
            <a:r>
              <a:rPr lang="sv-SE" dirty="0"/>
              <a:t>Åtgärd?</a:t>
            </a:r>
          </a:p>
        </p:txBody>
      </p:sp>
      <p:sp>
        <p:nvSpPr>
          <p:cNvPr id="15" name="Platshållare för innehåll 2"/>
          <p:cNvSpPr txBox="1">
            <a:spLocks/>
          </p:cNvSpPr>
          <p:nvPr/>
        </p:nvSpPr>
        <p:spPr bwMode="auto">
          <a:xfrm>
            <a:off x="2012949" y="3273804"/>
            <a:ext cx="8229600" cy="275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err="1"/>
              <a:t>Crestor</a:t>
            </a:r>
            <a:r>
              <a:rPr lang="sv-SE" kern="0" dirty="0"/>
              <a:t> ökas till 40mg</a:t>
            </a:r>
          </a:p>
          <a:p>
            <a:r>
              <a:rPr lang="sv-SE" kern="0" dirty="0"/>
              <a:t>Justering av blodtrycket försummades…Målvärde &lt;140 systoliskt sittande.</a:t>
            </a:r>
          </a:p>
          <a:p>
            <a:r>
              <a:rPr lang="sv-SE" kern="0" dirty="0"/>
              <a:t>Kontroll 4 veckor: LDL 1.9.</a:t>
            </a:r>
          </a:p>
          <a:p>
            <a:r>
              <a:rPr lang="sv-SE" kern="0" dirty="0"/>
              <a:t>Planeras för uppföljning år 1.</a:t>
            </a:r>
          </a:p>
        </p:txBody>
      </p:sp>
      <p:sp>
        <p:nvSpPr>
          <p:cNvPr id="17"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9"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Text Box 31">
            <a:hlinkClick r:id="rId7" action="ppaction://hlinksldjump"/>
          </p:cNvPr>
          <p:cNvSpPr txBox="1">
            <a:spLocks noChangeArrowheads="1"/>
          </p:cNvSpPr>
          <p:nvPr/>
        </p:nvSpPr>
        <p:spPr bwMode="auto">
          <a:xfrm>
            <a:off x="8788538"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23" name="Text Box 31">
            <a:hlinkClick r:id="rId9" action="ppaction://hlinksldjump"/>
          </p:cNvPr>
          <p:cNvSpPr txBox="1">
            <a:spLocks noChangeArrowheads="1"/>
          </p:cNvSpPr>
          <p:nvPr/>
        </p:nvSpPr>
        <p:spPr bwMode="auto">
          <a:xfrm>
            <a:off x="9790906"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grpSp>
        <p:nvGrpSpPr>
          <p:cNvPr id="14" name="Group 13"/>
          <p:cNvGrpSpPr/>
          <p:nvPr/>
        </p:nvGrpSpPr>
        <p:grpSpPr>
          <a:xfrm>
            <a:off x="4151110" y="34542"/>
            <a:ext cx="1050221" cy="332844"/>
            <a:chOff x="4593871" y="1468705"/>
            <a:chExt cx="1050221" cy="332844"/>
          </a:xfrm>
        </p:grpSpPr>
        <p:pic>
          <p:nvPicPr>
            <p:cNvPr id="16" name="Picture 15"/>
            <p:cNvPicPr>
              <a:picLocks noChangeAspect="1"/>
            </p:cNvPicPr>
            <p:nvPr/>
          </p:nvPicPr>
          <p:blipFill>
            <a:blip r:embed="rId10"/>
            <a:stretch>
              <a:fillRect/>
            </a:stretch>
          </p:blipFill>
          <p:spPr>
            <a:xfrm>
              <a:off x="4659864" y="1479052"/>
              <a:ext cx="879733" cy="266700"/>
            </a:xfrm>
            <a:prstGeom prst="rect">
              <a:avLst/>
            </a:prstGeom>
          </p:spPr>
        </p:pic>
        <p:sp>
          <p:nvSpPr>
            <p:cNvPr id="24"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1" name="Group 20"/>
          <p:cNvGrpSpPr/>
          <p:nvPr/>
        </p:nvGrpSpPr>
        <p:grpSpPr>
          <a:xfrm>
            <a:off x="11881377" y="1948037"/>
            <a:ext cx="276225" cy="1257300"/>
            <a:chOff x="11881377" y="1948037"/>
            <a:chExt cx="276225" cy="1257300"/>
          </a:xfrm>
        </p:grpSpPr>
        <p:pic>
          <p:nvPicPr>
            <p:cNvPr id="25" name="Picture 24"/>
            <p:cNvPicPr>
              <a:picLocks noChangeAspect="1"/>
            </p:cNvPicPr>
            <p:nvPr/>
          </p:nvPicPr>
          <p:blipFill>
            <a:blip r:embed="rId12"/>
            <a:stretch>
              <a:fillRect/>
            </a:stretch>
          </p:blipFill>
          <p:spPr>
            <a:xfrm>
              <a:off x="11881377" y="1948037"/>
              <a:ext cx="276225" cy="1257300"/>
            </a:xfrm>
            <a:prstGeom prst="rect">
              <a:avLst/>
            </a:prstGeom>
          </p:spPr>
        </p:pic>
        <p:sp>
          <p:nvSpPr>
            <p:cNvPr id="26" name="Rectangle 2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401100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16"/>
          <p:cNvSpPr>
            <a:spLocks noChangeArrowheads="1"/>
          </p:cNvSpPr>
          <p:nvPr/>
        </p:nvSpPr>
        <p:spPr bwMode="auto">
          <a:xfrm>
            <a:off x="1524000" y="2152650"/>
            <a:ext cx="1676400" cy="4019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798" name="Rectangle 17"/>
          <p:cNvSpPr>
            <a:spLocks noChangeArrowheads="1"/>
          </p:cNvSpPr>
          <p:nvPr/>
        </p:nvSpPr>
        <p:spPr bwMode="auto">
          <a:xfrm>
            <a:off x="8982076" y="2771776"/>
            <a:ext cx="1685925" cy="34004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810" name="Rectangle 18">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pic>
        <p:nvPicPr>
          <p:cNvPr id="23" name="Bild 6"/>
          <p:cNvPicPr/>
          <p:nvPr/>
        </p:nvPicPr>
        <p:blipFill>
          <a:blip r:embed="rId4">
            <a:extLst>
              <a:ext uri="{28A0092B-C50C-407E-A947-70E740481C1C}">
                <a14:useLocalDpi xmlns:a14="http://schemas.microsoft.com/office/drawing/2010/main" val="0"/>
              </a:ext>
            </a:extLst>
          </a:blip>
          <a:srcRect/>
          <a:stretch>
            <a:fillRect/>
          </a:stretch>
        </p:blipFill>
        <p:spPr bwMode="auto">
          <a:xfrm>
            <a:off x="2105657" y="1682538"/>
            <a:ext cx="7392380" cy="4537288"/>
          </a:xfrm>
          <a:prstGeom prst="rect">
            <a:avLst/>
          </a:prstGeom>
          <a:noFill/>
          <a:ln>
            <a:noFill/>
          </a:ln>
          <a:effectLst>
            <a:outerShdw blurRad="63500" sx="102000" sy="102000" algn="ctr" rotWithShape="0">
              <a:prstClr val="black">
                <a:alpha val="40000"/>
              </a:prstClr>
            </a:outerShdw>
          </a:effectLst>
        </p:spPr>
      </p:pic>
      <p:sp>
        <p:nvSpPr>
          <p:cNvPr id="29"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0"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1"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2"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4" name="Text Box 19">
            <a:hlinkClick r:id="rId9" action="ppaction://hlinksldjump"/>
          </p:cNvPr>
          <p:cNvSpPr txBox="1">
            <a:spLocks noChangeArrowheads="1"/>
          </p:cNvSpPr>
          <p:nvPr/>
        </p:nvSpPr>
        <p:spPr bwMode="auto">
          <a:xfrm>
            <a:off x="4106446" y="568325"/>
            <a:ext cx="737017"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Riskvärdering</a:t>
            </a:r>
          </a:p>
        </p:txBody>
      </p:sp>
      <p:sp>
        <p:nvSpPr>
          <p:cNvPr id="35" name="Text Box 18">
            <a:hlinkClick r:id="rId5" action="ppaction://hlinksldjump"/>
          </p:cNvPr>
          <p:cNvSpPr txBox="1">
            <a:spLocks noChangeArrowheads="1"/>
          </p:cNvSpPr>
          <p:nvPr/>
        </p:nvSpPr>
        <p:spPr bwMode="auto">
          <a:xfrm>
            <a:off x="3045996" y="580357"/>
            <a:ext cx="1060450" cy="2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Sekundärprevention</a:t>
            </a:r>
          </a:p>
        </p:txBody>
      </p:sp>
      <p:sp>
        <p:nvSpPr>
          <p:cNvPr id="36" name="Text Box 20">
            <a:hlinkClick r:id="rId10" action="ppaction://hlinksldjump"/>
          </p:cNvPr>
          <p:cNvSpPr txBox="1">
            <a:spLocks noChangeArrowheads="1"/>
          </p:cNvSpPr>
          <p:nvPr/>
        </p:nvSpPr>
        <p:spPr bwMode="auto">
          <a:xfrm>
            <a:off x="4948394" y="568324"/>
            <a:ext cx="1419224"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Primär/Sekundär</a:t>
            </a:r>
            <a:r>
              <a:rPr lang="sv-SE" sz="800" b="1" u="sng" dirty="0">
                <a:solidFill>
                  <a:srgbClr val="5D5D4C"/>
                </a:solidFill>
              </a:rPr>
              <a:t> </a:t>
            </a:r>
            <a:r>
              <a:rPr lang="sv-SE" sz="800" dirty="0">
                <a:solidFill>
                  <a:srgbClr val="5D5D4C"/>
                </a:solidFill>
              </a:rPr>
              <a:t>prevention</a:t>
            </a:r>
          </a:p>
        </p:txBody>
      </p:sp>
      <p:grpSp>
        <p:nvGrpSpPr>
          <p:cNvPr id="16" name="Group 15"/>
          <p:cNvGrpSpPr/>
          <p:nvPr/>
        </p:nvGrpSpPr>
        <p:grpSpPr>
          <a:xfrm>
            <a:off x="4151110" y="34542"/>
            <a:ext cx="1050221" cy="332844"/>
            <a:chOff x="4593871" y="1468705"/>
            <a:chExt cx="1050221" cy="332844"/>
          </a:xfrm>
        </p:grpSpPr>
        <p:pic>
          <p:nvPicPr>
            <p:cNvPr id="17" name="Picture 16"/>
            <p:cNvPicPr>
              <a:picLocks noChangeAspect="1"/>
            </p:cNvPicPr>
            <p:nvPr/>
          </p:nvPicPr>
          <p:blipFill>
            <a:blip r:embed="rId11"/>
            <a:stretch>
              <a:fillRect/>
            </a:stretch>
          </p:blipFill>
          <p:spPr>
            <a:xfrm>
              <a:off x="4659864" y="1479052"/>
              <a:ext cx="879733" cy="266700"/>
            </a:xfrm>
            <a:prstGeom prst="rect">
              <a:avLst/>
            </a:prstGeom>
          </p:spPr>
        </p:pic>
        <p:sp>
          <p:nvSpPr>
            <p:cNvPr id="18" name="Rectangle 42">
              <a:hlinkClick r:id="rId12"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0" name="Rectangle 5"/>
          <p:cNvSpPr txBox="1">
            <a:spLocks/>
          </p:cNvSpPr>
          <p:nvPr/>
        </p:nvSpPr>
        <p:spPr>
          <a:xfrm>
            <a:off x="609600" y="577851"/>
            <a:ext cx="10068984" cy="993775"/>
          </a:xfrm>
          <a:prstGeom prst="rect">
            <a:avLst/>
          </a:prstGeom>
        </p:spPr>
        <p:txBody>
          <a:bodyPr anchor="b"/>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 Är riskfaktorpåverkan viktigt?</a:t>
            </a:r>
            <a:endParaRPr lang="sv-SE" kern="0" dirty="0"/>
          </a:p>
        </p:txBody>
      </p:sp>
      <p:sp>
        <p:nvSpPr>
          <p:cNvPr id="21" name="TextBox 20"/>
          <p:cNvSpPr txBox="1"/>
          <p:nvPr/>
        </p:nvSpPr>
        <p:spPr>
          <a:xfrm>
            <a:off x="346708" y="6448473"/>
            <a:ext cx="9502143" cy="246221"/>
          </a:xfrm>
          <a:prstGeom prst="rect">
            <a:avLst/>
          </a:prstGeom>
          <a:noFill/>
        </p:spPr>
        <p:txBody>
          <a:bodyPr wrap="square" rtlCol="0">
            <a:spAutoFit/>
          </a:bodyPr>
          <a:lstStyle/>
          <a:p>
            <a:r>
              <a:rPr lang="sv-SE" sz="1000" i="1" dirty="0">
                <a:solidFill>
                  <a:schemeClr val="tx1">
                    <a:lumMod val="65000"/>
                    <a:lumOff val="35000"/>
                  </a:schemeClr>
                </a:solidFill>
              </a:rPr>
              <a:t>* Perk J et al, Eur Heart J.</a:t>
            </a:r>
            <a:r>
              <a:rPr lang="sv-SE" sz="1000" dirty="0">
                <a:solidFill>
                  <a:schemeClr val="tx1">
                    <a:lumMod val="65000"/>
                    <a:lumOff val="35000"/>
                  </a:schemeClr>
                </a:solidFill>
              </a:rPr>
              <a:t> 2012 Jul;33(13):1635-1701. 2012 European Guidelines on cardiovascular disease prevention in clinical practice (version 2012).</a:t>
            </a:r>
          </a:p>
        </p:txBody>
      </p:sp>
      <p:grpSp>
        <p:nvGrpSpPr>
          <p:cNvPr id="19" name="Group 18"/>
          <p:cNvGrpSpPr/>
          <p:nvPr/>
        </p:nvGrpSpPr>
        <p:grpSpPr>
          <a:xfrm>
            <a:off x="11881377" y="1948037"/>
            <a:ext cx="276225" cy="1257300"/>
            <a:chOff x="11881377" y="1948037"/>
            <a:chExt cx="276225" cy="1257300"/>
          </a:xfrm>
        </p:grpSpPr>
        <p:pic>
          <p:nvPicPr>
            <p:cNvPr id="22" name="Picture 21"/>
            <p:cNvPicPr>
              <a:picLocks noChangeAspect="1"/>
            </p:cNvPicPr>
            <p:nvPr/>
          </p:nvPicPr>
          <p:blipFill>
            <a:blip r:embed="rId13"/>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653406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5" y="1174406"/>
            <a:ext cx="7552800" cy="554400"/>
          </a:xfrm>
        </p:spPr>
        <p:txBody>
          <a:bodyPr/>
          <a:lstStyle/>
          <a:p>
            <a:r>
              <a:rPr lang="sv-SE" dirty="0"/>
              <a:t>Eva, 71 år. Uppföljning efter 1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2" y="1819009"/>
            <a:ext cx="8229600" cy="4525963"/>
          </a:xfrm>
        </p:spPr>
        <p:txBody>
          <a:bodyPr/>
          <a:lstStyle/>
          <a:p>
            <a:r>
              <a:rPr lang="sv-SE" dirty="0" err="1"/>
              <a:t>Crestordosen</a:t>
            </a:r>
            <a:r>
              <a:rPr lang="sv-SE" dirty="0"/>
              <a:t> reducerades ett år efter infarkt till 20mg, patienten hade av oklar anledning minskat dosen. Reumatolog kontaktade hjärtcentrum och fick besked att det var OK.</a:t>
            </a:r>
          </a:p>
          <a:p>
            <a:r>
              <a:rPr lang="sv-SE" dirty="0"/>
              <a:t>Blodtryck 180/80 sittande, 190/80 stående.</a:t>
            </a:r>
          </a:p>
          <a:p>
            <a:r>
              <a:rPr lang="sv-SE" dirty="0"/>
              <a:t>Kolesterol 4.6, LDL 2.3.</a:t>
            </a:r>
          </a:p>
          <a:p>
            <a:r>
              <a:rPr lang="sv-SE" dirty="0"/>
              <a:t>CRP 2.7. Hb1c 42.</a:t>
            </a:r>
          </a:p>
          <a:p>
            <a:r>
              <a:rPr lang="sv-SE" dirty="0"/>
              <a:t>Åtgärd?</a:t>
            </a:r>
          </a:p>
          <a:p>
            <a:endParaRPr lang="sv-SE" dirty="0"/>
          </a:p>
        </p:txBody>
      </p:sp>
      <p:sp>
        <p:nvSpPr>
          <p:cNvPr id="15" name="Platshållare för innehåll 2"/>
          <p:cNvSpPr txBox="1">
            <a:spLocks/>
          </p:cNvSpPr>
          <p:nvPr/>
        </p:nvSpPr>
        <p:spPr bwMode="auto">
          <a:xfrm>
            <a:off x="2012948" y="459501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4"/>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Åtgärd: in med </a:t>
            </a:r>
            <a:r>
              <a:rPr lang="sv-SE" kern="0" dirty="0" err="1"/>
              <a:t>Losartan</a:t>
            </a:r>
            <a:r>
              <a:rPr lang="sv-SE" kern="0" dirty="0"/>
              <a:t> 50mg samt </a:t>
            </a:r>
            <a:r>
              <a:rPr lang="sv-SE" kern="0" dirty="0" err="1"/>
              <a:t>Crestor</a:t>
            </a:r>
            <a:r>
              <a:rPr lang="sv-SE" kern="0" dirty="0"/>
              <a:t> ökas till 40mg.</a:t>
            </a:r>
          </a:p>
          <a:p>
            <a:r>
              <a:rPr lang="sv-SE" kern="0" dirty="0"/>
              <a:t>Kontroll 4 veckor: blodtryck 135/75 sittande, 135/65 stående. Kolesterol 4.0, LDL 1.6.</a:t>
            </a:r>
          </a:p>
          <a:p>
            <a:r>
              <a:rPr lang="sv-SE" kern="0" dirty="0"/>
              <a:t>Planeras för uppföljning år 2.</a:t>
            </a:r>
          </a:p>
        </p:txBody>
      </p:sp>
      <p:sp>
        <p:nvSpPr>
          <p:cNvPr id="17"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38">
            <a:hlinkClick r:id="rId6"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9" name="Rectangle 39">
            <a:hlinkClick r:id="rId7"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Rectangle 41">
            <a:hlinkClick r:id="rId8"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2" name="Text Box 31">
            <a:hlinkClick r:id="rId7" action="ppaction://hlinksldjump"/>
          </p:cNvPr>
          <p:cNvSpPr txBox="1">
            <a:spLocks noChangeArrowheads="1"/>
          </p:cNvSpPr>
          <p:nvPr/>
        </p:nvSpPr>
        <p:spPr bwMode="auto">
          <a:xfrm>
            <a:off x="8856915"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23" name="Text Box 31">
            <a:hlinkClick r:id="rId9" action="ppaction://hlinksldjump"/>
          </p:cNvPr>
          <p:cNvSpPr txBox="1">
            <a:spLocks noChangeArrowheads="1"/>
          </p:cNvSpPr>
          <p:nvPr/>
        </p:nvSpPr>
        <p:spPr bwMode="auto">
          <a:xfrm>
            <a:off x="9953083"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grpSp>
        <p:nvGrpSpPr>
          <p:cNvPr id="14" name="Group 13"/>
          <p:cNvGrpSpPr/>
          <p:nvPr/>
        </p:nvGrpSpPr>
        <p:grpSpPr>
          <a:xfrm>
            <a:off x="4151110" y="34542"/>
            <a:ext cx="1050221" cy="332844"/>
            <a:chOff x="4593871" y="1468705"/>
            <a:chExt cx="1050221" cy="332844"/>
          </a:xfrm>
        </p:grpSpPr>
        <p:pic>
          <p:nvPicPr>
            <p:cNvPr id="16" name="Picture 15"/>
            <p:cNvPicPr>
              <a:picLocks noChangeAspect="1"/>
            </p:cNvPicPr>
            <p:nvPr/>
          </p:nvPicPr>
          <p:blipFill>
            <a:blip r:embed="rId10"/>
            <a:stretch>
              <a:fillRect/>
            </a:stretch>
          </p:blipFill>
          <p:spPr>
            <a:xfrm>
              <a:off x="4659864" y="1479052"/>
              <a:ext cx="879733" cy="266700"/>
            </a:xfrm>
            <a:prstGeom prst="rect">
              <a:avLst/>
            </a:prstGeom>
          </p:spPr>
        </p:pic>
        <p:sp>
          <p:nvSpPr>
            <p:cNvPr id="24"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21" name="Group 20"/>
          <p:cNvGrpSpPr/>
          <p:nvPr/>
        </p:nvGrpSpPr>
        <p:grpSpPr>
          <a:xfrm>
            <a:off x="11881377" y="1948037"/>
            <a:ext cx="276225" cy="1257300"/>
            <a:chOff x="11881377" y="1948037"/>
            <a:chExt cx="276225" cy="1257300"/>
          </a:xfrm>
        </p:grpSpPr>
        <p:pic>
          <p:nvPicPr>
            <p:cNvPr id="25" name="Picture 24"/>
            <p:cNvPicPr>
              <a:picLocks noChangeAspect="1"/>
            </p:cNvPicPr>
            <p:nvPr/>
          </p:nvPicPr>
          <p:blipFill>
            <a:blip r:embed="rId12"/>
            <a:stretch>
              <a:fillRect/>
            </a:stretch>
          </p:blipFill>
          <p:spPr>
            <a:xfrm>
              <a:off x="11881377" y="1948037"/>
              <a:ext cx="276225" cy="1257300"/>
            </a:xfrm>
            <a:prstGeom prst="rect">
              <a:avLst/>
            </a:prstGeom>
          </p:spPr>
        </p:pic>
        <p:sp>
          <p:nvSpPr>
            <p:cNvPr id="26" name="Rectangle 25"/>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193263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6" y="1174406"/>
            <a:ext cx="7552800" cy="554400"/>
          </a:xfrm>
        </p:spPr>
        <p:txBody>
          <a:bodyPr/>
          <a:lstStyle/>
          <a:p>
            <a:r>
              <a:rPr lang="sv-SE" dirty="0"/>
              <a:t>Eva, 72 år. Uppföljning 2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3" y="1819009"/>
            <a:ext cx="8229600" cy="4525963"/>
          </a:xfrm>
        </p:spPr>
        <p:txBody>
          <a:bodyPr/>
          <a:lstStyle/>
          <a:p>
            <a:r>
              <a:rPr lang="sv-SE" dirty="0"/>
              <a:t>Blodtryck 117/61 sittande, 131/69 stående.</a:t>
            </a:r>
          </a:p>
          <a:p>
            <a:r>
              <a:rPr lang="sv-SE" dirty="0"/>
              <a:t>Kolesterol 4.0, LDL 1.9.</a:t>
            </a:r>
          </a:p>
          <a:p>
            <a:r>
              <a:rPr lang="sv-SE" dirty="0"/>
              <a:t>Planeras för uppföljning år 3.</a:t>
            </a:r>
          </a:p>
        </p:txBody>
      </p:sp>
      <p:sp>
        <p:nvSpPr>
          <p:cNvPr id="14"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31">
            <a:hlinkClick r:id="rId6" action="ppaction://hlinksldjump"/>
          </p:cNvPr>
          <p:cNvSpPr txBox="1">
            <a:spLocks noChangeArrowheads="1"/>
          </p:cNvSpPr>
          <p:nvPr/>
        </p:nvSpPr>
        <p:spPr bwMode="auto">
          <a:xfrm>
            <a:off x="8985851" y="58851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21" name="Text Box 31">
            <a:hlinkClick r:id="rId8" action="ppaction://hlinksldjump"/>
          </p:cNvPr>
          <p:cNvSpPr txBox="1">
            <a:spLocks noChangeArrowheads="1"/>
          </p:cNvSpPr>
          <p:nvPr/>
        </p:nvSpPr>
        <p:spPr bwMode="auto">
          <a:xfrm>
            <a:off x="9790906" y="58851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5" name="Picture 14"/>
            <p:cNvPicPr>
              <a:picLocks noChangeAspect="1"/>
            </p:cNvPicPr>
            <p:nvPr/>
          </p:nvPicPr>
          <p:blipFill>
            <a:blip r:embed="rId9"/>
            <a:stretch>
              <a:fillRect/>
            </a:stretch>
          </p:blipFill>
          <p:spPr>
            <a:xfrm>
              <a:off x="4659864" y="1479052"/>
              <a:ext cx="879733" cy="266700"/>
            </a:xfrm>
            <a:prstGeom prst="rect">
              <a:avLst/>
            </a:prstGeom>
          </p:spPr>
        </p:pic>
        <p:sp>
          <p:nvSpPr>
            <p:cNvPr id="22"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1"/>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3461783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630415" y="1174406"/>
            <a:ext cx="7552800" cy="554400"/>
          </a:xfrm>
        </p:spPr>
        <p:txBody>
          <a:bodyPr/>
          <a:lstStyle/>
          <a:p>
            <a:r>
              <a:rPr lang="sv-SE" dirty="0"/>
              <a:t>Eva, 73 år. Uppföljning tre år</a:t>
            </a:r>
          </a:p>
        </p:txBody>
      </p:sp>
      <p:sp>
        <p:nvSpPr>
          <p:cNvPr id="124940" name="Rectangle 12">
            <a:hlinkClick r:id="rId3"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3" name="Platshållare för innehåll 2"/>
          <p:cNvSpPr>
            <a:spLocks noGrp="1"/>
          </p:cNvSpPr>
          <p:nvPr>
            <p:ph idx="1"/>
          </p:nvPr>
        </p:nvSpPr>
        <p:spPr>
          <a:xfrm>
            <a:off x="765313" y="1819009"/>
            <a:ext cx="8229600" cy="4525963"/>
          </a:xfrm>
        </p:spPr>
        <p:txBody>
          <a:bodyPr>
            <a:normAutofit/>
          </a:bodyPr>
          <a:lstStyle/>
          <a:p>
            <a:r>
              <a:rPr lang="sv-SE" dirty="0"/>
              <a:t>Tre år efter NSTEMI</a:t>
            </a:r>
          </a:p>
          <a:p>
            <a:r>
              <a:rPr lang="sv-SE" dirty="0"/>
              <a:t>Kolesterol 6.6, LDL 4.3. </a:t>
            </a:r>
          </a:p>
          <a:p>
            <a:r>
              <a:rPr lang="sv-SE" dirty="0"/>
              <a:t>Blodtryck sittande 148/66, stående 144/69.</a:t>
            </a:r>
          </a:p>
          <a:p>
            <a:r>
              <a:rPr lang="sv-SE" dirty="0"/>
              <a:t>Patienten har slutat med </a:t>
            </a:r>
            <a:r>
              <a:rPr lang="sv-SE" dirty="0" err="1"/>
              <a:t>Losartan</a:t>
            </a:r>
            <a:r>
              <a:rPr lang="sv-SE" dirty="0"/>
              <a:t>, kommer inte ihåg varför. Har också slutat med </a:t>
            </a:r>
            <a:r>
              <a:rPr lang="sv-SE" dirty="0" err="1"/>
              <a:t>Crestor</a:t>
            </a:r>
            <a:r>
              <a:rPr lang="sv-SE" dirty="0"/>
              <a:t>, förlängde inte receptet.</a:t>
            </a:r>
          </a:p>
          <a:p>
            <a:r>
              <a:rPr lang="sv-SE" dirty="0"/>
              <a:t>Motiveras. In med </a:t>
            </a:r>
            <a:r>
              <a:rPr lang="sv-SE" dirty="0" err="1"/>
              <a:t>Crestor</a:t>
            </a:r>
            <a:r>
              <a:rPr lang="sv-SE" dirty="0"/>
              <a:t> 40mg och </a:t>
            </a:r>
            <a:r>
              <a:rPr lang="sv-SE" dirty="0" err="1"/>
              <a:t>Candesartan</a:t>
            </a:r>
            <a:r>
              <a:rPr lang="sv-SE" dirty="0"/>
              <a:t> 16 mg (patienten ville byta…).</a:t>
            </a:r>
          </a:p>
          <a:p>
            <a:r>
              <a:rPr lang="sv-SE" dirty="0"/>
              <a:t>Kontroll 4 veckor: blodtryck 136/64 sittande, 154/74 stående. Kolesterol 4.2, LDL 1.9</a:t>
            </a:r>
          </a:p>
          <a:p>
            <a:r>
              <a:rPr lang="sv-SE" dirty="0"/>
              <a:t>Planeras för 4 års kontroll….</a:t>
            </a:r>
          </a:p>
        </p:txBody>
      </p:sp>
      <p:sp>
        <p:nvSpPr>
          <p:cNvPr id="14" name="Rectangle 37">
            <a:hlinkClick r:id="rId4"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5"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6"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7"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20" name="Text Box 31">
            <a:hlinkClick r:id="rId6" action="ppaction://hlinksldjump"/>
          </p:cNvPr>
          <p:cNvSpPr txBox="1">
            <a:spLocks noChangeArrowheads="1"/>
          </p:cNvSpPr>
          <p:nvPr/>
        </p:nvSpPr>
        <p:spPr bwMode="auto">
          <a:xfrm>
            <a:off x="8856915"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21" name="Text Box 31">
            <a:hlinkClick r:id="rId8" action="ppaction://hlinksldjump"/>
          </p:cNvPr>
          <p:cNvSpPr txBox="1">
            <a:spLocks noChangeArrowheads="1"/>
          </p:cNvSpPr>
          <p:nvPr/>
        </p:nvSpPr>
        <p:spPr bwMode="auto">
          <a:xfrm>
            <a:off x="9790906"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grpSp>
        <p:nvGrpSpPr>
          <p:cNvPr id="12" name="Group 11"/>
          <p:cNvGrpSpPr/>
          <p:nvPr/>
        </p:nvGrpSpPr>
        <p:grpSpPr>
          <a:xfrm>
            <a:off x="4151110" y="34542"/>
            <a:ext cx="1050221" cy="332844"/>
            <a:chOff x="4593871" y="1468705"/>
            <a:chExt cx="1050221" cy="332844"/>
          </a:xfrm>
        </p:grpSpPr>
        <p:pic>
          <p:nvPicPr>
            <p:cNvPr id="15" name="Picture 14"/>
            <p:cNvPicPr>
              <a:picLocks noChangeAspect="1"/>
            </p:cNvPicPr>
            <p:nvPr/>
          </p:nvPicPr>
          <p:blipFill>
            <a:blip r:embed="rId9"/>
            <a:stretch>
              <a:fillRect/>
            </a:stretch>
          </p:blipFill>
          <p:spPr>
            <a:xfrm>
              <a:off x="4659864" y="1479052"/>
              <a:ext cx="879733" cy="266700"/>
            </a:xfrm>
            <a:prstGeom prst="rect">
              <a:avLst/>
            </a:prstGeom>
          </p:spPr>
        </p:pic>
        <p:sp>
          <p:nvSpPr>
            <p:cNvPr id="22" name="Rectangle 42">
              <a:hlinkClick r:id="rId10"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1"/>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1388718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31">
            <a:hlinkClick r:id="rId3" action="ppaction://hlinksldjump"/>
          </p:cNvPr>
          <p:cNvSpPr txBox="1">
            <a:spLocks noChangeArrowheads="1"/>
          </p:cNvSpPr>
          <p:nvPr/>
        </p:nvSpPr>
        <p:spPr bwMode="auto">
          <a:xfrm>
            <a:off x="8917165" y="554037"/>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Adam</a:t>
            </a:r>
          </a:p>
        </p:txBody>
      </p:sp>
      <p:sp>
        <p:nvSpPr>
          <p:cNvPr id="8" name="Rubrik 7"/>
          <p:cNvSpPr>
            <a:spLocks noGrp="1"/>
          </p:cNvSpPr>
          <p:nvPr>
            <p:ph type="title"/>
          </p:nvPr>
        </p:nvSpPr>
        <p:spPr>
          <a:xfrm>
            <a:off x="630415" y="1157378"/>
            <a:ext cx="8699500" cy="554400"/>
          </a:xfrm>
        </p:spPr>
        <p:txBody>
          <a:bodyPr>
            <a:normAutofit fontScale="90000"/>
          </a:bodyPr>
          <a:lstStyle/>
          <a:p>
            <a:r>
              <a:rPr lang="sv-SE" dirty="0"/>
              <a:t>Vad väcker patienterna Adam och Eva för tankar? </a:t>
            </a:r>
          </a:p>
        </p:txBody>
      </p:sp>
      <p:sp>
        <p:nvSpPr>
          <p:cNvPr id="124933" name="Text Box 31">
            <a:hlinkClick r:id="rId4" action="ppaction://hlinksldjump"/>
          </p:cNvPr>
          <p:cNvSpPr txBox="1">
            <a:spLocks noChangeArrowheads="1"/>
          </p:cNvSpPr>
          <p:nvPr/>
        </p:nvSpPr>
        <p:spPr bwMode="auto">
          <a:xfrm>
            <a:off x="9790906" y="554037"/>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Eva</a:t>
            </a:r>
          </a:p>
        </p:txBody>
      </p:sp>
      <p:sp>
        <p:nvSpPr>
          <p:cNvPr id="124940" name="Rectangle 12">
            <a:hlinkClick r:id="rId5" action="ppaction://hlinksldjump"/>
          </p:cNvPr>
          <p:cNvSpPr>
            <a:spLocks noChangeArrowheads="1"/>
          </p:cNvSpPr>
          <p:nvPr/>
        </p:nvSpPr>
        <p:spPr bwMode="auto">
          <a:xfrm>
            <a:off x="9848851" y="514350"/>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14" name="Platshållare för innehåll 2"/>
          <p:cNvSpPr txBox="1">
            <a:spLocks/>
          </p:cNvSpPr>
          <p:nvPr/>
        </p:nvSpPr>
        <p:spPr bwMode="auto">
          <a:xfrm>
            <a:off x="765313" y="18173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8125" indent="-238125" algn="l" rtl="0" eaLnBrk="0" fontAlgn="base" hangingPunct="0">
              <a:lnSpc>
                <a:spcPct val="90000"/>
              </a:lnSpc>
              <a:spcBef>
                <a:spcPct val="45000"/>
              </a:spcBef>
              <a:spcAft>
                <a:spcPct val="0"/>
              </a:spcAft>
              <a:buSzPct val="50000"/>
              <a:buFont typeface="Arial" charset="0"/>
              <a:buBlip>
                <a:blip r:embed="rId6"/>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r>
              <a:rPr lang="sv-SE" kern="0" dirty="0"/>
              <a:t>Vad kan vi ta med oss från dessa fall?</a:t>
            </a:r>
          </a:p>
          <a:p>
            <a:r>
              <a:rPr lang="sv-SE" kern="0" dirty="0"/>
              <a:t>Hur fungerar er uppföljning av infarktpatienter bortom 12 veckor?</a:t>
            </a:r>
          </a:p>
          <a:p>
            <a:r>
              <a:rPr lang="sv-SE" kern="0" dirty="0"/>
              <a:t>Vem ska ta ansvaret på lång sikt?</a:t>
            </a:r>
          </a:p>
          <a:p>
            <a:r>
              <a:rPr lang="sv-SE" kern="0" dirty="0"/>
              <a:t>Vilka åtgärder behövs för att förbättra följsamhet och effekt av läkemedelsbehandling?</a:t>
            </a:r>
          </a:p>
          <a:p>
            <a:pPr marL="0" indent="0">
              <a:buNone/>
            </a:pPr>
            <a:endParaRPr lang="sv-SE" kern="0" dirty="0"/>
          </a:p>
          <a:p>
            <a:endParaRPr lang="sv-SE" kern="0" dirty="0"/>
          </a:p>
        </p:txBody>
      </p:sp>
      <p:sp>
        <p:nvSpPr>
          <p:cNvPr id="15" name="Rectangle 37">
            <a:hlinkClick r:id="rId7"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6" name="Rectangle 38">
            <a:hlinkClick r:id="rId8"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7" name="Rectangle 39">
            <a:hlinkClick r:id="rId3"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8" name="Rectangle 41">
            <a:hlinkClick r:id="rId9"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2" name="Group 11"/>
          <p:cNvGrpSpPr/>
          <p:nvPr/>
        </p:nvGrpSpPr>
        <p:grpSpPr>
          <a:xfrm>
            <a:off x="4151110" y="34542"/>
            <a:ext cx="1050221" cy="332844"/>
            <a:chOff x="4593871" y="1468705"/>
            <a:chExt cx="1050221" cy="332844"/>
          </a:xfrm>
        </p:grpSpPr>
        <p:pic>
          <p:nvPicPr>
            <p:cNvPr id="13" name="Picture 12"/>
            <p:cNvPicPr>
              <a:picLocks noChangeAspect="1"/>
            </p:cNvPicPr>
            <p:nvPr/>
          </p:nvPicPr>
          <p:blipFill>
            <a:blip r:embed="rId10"/>
            <a:stretch>
              <a:fillRect/>
            </a:stretch>
          </p:blipFill>
          <p:spPr>
            <a:xfrm>
              <a:off x="4659864" y="1479052"/>
              <a:ext cx="879733" cy="266700"/>
            </a:xfrm>
            <a:prstGeom prst="rect">
              <a:avLst/>
            </a:prstGeom>
          </p:spPr>
        </p:pic>
        <p:sp>
          <p:nvSpPr>
            <p:cNvPr id="20"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grpSp>
        <p:nvGrpSpPr>
          <p:cNvPr id="19" name="Group 18"/>
          <p:cNvGrpSpPr/>
          <p:nvPr/>
        </p:nvGrpSpPr>
        <p:grpSpPr>
          <a:xfrm>
            <a:off x="11881377" y="1948037"/>
            <a:ext cx="276225" cy="1257300"/>
            <a:chOff x="11881377" y="1948037"/>
            <a:chExt cx="276225" cy="1257300"/>
          </a:xfrm>
        </p:grpSpPr>
        <p:pic>
          <p:nvPicPr>
            <p:cNvPr id="21" name="Picture 20"/>
            <p:cNvPicPr>
              <a:picLocks noChangeAspect="1"/>
            </p:cNvPicPr>
            <p:nvPr/>
          </p:nvPicPr>
          <p:blipFill>
            <a:blip r:embed="rId12"/>
            <a:stretch>
              <a:fillRect/>
            </a:stretch>
          </p:blipFill>
          <p:spPr>
            <a:xfrm>
              <a:off x="11881377" y="1948037"/>
              <a:ext cx="276225" cy="1257300"/>
            </a:xfrm>
            <a:prstGeom prst="rect">
              <a:avLst/>
            </a:prstGeom>
          </p:spPr>
        </p:pic>
        <p:sp>
          <p:nvSpPr>
            <p:cNvPr id="22" name="Rectangle 21"/>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286227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16"/>
          <p:cNvSpPr>
            <a:spLocks noChangeArrowheads="1"/>
          </p:cNvSpPr>
          <p:nvPr/>
        </p:nvSpPr>
        <p:spPr bwMode="auto">
          <a:xfrm>
            <a:off x="1524000" y="2152650"/>
            <a:ext cx="1676400" cy="4019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804" name="Rectangle 37">
            <a:hlinkClick r:id="rId3"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805" name="Rectangle 38">
            <a:hlinkClick r:id="rId4"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33806" name="Rectangle 39">
            <a:hlinkClick r:id="rId5"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808" name="Rectangle 41">
            <a:hlinkClick r:id="rId6"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33810" name="Rectangle 18">
            <a:hlinkClick r:id="rId7" action="ppaction://hlinksldjump"/>
          </p:cNvPr>
          <p:cNvSpPr>
            <a:spLocks noChangeArrowheads="1"/>
          </p:cNvSpPr>
          <p:nvPr/>
        </p:nvSpPr>
        <p:spPr bwMode="auto">
          <a:xfrm>
            <a:off x="9812757" y="476089"/>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3" name="Platshållare för innehåll 2"/>
          <p:cNvSpPr txBox="1">
            <a:spLocks/>
          </p:cNvSpPr>
          <p:nvPr/>
        </p:nvSpPr>
        <p:spPr>
          <a:xfrm>
            <a:off x="830931" y="1940169"/>
            <a:ext cx="8025063" cy="3970421"/>
          </a:xfrm>
          <a:prstGeom prst="rect">
            <a:avLst/>
          </a:prstGeom>
        </p:spPr>
        <p:txBody>
          <a:bodyPr/>
          <a:lstStyle>
            <a:lvl1pPr marL="238125" indent="-238125" algn="l" rtl="0" eaLnBrk="0" fontAlgn="base" hangingPunct="0">
              <a:lnSpc>
                <a:spcPct val="90000"/>
              </a:lnSpc>
              <a:spcBef>
                <a:spcPct val="45000"/>
              </a:spcBef>
              <a:spcAft>
                <a:spcPct val="0"/>
              </a:spcAft>
              <a:buSzPct val="50000"/>
              <a:buFont typeface="Arial" charset="0"/>
              <a:buBlip>
                <a:blip r:embed="rId8"/>
              </a:buBlip>
              <a:defRPr sz="2000">
                <a:solidFill>
                  <a:schemeClr val="accent2"/>
                </a:solidFill>
                <a:latin typeface="+mn-lt"/>
                <a:ea typeface="+mn-ea"/>
                <a:cs typeface="+mn-cs"/>
              </a:defRPr>
            </a:lvl1pPr>
            <a:lvl2pPr marL="457200"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2pPr>
            <a:lvl3pPr marL="668338" indent="-201613"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3pPr>
            <a:lvl4pPr marL="835025" indent="-158750"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4pPr>
            <a:lvl5pPr marL="9937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5pPr>
            <a:lvl6pPr marL="14509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6pPr>
            <a:lvl7pPr marL="19081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7pPr>
            <a:lvl8pPr marL="23653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8pPr>
            <a:lvl9pPr marL="2822575" indent="-149225" algn="l" rtl="0" eaLnBrk="0" fontAlgn="base" hangingPunct="0">
              <a:lnSpc>
                <a:spcPct val="90000"/>
              </a:lnSpc>
              <a:spcBef>
                <a:spcPct val="20000"/>
              </a:spcBef>
              <a:spcAft>
                <a:spcPct val="0"/>
              </a:spcAft>
              <a:buClr>
                <a:schemeClr val="accent1"/>
              </a:buClr>
              <a:buFont typeface="Helvetica" pitchFamily="2" charset="0"/>
              <a:buChar char="–"/>
              <a:defRPr sz="1600">
                <a:solidFill>
                  <a:schemeClr val="accent2"/>
                </a:solidFill>
                <a:latin typeface="+mn-lt"/>
                <a:ea typeface="+mn-ea"/>
              </a:defRPr>
            </a:lvl9pPr>
          </a:lstStyle>
          <a:p>
            <a:pPr marL="0" indent="0">
              <a:buFont typeface="Arial" charset="0"/>
              <a:buNone/>
            </a:pPr>
            <a:r>
              <a:rPr lang="sv-SE" kern="0" dirty="0"/>
              <a:t>Vid sekundär prevention gäller:</a:t>
            </a:r>
          </a:p>
          <a:p>
            <a:endParaRPr lang="sv-SE" kern="0" dirty="0"/>
          </a:p>
          <a:p>
            <a:r>
              <a:rPr lang="sv-SE" kern="0" dirty="0"/>
              <a:t>Högre risknivå</a:t>
            </a:r>
          </a:p>
          <a:p>
            <a:r>
              <a:rPr lang="sv-SE" kern="0" dirty="0"/>
              <a:t>Större absolut effekt av intervention</a:t>
            </a:r>
          </a:p>
          <a:p>
            <a:r>
              <a:rPr lang="sv-SE" kern="0" dirty="0"/>
              <a:t>Större möjlighet att få kliniskt relevant effekt av interventionen</a:t>
            </a:r>
          </a:p>
          <a:p>
            <a:endParaRPr lang="sv-SE" kern="0" dirty="0"/>
          </a:p>
          <a:p>
            <a:endParaRPr lang="sv-SE" kern="0" dirty="0"/>
          </a:p>
        </p:txBody>
      </p:sp>
      <p:sp>
        <p:nvSpPr>
          <p:cNvPr id="16" name="Text Box 19">
            <a:hlinkClick r:id="rId9" action="ppaction://hlinksldjump"/>
          </p:cNvPr>
          <p:cNvSpPr txBox="1">
            <a:spLocks noChangeArrowheads="1"/>
          </p:cNvSpPr>
          <p:nvPr/>
        </p:nvSpPr>
        <p:spPr bwMode="auto">
          <a:xfrm>
            <a:off x="4106446" y="568325"/>
            <a:ext cx="737017"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Riskvärdering</a:t>
            </a:r>
          </a:p>
        </p:txBody>
      </p:sp>
      <p:sp>
        <p:nvSpPr>
          <p:cNvPr id="17" name="Text Box 18">
            <a:hlinkClick r:id="rId3" action="ppaction://hlinksldjump"/>
          </p:cNvPr>
          <p:cNvSpPr txBox="1">
            <a:spLocks noChangeArrowheads="1"/>
          </p:cNvSpPr>
          <p:nvPr/>
        </p:nvSpPr>
        <p:spPr bwMode="auto">
          <a:xfrm>
            <a:off x="3045996" y="580357"/>
            <a:ext cx="1060450" cy="2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Sekundärprevention</a:t>
            </a:r>
          </a:p>
        </p:txBody>
      </p:sp>
      <p:sp>
        <p:nvSpPr>
          <p:cNvPr id="18" name="Text Box 20">
            <a:hlinkClick r:id="rId10" action="ppaction://hlinksldjump"/>
          </p:cNvPr>
          <p:cNvSpPr txBox="1">
            <a:spLocks noChangeArrowheads="1"/>
          </p:cNvSpPr>
          <p:nvPr/>
        </p:nvSpPr>
        <p:spPr bwMode="auto">
          <a:xfrm>
            <a:off x="4948394" y="568324"/>
            <a:ext cx="1419224"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Primär/Sekundär prevention</a:t>
            </a:r>
          </a:p>
        </p:txBody>
      </p:sp>
      <p:grpSp>
        <p:nvGrpSpPr>
          <p:cNvPr id="15" name="Group 14"/>
          <p:cNvGrpSpPr/>
          <p:nvPr/>
        </p:nvGrpSpPr>
        <p:grpSpPr>
          <a:xfrm>
            <a:off x="4151110" y="34542"/>
            <a:ext cx="1050221" cy="332844"/>
            <a:chOff x="4593871" y="1468705"/>
            <a:chExt cx="1050221" cy="332844"/>
          </a:xfrm>
        </p:grpSpPr>
        <p:pic>
          <p:nvPicPr>
            <p:cNvPr id="20" name="Picture 19"/>
            <p:cNvPicPr>
              <a:picLocks noChangeAspect="1"/>
            </p:cNvPicPr>
            <p:nvPr/>
          </p:nvPicPr>
          <p:blipFill>
            <a:blip r:embed="rId11"/>
            <a:stretch>
              <a:fillRect/>
            </a:stretch>
          </p:blipFill>
          <p:spPr>
            <a:xfrm>
              <a:off x="4659864" y="1479052"/>
              <a:ext cx="879733" cy="266700"/>
            </a:xfrm>
            <a:prstGeom prst="rect">
              <a:avLst/>
            </a:prstGeom>
          </p:spPr>
        </p:pic>
        <p:sp>
          <p:nvSpPr>
            <p:cNvPr id="21" name="Rectangle 42">
              <a:hlinkClick r:id="rId12"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5" name="Rectangle 5"/>
          <p:cNvSpPr txBox="1">
            <a:spLocks/>
          </p:cNvSpPr>
          <p:nvPr/>
        </p:nvSpPr>
        <p:spPr>
          <a:xfrm>
            <a:off x="609600" y="577851"/>
            <a:ext cx="10068984" cy="993775"/>
          </a:xfrm>
          <a:prstGeom prst="rect">
            <a:avLst/>
          </a:prstGeom>
        </p:spPr>
        <p:txBody>
          <a:bodyPr anchor="b"/>
          <a:lstStyle>
            <a:lvl1pPr algn="l" rtl="0" eaLnBrk="0" fontAlgn="base" hangingPunct="0">
              <a:lnSpc>
                <a:spcPts val="3200"/>
              </a:lnSpc>
              <a:spcBef>
                <a:spcPct val="0"/>
              </a:spcBef>
              <a:spcAft>
                <a:spcPct val="0"/>
              </a:spcAft>
              <a:defRPr sz="3200">
                <a:solidFill>
                  <a:schemeClr val="accent1"/>
                </a:solidFill>
                <a:latin typeface="+mj-lt"/>
                <a:ea typeface="+mj-ea"/>
                <a:cs typeface="+mj-cs"/>
              </a:defRPr>
            </a:lvl1pPr>
            <a:lvl2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2pPr>
            <a:lvl3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3pPr>
            <a:lvl4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4pPr>
            <a:lvl5pPr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5pPr>
            <a:lvl6pPr marL="4572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6pPr>
            <a:lvl7pPr marL="9144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7pPr>
            <a:lvl8pPr marL="13716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8pPr>
            <a:lvl9pPr marL="1828800" algn="l" rtl="0" eaLnBrk="0" fontAlgn="base" hangingPunct="0">
              <a:lnSpc>
                <a:spcPts val="3200"/>
              </a:lnSpc>
              <a:spcBef>
                <a:spcPct val="0"/>
              </a:spcBef>
              <a:spcAft>
                <a:spcPct val="0"/>
              </a:spcAft>
              <a:defRPr sz="3200">
                <a:solidFill>
                  <a:schemeClr val="accent1"/>
                </a:solidFill>
                <a:latin typeface="Arial" charset="0"/>
                <a:ea typeface="MS PGothic" pitchFamily="34" charset="-128"/>
              </a:defRPr>
            </a:lvl9pPr>
          </a:lstStyle>
          <a:p>
            <a:r>
              <a:rPr lang="sv-SE" dirty="0"/>
              <a:t> Varför skilja mellan primär och sekundär prevention?</a:t>
            </a:r>
            <a:endParaRPr lang="sv-SE" kern="0" dirty="0"/>
          </a:p>
        </p:txBody>
      </p:sp>
      <p:grpSp>
        <p:nvGrpSpPr>
          <p:cNvPr id="19" name="Group 18"/>
          <p:cNvGrpSpPr/>
          <p:nvPr/>
        </p:nvGrpSpPr>
        <p:grpSpPr>
          <a:xfrm>
            <a:off x="11881377" y="1948037"/>
            <a:ext cx="276225" cy="1257300"/>
            <a:chOff x="11881377" y="1948037"/>
            <a:chExt cx="276225" cy="1257300"/>
          </a:xfrm>
        </p:grpSpPr>
        <p:pic>
          <p:nvPicPr>
            <p:cNvPr id="22" name="Picture 21"/>
            <p:cNvPicPr>
              <a:picLocks noChangeAspect="1"/>
            </p:cNvPicPr>
            <p:nvPr/>
          </p:nvPicPr>
          <p:blipFill>
            <a:blip r:embed="rId13"/>
            <a:stretch>
              <a:fillRect/>
            </a:stretch>
          </p:blipFill>
          <p:spPr>
            <a:xfrm>
              <a:off x="11881377" y="1948037"/>
              <a:ext cx="276225" cy="1257300"/>
            </a:xfrm>
            <a:prstGeom prst="rect">
              <a:avLst/>
            </a:prstGeom>
          </p:spPr>
        </p:pic>
        <p:sp>
          <p:nvSpPr>
            <p:cNvPr id="24" name="Rectangle 23"/>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738127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16"/>
          <p:cNvSpPr>
            <a:spLocks noChangeArrowheads="1"/>
          </p:cNvSpPr>
          <p:nvPr/>
        </p:nvSpPr>
        <p:spPr bwMode="auto">
          <a:xfrm>
            <a:off x="1524000" y="2152650"/>
            <a:ext cx="1676400" cy="40195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endParaRPr>
          </a:p>
        </p:txBody>
      </p:sp>
      <p:sp>
        <p:nvSpPr>
          <p:cNvPr id="33800" name="Text Box 19">
            <a:hlinkClick r:id="rId3" action="ppaction://hlinksldjump"/>
          </p:cNvPr>
          <p:cNvSpPr txBox="1">
            <a:spLocks noChangeArrowheads="1"/>
          </p:cNvSpPr>
          <p:nvPr/>
        </p:nvSpPr>
        <p:spPr bwMode="auto">
          <a:xfrm>
            <a:off x="4106446" y="568325"/>
            <a:ext cx="737017"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Riskvärdering</a:t>
            </a:r>
          </a:p>
        </p:txBody>
      </p:sp>
      <p:sp>
        <p:nvSpPr>
          <p:cNvPr id="33810" name="Rectangle 18">
            <a:hlinkClick r:id="rId4" action="ppaction://hlinksldjump"/>
          </p:cNvPr>
          <p:cNvSpPr>
            <a:spLocks noChangeArrowheads="1"/>
          </p:cNvSpPr>
          <p:nvPr/>
        </p:nvSpPr>
        <p:spPr bwMode="auto">
          <a:xfrm>
            <a:off x="9812757" y="476089"/>
            <a:ext cx="676275" cy="628650"/>
          </a:xfrm>
          <a:prstGeom prst="rect">
            <a:avLst/>
          </a:prstGeom>
          <a:solidFill>
            <a:srgbClr val="FFFFFF">
              <a:alpha val="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a:solidFill>
                <a:srgbClr val="000000"/>
              </a:solidFill>
            </a:endParaRPr>
          </a:p>
        </p:txBody>
      </p:sp>
      <p:sp>
        <p:nvSpPr>
          <p:cNvPr id="22" name="Text Box 18">
            <a:hlinkClick r:id="rId5" action="ppaction://hlinksldjump"/>
          </p:cNvPr>
          <p:cNvSpPr txBox="1">
            <a:spLocks noChangeArrowheads="1"/>
          </p:cNvSpPr>
          <p:nvPr/>
        </p:nvSpPr>
        <p:spPr bwMode="auto">
          <a:xfrm>
            <a:off x="3045996" y="580357"/>
            <a:ext cx="1060450" cy="2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dirty="0">
                <a:solidFill>
                  <a:srgbClr val="5D5D4C"/>
                </a:solidFill>
              </a:rPr>
              <a:t>Sekundärprevention</a:t>
            </a:r>
          </a:p>
        </p:txBody>
      </p:sp>
      <p:sp>
        <p:nvSpPr>
          <p:cNvPr id="20" name="Rubrik 1"/>
          <p:cNvSpPr>
            <a:spLocks noGrp="1"/>
          </p:cNvSpPr>
          <p:nvPr>
            <p:ph type="title"/>
          </p:nvPr>
        </p:nvSpPr>
        <p:spPr/>
        <p:txBody>
          <a:bodyPr/>
          <a:lstStyle/>
          <a:p>
            <a:r>
              <a:rPr lang="sv-SE" dirty="0"/>
              <a:t>CHARISMA: Kardiovaskulär sjukdom vs riskfaktorer</a:t>
            </a:r>
          </a:p>
        </p:txBody>
      </p:sp>
      <p:sp>
        <p:nvSpPr>
          <p:cNvPr id="26" name="Text Box 20">
            <a:hlinkClick r:id="rId6" action="ppaction://hlinksldjump"/>
          </p:cNvPr>
          <p:cNvSpPr txBox="1">
            <a:spLocks noChangeArrowheads="1"/>
          </p:cNvSpPr>
          <p:nvPr/>
        </p:nvSpPr>
        <p:spPr bwMode="auto">
          <a:xfrm>
            <a:off x="4948394" y="568324"/>
            <a:ext cx="1419224" cy="2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pPr>
            <a:r>
              <a:rPr lang="sv-SE" sz="800" b="1" u="sng" dirty="0">
                <a:solidFill>
                  <a:srgbClr val="5D5D4C"/>
                </a:solidFill>
              </a:rPr>
              <a:t>Primär/Sekundär prevention</a:t>
            </a:r>
          </a:p>
        </p:txBody>
      </p:sp>
      <p:sp>
        <p:nvSpPr>
          <p:cNvPr id="16" name="Rectangle 37">
            <a:hlinkClick r:id="rId5" action="ppaction://hlinksldjump"/>
          </p:cNvPr>
          <p:cNvSpPr>
            <a:spLocks noChangeArrowheads="1"/>
          </p:cNvSpPr>
          <p:nvPr/>
        </p:nvSpPr>
        <p:spPr bwMode="auto">
          <a:xfrm>
            <a:off x="2012950" y="50300"/>
            <a:ext cx="1460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7" name="Rectangle 38">
            <a:hlinkClick r:id="rId7" action="ppaction://hlinksldjump"/>
          </p:cNvPr>
          <p:cNvSpPr>
            <a:spLocks noChangeArrowheads="1"/>
          </p:cNvSpPr>
          <p:nvPr/>
        </p:nvSpPr>
        <p:spPr bwMode="auto">
          <a:xfrm>
            <a:off x="8063165" y="0"/>
            <a:ext cx="15875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dirty="0">
              <a:solidFill>
                <a:srgbClr val="000000"/>
              </a:solidFill>
              <a:cs typeface="Arial" charset="0"/>
            </a:endParaRPr>
          </a:p>
        </p:txBody>
      </p:sp>
      <p:sp>
        <p:nvSpPr>
          <p:cNvPr id="18" name="Rectangle 39">
            <a:hlinkClick r:id="rId8" action="ppaction://hlinksldjump"/>
          </p:cNvPr>
          <p:cNvSpPr>
            <a:spLocks noChangeArrowheads="1"/>
          </p:cNvSpPr>
          <p:nvPr/>
        </p:nvSpPr>
        <p:spPr bwMode="auto">
          <a:xfrm>
            <a:off x="10349165" y="50300"/>
            <a:ext cx="15240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sp>
        <p:nvSpPr>
          <p:cNvPr id="19" name="Rectangle 41">
            <a:hlinkClick r:id="rId9" action="ppaction://hlinksldjump"/>
          </p:cNvPr>
          <p:cNvSpPr>
            <a:spLocks noChangeArrowheads="1"/>
          </p:cNvSpPr>
          <p:nvPr/>
        </p:nvSpPr>
        <p:spPr bwMode="auto">
          <a:xfrm>
            <a:off x="6243033" y="18740"/>
            <a:ext cx="1549400" cy="35560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sv-SE">
              <a:solidFill>
                <a:srgbClr val="000000"/>
              </a:solidFill>
              <a:cs typeface="Arial" charset="0"/>
            </a:endParaRPr>
          </a:p>
        </p:txBody>
      </p:sp>
      <p:grpSp>
        <p:nvGrpSpPr>
          <p:cNvPr id="15" name="Group 14"/>
          <p:cNvGrpSpPr/>
          <p:nvPr/>
        </p:nvGrpSpPr>
        <p:grpSpPr>
          <a:xfrm>
            <a:off x="4151110" y="34542"/>
            <a:ext cx="1050221" cy="332844"/>
            <a:chOff x="4593871" y="1468705"/>
            <a:chExt cx="1050221" cy="332844"/>
          </a:xfrm>
        </p:grpSpPr>
        <p:pic>
          <p:nvPicPr>
            <p:cNvPr id="24" name="Picture 23"/>
            <p:cNvPicPr>
              <a:picLocks noChangeAspect="1"/>
            </p:cNvPicPr>
            <p:nvPr/>
          </p:nvPicPr>
          <p:blipFill>
            <a:blip r:embed="rId10"/>
            <a:stretch>
              <a:fillRect/>
            </a:stretch>
          </p:blipFill>
          <p:spPr>
            <a:xfrm>
              <a:off x="4659864" y="1479052"/>
              <a:ext cx="879733" cy="266700"/>
            </a:xfrm>
            <a:prstGeom prst="rect">
              <a:avLst/>
            </a:prstGeom>
          </p:spPr>
        </p:pic>
        <p:sp>
          <p:nvSpPr>
            <p:cNvPr id="25" name="Rectangle 42">
              <a:hlinkClick r:id="rId11" action="ppaction://hlinksldjump"/>
            </p:cNvPr>
            <p:cNvSpPr>
              <a:spLocks noChangeArrowheads="1"/>
            </p:cNvSpPr>
            <p:nvPr/>
          </p:nvSpPr>
          <p:spPr bwMode="auto">
            <a:xfrm>
              <a:off x="4593871" y="1468705"/>
              <a:ext cx="1050221" cy="332844"/>
            </a:xfrm>
            <a:prstGeom prst="rect">
              <a:avLst/>
            </a:prstGeom>
            <a:noFill/>
            <a:ln>
              <a:noFill/>
            </a:ln>
            <a:extLst/>
          </p:spPr>
          <p:txBody>
            <a:bodyPr wrap="none" anchor="ctr"/>
            <a:lstStyle/>
            <a:p>
              <a:pPr fontAlgn="base">
                <a:spcBef>
                  <a:spcPct val="0"/>
                </a:spcBef>
                <a:spcAft>
                  <a:spcPct val="0"/>
                </a:spcAft>
              </a:pPr>
              <a:r>
                <a:rPr lang="sv-SE" sz="1200" dirty="0">
                  <a:solidFill>
                    <a:schemeClr val="tx1">
                      <a:lumMod val="65000"/>
                      <a:lumOff val="35000"/>
                    </a:schemeClr>
                  </a:solidFill>
                  <a:cs typeface="Arial" charset="0"/>
                </a:rPr>
                <a:t>Bedömning</a:t>
              </a:r>
            </a:p>
          </p:txBody>
        </p:sp>
      </p:grpSp>
      <p:sp>
        <p:nvSpPr>
          <p:cNvPr id="27" name="TextBox 26"/>
          <p:cNvSpPr txBox="1"/>
          <p:nvPr/>
        </p:nvSpPr>
        <p:spPr>
          <a:xfrm>
            <a:off x="346708" y="6448473"/>
            <a:ext cx="9502143" cy="400110"/>
          </a:xfrm>
          <a:prstGeom prst="rect">
            <a:avLst/>
          </a:prstGeom>
          <a:noFill/>
        </p:spPr>
        <p:txBody>
          <a:bodyPr wrap="square" rtlCol="0">
            <a:spAutoFit/>
          </a:bodyPr>
          <a:lstStyle/>
          <a:p>
            <a:r>
              <a:rPr lang="sv-SE" sz="1000" i="1" dirty="0">
                <a:solidFill>
                  <a:schemeClr val="tx1">
                    <a:lumMod val="65000"/>
                    <a:lumOff val="35000"/>
                  </a:schemeClr>
                </a:solidFill>
              </a:rPr>
              <a:t>Bhatt DL et al. N Engl J Med 2006;354:1706-17   </a:t>
            </a:r>
          </a:p>
          <a:p>
            <a:endParaRPr lang="sv-SE" sz="1000" i="1" dirty="0">
              <a:solidFill>
                <a:schemeClr val="tx1">
                  <a:lumMod val="65000"/>
                  <a:lumOff val="35000"/>
                </a:schemeClr>
              </a:solidFill>
            </a:endParaRPr>
          </a:p>
        </p:txBody>
      </p:sp>
      <p:pic>
        <p:nvPicPr>
          <p:cNvPr id="5" name="Picture 4"/>
          <p:cNvPicPr>
            <a:picLocks noChangeAspect="1"/>
          </p:cNvPicPr>
          <p:nvPr/>
        </p:nvPicPr>
        <p:blipFill>
          <a:blip r:embed="rId12"/>
          <a:stretch>
            <a:fillRect/>
          </a:stretch>
        </p:blipFill>
        <p:spPr>
          <a:xfrm>
            <a:off x="2424268" y="2000299"/>
            <a:ext cx="6467475" cy="3876675"/>
          </a:xfrm>
          <a:prstGeom prst="rect">
            <a:avLst/>
          </a:prstGeom>
          <a:effectLst>
            <a:outerShdw blurRad="63500" sx="102000" sy="102000" algn="ctr" rotWithShape="0">
              <a:prstClr val="black">
                <a:alpha val="40000"/>
              </a:prstClr>
            </a:outerShdw>
          </a:effectLst>
        </p:spPr>
      </p:pic>
      <p:grpSp>
        <p:nvGrpSpPr>
          <p:cNvPr id="21" name="Group 20"/>
          <p:cNvGrpSpPr/>
          <p:nvPr/>
        </p:nvGrpSpPr>
        <p:grpSpPr>
          <a:xfrm>
            <a:off x="11881377" y="1948037"/>
            <a:ext cx="276225" cy="1257300"/>
            <a:chOff x="11881377" y="1948037"/>
            <a:chExt cx="276225" cy="1257300"/>
          </a:xfrm>
        </p:grpSpPr>
        <p:pic>
          <p:nvPicPr>
            <p:cNvPr id="23" name="Picture 22"/>
            <p:cNvPicPr>
              <a:picLocks noChangeAspect="1"/>
            </p:cNvPicPr>
            <p:nvPr/>
          </p:nvPicPr>
          <p:blipFill>
            <a:blip r:embed="rId13"/>
            <a:stretch>
              <a:fillRect/>
            </a:stretch>
          </p:blipFill>
          <p:spPr>
            <a:xfrm>
              <a:off x="11881377" y="1948037"/>
              <a:ext cx="276225" cy="1257300"/>
            </a:xfrm>
            <a:prstGeom prst="rect">
              <a:avLst/>
            </a:prstGeom>
          </p:spPr>
        </p:pic>
        <p:sp>
          <p:nvSpPr>
            <p:cNvPr id="28" name="Rectangle 27"/>
            <p:cNvSpPr/>
            <p:nvPr/>
          </p:nvSpPr>
          <p:spPr>
            <a:xfrm rot="5400000">
              <a:off x="11571657" y="2475355"/>
              <a:ext cx="813043" cy="184666"/>
            </a:xfrm>
            <a:prstGeom prst="rect">
              <a:avLst/>
            </a:prstGeom>
          </p:spPr>
          <p:txBody>
            <a:bodyPr wrap="none">
              <a:spAutoFit/>
            </a:bodyPr>
            <a:lstStyle/>
            <a:p>
              <a:r>
                <a:rPr lang="sv-SE" sz="600" dirty="0">
                  <a:solidFill>
                    <a:schemeClr val="tx1">
                      <a:lumMod val="65000"/>
                      <a:lumOff val="35000"/>
                    </a:schemeClr>
                  </a:solidFill>
                </a:rPr>
                <a:t>BR-2772-11/17SE</a:t>
              </a:r>
            </a:p>
          </p:txBody>
        </p:sp>
      </p:grpSp>
    </p:spTree>
    <p:extLst>
      <p:ext uri="{BB962C8B-B14F-4D97-AF65-F5344CB8AC3E}">
        <p14:creationId xmlns:p14="http://schemas.microsoft.com/office/powerpoint/2010/main" val="87578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2_blank">
  <a:themeElements>
    <a:clrScheme name="22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fontScheme name="22_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2_blank 2">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blank">
  <a:themeElements>
    <a:clrScheme name="23_blank 1">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fontScheme name="23_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blank 1">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4_blank">
  <a:themeElements>
    <a:clrScheme name="24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fontScheme name="24_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4_blank 2">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a:themeElements>
    <a:clrScheme name="Astra utbildning">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5970"/>
      </a:hlink>
      <a:folHlink>
        <a:srgbClr val="005970"/>
      </a:folHlink>
    </a:clrScheme>
    <a:fontScheme name="3_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3_blank 2">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5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fontScheme name="5_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blank 2">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a:themeElements>
    <a:clrScheme name="6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fontScheme name="6_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1">
        <a:dk1>
          <a:srgbClr val="000000"/>
        </a:dk1>
        <a:lt1>
          <a:srgbClr val="FFFFFF"/>
        </a:lt1>
        <a:dk2>
          <a:srgbClr val="CBBB9D"/>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6_blank 2">
        <a:dk1>
          <a:srgbClr val="000000"/>
        </a:dk1>
        <a:lt1>
          <a:srgbClr val="FFFFFF"/>
        </a:lt1>
        <a:dk2>
          <a:srgbClr val="DAD2BF"/>
        </a:dk2>
        <a:lt2>
          <a:srgbClr val="EEECE1"/>
        </a:lt2>
        <a:accent1>
          <a:srgbClr val="005970"/>
        </a:accent1>
        <a:accent2>
          <a:srgbClr val="5D5D4C"/>
        </a:accent2>
        <a:accent3>
          <a:srgbClr val="FFFFFF"/>
        </a:accent3>
        <a:accent4>
          <a:srgbClr val="000000"/>
        </a:accent4>
        <a:accent5>
          <a:srgbClr val="AAB5BB"/>
        </a:accent5>
        <a:accent6>
          <a:srgbClr val="5353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2A849036DCA34EBCAFBCF381D33C35" ma:contentTypeVersion="1" ma:contentTypeDescription="Create a new document." ma:contentTypeScope="" ma:versionID="f575c17283807882984670183247568c">
  <xsd:schema xmlns:xsd="http://www.w3.org/2001/XMLSchema" xmlns:xs="http://www.w3.org/2001/XMLSchema" xmlns:p="http://schemas.microsoft.com/office/2006/metadata/properties" xmlns:ns3="8e802ce4-41a9-47dc-a566-499c12ff20e0" targetNamespace="http://schemas.microsoft.com/office/2006/metadata/properties" ma:root="true" ma:fieldsID="a02eb3e0b6248e852a2234f083554a94" ns3:_="">
    <xsd:import namespace="8e802ce4-41a9-47dc-a566-499c12ff20e0"/>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02ce4-41a9-47dc-a566-499c12ff20e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BB69D4-EB31-490F-A8BC-B8448D2F29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02ce4-41a9-47dc-a566-499c12ff20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4375B4-B5F1-459D-886A-4C20AE7D8991}">
  <ds:schemaRefs>
    <ds:schemaRef ds:uri="http://schemas.microsoft.com/sharepoint/v3/contenttype/forms"/>
  </ds:schemaRefs>
</ds:datastoreItem>
</file>

<file path=customXml/itemProps3.xml><?xml version="1.0" encoding="utf-8"?>
<ds:datastoreItem xmlns:ds="http://schemas.openxmlformats.org/officeDocument/2006/customXml" ds:itemID="{D07D93FD-01F7-4D28-91F6-333BC143B11D}">
  <ds:schemaRefs>
    <ds:schemaRef ds:uri="http://schemas.openxmlformats.org/package/2006/metadata/core-properties"/>
    <ds:schemaRef ds:uri="8e802ce4-41a9-47dc-a566-499c12ff20e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5471</TotalTime>
  <Words>7621</Words>
  <Application>Microsoft Office PowerPoint</Application>
  <PresentationFormat>Widescreen</PresentationFormat>
  <Paragraphs>1346</Paragraphs>
  <Slides>73</Slides>
  <Notes>69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73</vt:i4>
      </vt:variant>
    </vt:vector>
  </HeadingPairs>
  <TitlesOfParts>
    <vt:vector size="93" baseType="lpstr">
      <vt:lpstr>MS PGothic</vt:lpstr>
      <vt:lpstr>MS PGothic</vt:lpstr>
      <vt:lpstr>Arial</vt:lpstr>
      <vt:lpstr>Arial Narrow</vt:lpstr>
      <vt:lpstr>Calibri</vt:lpstr>
      <vt:lpstr>Cambria</vt:lpstr>
      <vt:lpstr>Helvetica</vt:lpstr>
      <vt:lpstr>ＭＳ 明朝</vt:lpstr>
      <vt:lpstr>ＭＳ 明朝</vt:lpstr>
      <vt:lpstr>Symbol</vt:lpstr>
      <vt:lpstr>Times New Roman</vt:lpstr>
      <vt:lpstr>Verdana</vt:lpstr>
      <vt:lpstr>Wingdings</vt:lpstr>
      <vt:lpstr>22_blank</vt:lpstr>
      <vt:lpstr>blank</vt:lpstr>
      <vt:lpstr>23_blank</vt:lpstr>
      <vt:lpstr>24_blank</vt:lpstr>
      <vt:lpstr>3_blank</vt:lpstr>
      <vt:lpstr>5_blank</vt:lpstr>
      <vt:lpstr>6_blank</vt:lpstr>
      <vt:lpstr>Acardio AKS - Sekundärprevention</vt:lpstr>
      <vt:lpstr>Dagens program</vt:lpstr>
      <vt:lpstr>PowerPoint Presentation</vt:lpstr>
      <vt:lpstr>PowerPoint Presentation</vt:lpstr>
      <vt:lpstr>PowerPoint Presentation</vt:lpstr>
      <vt:lpstr>PowerPoint Presentation</vt:lpstr>
      <vt:lpstr>PowerPoint Presentation</vt:lpstr>
      <vt:lpstr>PowerPoint Presentation</vt:lpstr>
      <vt:lpstr>CHARISMA: Kardiovaskulär sjukdom vs riskfaktorer</vt:lpstr>
      <vt:lpstr>Vad skall bedömas vid sekundär prevention?</vt:lpstr>
      <vt:lpstr>PowerPoint Presentation</vt:lpstr>
      <vt:lpstr>Hur ser evidensen ut - rökning</vt:lpstr>
      <vt:lpstr>PowerPoint Presentation</vt:lpstr>
      <vt:lpstr>Hur ser evidensen ut - LDL</vt:lpstr>
      <vt:lpstr>Hur ser evidensen ut – blodtryck</vt:lpstr>
      <vt:lpstr>Hur hanteras sekundärprevention i Sverige 2016?   SEPHIA – Rökning Baseline (28%) resp 1 år (13%) </vt:lpstr>
      <vt:lpstr>PowerPoint Presentation</vt:lpstr>
      <vt:lpstr>PowerPoint Presentation</vt:lpstr>
      <vt:lpstr>Hur hanteras sekundärprevention i Sverige 2016?   SEPHIA - Fysisk träning Deltagit i träning första året  (52%)</vt:lpstr>
      <vt:lpstr>Hur hanteras sekundärprevention i Sverige 2016?  SEPHIA – Lipider Medel LDL, Baseline (3.21) resp 1 år (1.90)</vt:lpstr>
      <vt:lpstr>Hur hanteras sekundärprevention i Sverige 2016?  SEPHIA - Lipider vid första uppföljningen LDL &lt;1.8 (60%)</vt:lpstr>
      <vt:lpstr>Hur hanteras sekundärprevention i Sverige 2016?  SEPHIA - Lipider LDL &lt;1.8 alt &gt;50% reduktion efter 1 år (59%)</vt:lpstr>
      <vt:lpstr>Hur hanteras sekundärprevention i Sverige 2016?  SEPHIA - Blodtryck  Systoliskt blodtryck &lt;140 mmHg vid 1 år (77%)</vt:lpstr>
      <vt:lpstr>Hur hanteras sekundärprevention i Sverige 2016?  SEPHIA – Sammanfattning (Q4) Uppnått alla mål för lipider, systoliskt BT, rökstopp och fysiskt träningsprogram efter ett år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Resultat: kardiovaskulär död, hjärtinfarkt eller stroke inom 365 dagar från ursprunglig hjärtinfarkt</vt:lpstr>
      <vt:lpstr>PowerPoint Presentation</vt:lpstr>
      <vt:lpstr>Risk för komposit endpoint (kardiovaskulär död, hjärtinfarkt eller stroke) 365 dagar efter indexerad hjärtinfarkt och fram till studieslut</vt:lpstr>
      <vt:lpstr>PEGASUS-TIMI 54: </vt:lpstr>
      <vt:lpstr>PEGASUS-TIMI 54: Primärt effektmått</vt:lpstr>
      <vt:lpstr>Reduktion av kardiovaskulär död, hjärtinfarkt eller stroke med tikagrelor med hänsyn till tidigare behandlingsstopp av P2Y12 -hämmare </vt:lpstr>
      <vt:lpstr>PEGASUS-TIMI 54: Blödningar</vt:lpstr>
      <vt:lpstr>PowerPoint Presentation</vt:lpstr>
      <vt:lpstr>PowerPoint Presentation</vt:lpstr>
      <vt:lpstr>NAILED - metod</vt:lpstr>
      <vt:lpstr>NAILED - metod</vt:lpstr>
      <vt:lpstr>NAILED - metod</vt:lpstr>
      <vt:lpstr>PowerPoint Presentation</vt:lpstr>
      <vt:lpstr>Varför nås inte målvärden? NAILED ACS diabetiker</vt:lpstr>
      <vt:lpstr>Slutsats NAILED - Vad behövs??</vt:lpstr>
      <vt:lpstr>Socialstyrelsen om rökstopp och fysisk aktivitet</vt:lpstr>
      <vt:lpstr>Socialstyrelsen om sekundärprevention</vt:lpstr>
      <vt:lpstr>PowerPoint Presentation</vt:lpstr>
      <vt:lpstr>PowerPoint Presentation</vt:lpstr>
      <vt:lpstr>PowerPoint Presentation</vt:lpstr>
      <vt:lpstr>Lokala riktlinjer / PM</vt:lpstr>
      <vt:lpstr>Lokala riktlinjer / PM</vt:lpstr>
      <vt:lpstr>Lokala riktlinjer / PM</vt:lpstr>
      <vt:lpstr>Lokala riktlinjer / PM</vt:lpstr>
      <vt:lpstr>Adam, 72 år</vt:lpstr>
      <vt:lpstr>PowerPoint Presentation</vt:lpstr>
      <vt:lpstr>Adam, 72 år. Uppföljning 1 månad</vt:lpstr>
      <vt:lpstr>Adam, 72 år. Uppföljning 1 år</vt:lpstr>
      <vt:lpstr>Adam, 72 år. Uppföljning 1 år</vt:lpstr>
      <vt:lpstr>Adam, 73 år. Uppföljning 2 år</vt:lpstr>
      <vt:lpstr>Adam, 74 år. Uppföljning 2 år</vt:lpstr>
      <vt:lpstr>Adam, 75 år. Uppföljning 3 år</vt:lpstr>
      <vt:lpstr>Adam, 76 år. Uppföljning 4 år</vt:lpstr>
      <vt:lpstr>Adam, 77 år. Uppföljning 5 år</vt:lpstr>
      <vt:lpstr>Eva, 70 år</vt:lpstr>
      <vt:lpstr>Eva, 70 år</vt:lpstr>
      <vt:lpstr>Eva, 70 år. Uppföljning efter 1 månad</vt:lpstr>
      <vt:lpstr>Eva, 71 år. Uppföljning efter 1 år</vt:lpstr>
      <vt:lpstr>Eva, 72 år. Uppföljning 2 år</vt:lpstr>
      <vt:lpstr>Eva, 73 år. Uppföljning tre år</vt:lpstr>
      <vt:lpstr>Vad väcker patienterna Adam och Eva för tankar?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Karlsson, Kristian</dc:creator>
  <cp:lastModifiedBy>Sederholm, Johan</cp:lastModifiedBy>
  <cp:revision>130</cp:revision>
  <dcterms:created xsi:type="dcterms:W3CDTF">2016-04-06T09:34:39Z</dcterms:created>
  <dcterms:modified xsi:type="dcterms:W3CDTF">2017-12-07T11:35:16Z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0x0101004F2A849036DCA34EBCAFBCF381D33C35</vt:lpwstr>
  </property>
</Properties>
</file>